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5"/>
  </p:notesMasterIdLst>
  <p:handoutMasterIdLst>
    <p:handoutMasterId r:id="rId76"/>
  </p:handoutMasterIdLst>
  <p:sldIdLst>
    <p:sldId id="256" r:id="rId2"/>
    <p:sldId id="259" r:id="rId3"/>
    <p:sldId id="269" r:id="rId4"/>
    <p:sldId id="258" r:id="rId5"/>
    <p:sldId id="400" r:id="rId6"/>
    <p:sldId id="345" r:id="rId7"/>
    <p:sldId id="325" r:id="rId8"/>
    <p:sldId id="291" r:id="rId9"/>
    <p:sldId id="286" r:id="rId10"/>
    <p:sldId id="287" r:id="rId11"/>
    <p:sldId id="302" r:id="rId12"/>
    <p:sldId id="288" r:id="rId13"/>
    <p:sldId id="275" r:id="rId14"/>
    <p:sldId id="276" r:id="rId15"/>
    <p:sldId id="281" r:id="rId16"/>
    <p:sldId id="282" r:id="rId17"/>
    <p:sldId id="390" r:id="rId18"/>
    <p:sldId id="375" r:id="rId19"/>
    <p:sldId id="376" r:id="rId20"/>
    <p:sldId id="314" r:id="rId21"/>
    <p:sldId id="374" r:id="rId22"/>
    <p:sldId id="315" r:id="rId23"/>
    <p:sldId id="307" r:id="rId24"/>
    <p:sldId id="308" r:id="rId25"/>
    <p:sldId id="329" r:id="rId26"/>
    <p:sldId id="381" r:id="rId27"/>
    <p:sldId id="333" r:id="rId28"/>
    <p:sldId id="382" r:id="rId29"/>
    <p:sldId id="332" r:id="rId30"/>
    <p:sldId id="391" r:id="rId31"/>
    <p:sldId id="331" r:id="rId32"/>
    <p:sldId id="328" r:id="rId33"/>
    <p:sldId id="334" r:id="rId34"/>
    <p:sldId id="392" r:id="rId35"/>
    <p:sldId id="393" r:id="rId36"/>
    <p:sldId id="327" r:id="rId37"/>
    <p:sldId id="326" r:id="rId38"/>
    <p:sldId id="263" r:id="rId39"/>
    <p:sldId id="371" r:id="rId40"/>
    <p:sldId id="394" r:id="rId41"/>
    <p:sldId id="335" r:id="rId42"/>
    <p:sldId id="351" r:id="rId43"/>
    <p:sldId id="323" r:id="rId44"/>
    <p:sldId id="318" r:id="rId45"/>
    <p:sldId id="320" r:id="rId46"/>
    <p:sldId id="397" r:id="rId47"/>
    <p:sldId id="399" r:id="rId48"/>
    <p:sldId id="322" r:id="rId49"/>
    <p:sldId id="283" r:id="rId50"/>
    <p:sldId id="293" r:id="rId51"/>
    <p:sldId id="265" r:id="rId52"/>
    <p:sldId id="260" r:id="rId53"/>
    <p:sldId id="311" r:id="rId54"/>
    <p:sldId id="343" r:id="rId55"/>
    <p:sldId id="357" r:id="rId56"/>
    <p:sldId id="363" r:id="rId57"/>
    <p:sldId id="356" r:id="rId58"/>
    <p:sldId id="367" r:id="rId59"/>
    <p:sldId id="368" r:id="rId60"/>
    <p:sldId id="355" r:id="rId61"/>
    <p:sldId id="295" r:id="rId62"/>
    <p:sldId id="296" r:id="rId63"/>
    <p:sldId id="297" r:id="rId64"/>
    <p:sldId id="294" r:id="rId65"/>
    <p:sldId id="300" r:id="rId66"/>
    <p:sldId id="284" r:id="rId67"/>
    <p:sldId id="273" r:id="rId68"/>
    <p:sldId id="301" r:id="rId69"/>
    <p:sldId id="274" r:id="rId70"/>
    <p:sldId id="387" r:id="rId71"/>
    <p:sldId id="388" r:id="rId72"/>
    <p:sldId id="389" r:id="rId73"/>
    <p:sldId id="289" r:id="rId7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6F6"/>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2" autoAdjust="0"/>
    <p:restoredTop sz="62683" autoAdjust="0"/>
  </p:normalViewPr>
  <p:slideViewPr>
    <p:cSldViewPr>
      <p:cViewPr>
        <p:scale>
          <a:sx n="100" d="100"/>
          <a:sy n="100" d="100"/>
        </p:scale>
        <p:origin x="-1314" y="10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44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image" Target="../media/image66.emf"/><Relationship Id="rId4" Type="http://schemas.openxmlformats.org/officeDocument/2006/relationships/image" Target="../media/image6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B43A33-1E39-4D9E-B261-F1C18984CB88}" type="datetimeFigureOut">
              <a:rPr lang="es-ES" smtClean="0"/>
              <a:pPr/>
              <a:t>26/06/2011</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DFFDD5-E5FB-45E4-BDB3-5DC00567724A}" type="slidenum">
              <a:rPr lang="es-ES" smtClean="0"/>
              <a:pPr/>
              <a:t>‹Nº›</a:t>
            </a:fld>
            <a:endParaRPr lang="es-E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317947-917B-403D-A66F-2485F7A11C01}" type="datetimeFigureOut">
              <a:rPr lang="es-ES" smtClean="0"/>
              <a:pPr/>
              <a:t>26/06/2011</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A3F8F1-FEA2-42BC-907A-414FA5402FD7}" type="slidenum">
              <a:rPr lang="es-ES" smtClean="0"/>
              <a:pPr/>
              <a:t>‹Nº›</a:t>
            </a:fld>
            <a:endParaRPr lang="es-E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endParaRPr lang="es-E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endParaRPr lang="es-E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endParaRPr lang="es-E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endParaRPr lang="es-E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endParaRPr lang="es-E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endParaRPr lang="es-E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baseline="0"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endParaRPr lang="es-E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lnSpcReduction="20000"/>
          </a:bodyPr>
          <a:lstStyle/>
          <a:p>
            <a:endParaRPr lang="es-E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3" name="22 Rectángulo"/>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Rectángulo"/>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Rectángulo"/>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Rectángulo"/>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Rectángulo"/>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Rectángulo redondeado"/>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Rectángulo redondeado"/>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Rectángulo"/>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Rectángulo"/>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Título"/>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6705600" y="4206240"/>
            <a:ext cx="960120" cy="457200"/>
          </a:xfrm>
        </p:spPr>
        <p:txBody>
          <a:bodyPr/>
          <a:lstStyle/>
          <a:p>
            <a:fld id="{6BB2EDA2-FE26-4733-A6ED-FDB5EAF1CF9D}" type="datetime1">
              <a:rPr lang="es-ES" smtClean="0"/>
              <a:pPr/>
              <a:t>26/06/2011</a:t>
            </a:fld>
            <a:endParaRPr lang="es-ES"/>
          </a:p>
        </p:txBody>
      </p:sp>
      <p:sp>
        <p:nvSpPr>
          <p:cNvPr id="17" name="16 Marcador de pie de página"/>
          <p:cNvSpPr>
            <a:spLocks noGrp="1"/>
          </p:cNvSpPr>
          <p:nvPr>
            <p:ph type="ftr" sz="quarter" idx="11"/>
          </p:nvPr>
        </p:nvSpPr>
        <p:spPr>
          <a:xfrm>
            <a:off x="5410200" y="4205288"/>
            <a:ext cx="1295400" cy="457200"/>
          </a:xfrm>
        </p:spPr>
        <p:txBody>
          <a:bodyPr/>
          <a:lstStyle/>
          <a:p>
            <a:endParaRPr lang="es-ES"/>
          </a:p>
        </p:txBody>
      </p:sp>
      <p:sp>
        <p:nvSpPr>
          <p:cNvPr id="29" name="28 Marcador de número de diapositiva"/>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7B5DEE8-6AF2-48F9-9CB9-AB9352986162}" type="datetime1">
              <a:rPr lang="es-ES" smtClean="0"/>
              <a:pPr/>
              <a:t>26/06/2011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81800" y="1143000"/>
            <a:ext cx="1905000" cy="5486400"/>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143000"/>
            <a:ext cx="6248400" cy="5486400"/>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1BE827B5-2022-4C38-9D0E-015B52FDBC9D}" type="datetime1">
              <a:rPr lang="es-ES" smtClean="0"/>
              <a:pPr/>
              <a:t>26/06/2011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2E8F287-4580-456A-9C92-22145FA85412}" type="datetime1">
              <a:rPr lang="es-ES" smtClean="0"/>
              <a:pPr/>
              <a:t>26/06/2011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BB419474-51D6-489A-ADE3-3EA279F0A192}" type="datetime1">
              <a:rPr lang="es-ES" smtClean="0"/>
              <a:pPr/>
              <a:t>26/06/2011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FEE80E7F-757E-45DB-BCEB-A693F2510044}" type="datetime1">
              <a:rPr lang="es-ES" smtClean="0"/>
              <a:pPr/>
              <a:t>26/06/2011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381000" y="1143000"/>
            <a:ext cx="8382000" cy="1069848"/>
          </a:xfrm>
        </p:spPr>
        <p:txBody>
          <a:bodyPr anchor="ctr"/>
          <a:lstStyle>
            <a:lvl1pPr>
              <a:defRPr sz="4000" b="0" i="0" cap="none"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6" name="25 Marcador de fecha"/>
          <p:cNvSpPr>
            <a:spLocks noGrp="1"/>
          </p:cNvSpPr>
          <p:nvPr>
            <p:ph type="dt" sz="half" idx="10"/>
          </p:nvPr>
        </p:nvSpPr>
        <p:spPr/>
        <p:txBody>
          <a:bodyPr rtlCol="0"/>
          <a:lstStyle/>
          <a:p>
            <a:fld id="{1FD7327F-3E70-4C4A-AFAC-BD0A6FDEC2AE}" type="datetime1">
              <a:rPr lang="es-ES" smtClean="0"/>
              <a:pPr/>
              <a:t>26/06/2011</a:t>
            </a:fld>
            <a:endParaRPr lang="es-ES"/>
          </a:p>
        </p:txBody>
      </p:sp>
      <p:sp>
        <p:nvSpPr>
          <p:cNvPr id="27" name="26 Marcador de número de diapositiva"/>
          <p:cNvSpPr>
            <a:spLocks noGrp="1"/>
          </p:cNvSpPr>
          <p:nvPr>
            <p:ph type="sldNum" sz="quarter" idx="11"/>
          </p:nvPr>
        </p:nvSpPr>
        <p:spPr/>
        <p:txBody>
          <a:bodyPr rtlCol="0"/>
          <a:lstStyle/>
          <a:p>
            <a:fld id="{132FADFE-3B8F-471C-ABF0-DBC7717ECBBC}" type="slidenum">
              <a:rPr lang="es-ES" smtClean="0"/>
              <a:pPr/>
              <a:t>‹Nº›</a:t>
            </a:fld>
            <a:endParaRPr lang="es-ES"/>
          </a:p>
        </p:txBody>
      </p:sp>
      <p:sp>
        <p:nvSpPr>
          <p:cNvPr id="28" name="27 Marcador de pie de página"/>
          <p:cNvSpPr>
            <a:spLocks noGrp="1"/>
          </p:cNvSpPr>
          <p:nvPr>
            <p:ph type="ftr" sz="quarter" idx="12"/>
          </p:nvPr>
        </p:nvSpPr>
        <p:spPr/>
        <p:txBody>
          <a:bodyPr rtlCol="0"/>
          <a:lstStyle/>
          <a:p>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a:xfrm>
            <a:off x="6583680" y="612648"/>
            <a:ext cx="957264" cy="457200"/>
          </a:xfrm>
        </p:spPr>
        <p:txBody>
          <a:bodyPr/>
          <a:lstStyle/>
          <a:p>
            <a:fld id="{1470311F-0FF4-412E-B73C-4E8FBA91738A}" type="datetime1">
              <a:rPr lang="es-ES" smtClean="0"/>
              <a:pPr/>
              <a:t>26/06/2011</a:t>
            </a:fld>
            <a:endParaRPr lang="es-ES"/>
          </a:p>
        </p:txBody>
      </p:sp>
      <p:sp>
        <p:nvSpPr>
          <p:cNvPr id="4" name="3 Marcador de pie de página"/>
          <p:cNvSpPr>
            <a:spLocks noGrp="1"/>
          </p:cNvSpPr>
          <p:nvPr>
            <p:ph type="ftr" sz="quarter" idx="11"/>
          </p:nvPr>
        </p:nvSpPr>
        <p:spPr>
          <a:xfrm>
            <a:off x="5257800" y="612648"/>
            <a:ext cx="1325880" cy="457200"/>
          </a:xfrm>
        </p:spPr>
        <p:txBody>
          <a:bodyPr/>
          <a:lstStyle/>
          <a:p>
            <a:endParaRPr lang="es-ES"/>
          </a:p>
        </p:txBody>
      </p:sp>
      <p:sp>
        <p:nvSpPr>
          <p:cNvPr id="5" name="4 Marcador de número de diapositiva"/>
          <p:cNvSpPr>
            <a:spLocks noGrp="1"/>
          </p:cNvSpPr>
          <p:nvPr>
            <p:ph type="sldNum" sz="quarter" idx="12"/>
          </p:nvPr>
        </p:nvSpPr>
        <p:spPr>
          <a:xfrm>
            <a:off x="8174736" y="2272"/>
            <a:ext cx="762000" cy="365760"/>
          </a:xfrm>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7D99472-AE54-4481-8B03-499507DA13D6}" type="datetime1">
              <a:rPr lang="es-ES" smtClean="0"/>
              <a:pPr/>
              <a:t>26/06/2011</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353496" y="1101970"/>
            <a:ext cx="3383280" cy="877824"/>
          </a:xfrm>
        </p:spPr>
        <p:txBody>
          <a:bodyPr anchor="b"/>
          <a:lstStyle>
            <a:lvl1pPr algn="l">
              <a:buNone/>
              <a:defRPr sz="1800" b="1"/>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E91191A6-5A8D-4933-B4CA-7383EC14682B}" type="datetime1">
              <a:rPr lang="es-ES" smtClean="0"/>
              <a:pPr/>
              <a:t>26/06/2011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510716F6-FA19-4EBD-A54B-639AC460DF8E}" type="datetime1">
              <a:rPr lang="es-ES" smtClean="0"/>
              <a:pPr/>
              <a:t>26/06/2011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Rectángulo"/>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Rectángulo"/>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Rectángulo"/>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Rectángulo"/>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Rectángulo"/>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Rectángulo redondeado"/>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Rectángulo redondeado"/>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Rectángulo"/>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Rectángulo"/>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Rectángulo"/>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Rectángulo"/>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Rectángulo"/>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Rectángulo"/>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Marcador de título"/>
          <p:cNvSpPr>
            <a:spLocks noGrp="1"/>
          </p:cNvSpPr>
          <p:nvPr>
            <p:ph type="title"/>
          </p:nvPr>
        </p:nvSpPr>
        <p:spPr>
          <a:xfrm>
            <a:off x="457200" y="1143000"/>
            <a:ext cx="8229600" cy="10668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6A620E6B-E8F0-47E4-8F10-732A5BEF19D3}" type="datetime1">
              <a:rPr lang="es-ES" smtClean="0"/>
              <a:pPr/>
              <a:t>26/06/2011</a:t>
            </a:fld>
            <a:endParaRPr lang="es-ES"/>
          </a:p>
        </p:txBody>
      </p:sp>
      <p:sp>
        <p:nvSpPr>
          <p:cNvPr id="3" name="2 Marcador de pie de página"/>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s-ES"/>
          </a:p>
        </p:txBody>
      </p:sp>
      <p:sp>
        <p:nvSpPr>
          <p:cNvPr id="23" name="22 Marcador de número de diapositiva"/>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132FADFE-3B8F-471C-ABF0-DBC7717ECBB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gif"/></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16.jpeg"/><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jpe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3.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gif"/></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jpeg"/><Relationship Id="rId7" Type="http://schemas.openxmlformats.org/officeDocument/2006/relationships/image" Target="../media/image39.gi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emf"/></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emf"/></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30.gif"/><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2.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emf"/></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55.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3.jpeg"/><Relationship Id="rId9" Type="http://schemas.openxmlformats.org/officeDocument/2006/relationships/oleObject" Target="../embeddings/oleObject4.bin"/></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3.png"/><Relationship Id="rId5" Type="http://schemas.openxmlformats.org/officeDocument/2006/relationships/oleObject" Target="../embeddings/oleObject5.bin"/><Relationship Id="rId4" Type="http://schemas.openxmlformats.org/officeDocument/2006/relationships/image" Target="../media/image3.jpe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5.emf"/><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gif"/></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80.emf"/><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80.emf"/><Relationship Id="rId4" Type="http://schemas.openxmlformats.org/officeDocument/2006/relationships/image" Target="../media/image81.emf"/></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83.emf"/><Relationship Id="rId5" Type="http://schemas.openxmlformats.org/officeDocument/2006/relationships/image" Target="../media/image80.emf"/><Relationship Id="rId4" Type="http://schemas.openxmlformats.org/officeDocument/2006/relationships/image" Target="../media/image82.emf"/></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67544" y="1772816"/>
            <a:ext cx="8458200" cy="1470025"/>
          </a:xfrm>
        </p:spPr>
        <p:txBody>
          <a:bodyPr>
            <a:normAutofit/>
          </a:bodyPr>
          <a:lstStyle/>
          <a:p>
            <a:r>
              <a:rPr lang="es-ES" sz="3200" dirty="0" smtClean="0"/>
              <a:t>MDCI: </a:t>
            </a:r>
            <a:r>
              <a:rPr lang="es-ES" sz="3200" dirty="0" err="1" smtClean="0"/>
              <a:t>Model-Driven</a:t>
            </a:r>
            <a:r>
              <a:rPr lang="es-ES" sz="3200" dirty="0" smtClean="0"/>
              <a:t> </a:t>
            </a:r>
            <a:r>
              <a:rPr lang="es-ES" sz="3200" dirty="0" err="1" smtClean="0"/>
              <a:t>Continuous</a:t>
            </a:r>
            <a:r>
              <a:rPr lang="es-ES" sz="3200" dirty="0" smtClean="0"/>
              <a:t> </a:t>
            </a:r>
            <a:r>
              <a:rPr lang="es-ES" sz="3200" dirty="0" err="1" smtClean="0"/>
              <a:t>Integration</a:t>
            </a:r>
            <a:endParaRPr lang="es-ES" sz="3200" dirty="0"/>
          </a:p>
        </p:txBody>
      </p:sp>
      <p:sp>
        <p:nvSpPr>
          <p:cNvPr id="3" name="2 Subtítulo"/>
          <p:cNvSpPr>
            <a:spLocks noGrp="1"/>
          </p:cNvSpPr>
          <p:nvPr>
            <p:ph type="subTitle" idx="1"/>
          </p:nvPr>
        </p:nvSpPr>
        <p:spPr>
          <a:xfrm>
            <a:off x="107504" y="3899938"/>
            <a:ext cx="6840760" cy="1752600"/>
          </a:xfrm>
        </p:spPr>
        <p:txBody>
          <a:bodyPr>
            <a:normAutofit fontScale="92500" lnSpcReduction="10000"/>
          </a:bodyPr>
          <a:lstStyle/>
          <a:p>
            <a:endParaRPr lang="es-ES" sz="1800" dirty="0" smtClean="0"/>
          </a:p>
          <a:p>
            <a:r>
              <a:rPr lang="es-ES" sz="1800" dirty="0" smtClean="0"/>
              <a:t>TESIS DOCTORAL</a:t>
            </a:r>
          </a:p>
          <a:p>
            <a:endParaRPr lang="es-ES" sz="1800" dirty="0" smtClean="0"/>
          </a:p>
          <a:p>
            <a:r>
              <a:rPr lang="es-ES" sz="1800" dirty="0" smtClean="0"/>
              <a:t>Doctorando: 	Vicente García Díaz</a:t>
            </a:r>
          </a:p>
          <a:p>
            <a:r>
              <a:rPr lang="es-ES" sz="1800" dirty="0" smtClean="0"/>
              <a:t>Directores: 	Dr. Juan Manuel Cueva </a:t>
            </a:r>
            <a:r>
              <a:rPr lang="es-ES" sz="1800" dirty="0" err="1" smtClean="0"/>
              <a:t>Lovelle</a:t>
            </a:r>
            <a:endParaRPr lang="es-ES" sz="1800" dirty="0" smtClean="0"/>
          </a:p>
          <a:p>
            <a:r>
              <a:rPr lang="es-ES" sz="1800" dirty="0" smtClean="0"/>
              <a:t>		Dra. Begoña Cristina Pelayo García-Bustelo</a:t>
            </a:r>
            <a:endParaRPr lang="es-ES" sz="1800" dirty="0"/>
          </a:p>
        </p:txBody>
      </p:sp>
      <p:sp>
        <p:nvSpPr>
          <p:cNvPr id="4" name="2 Subtítulo"/>
          <p:cNvSpPr txBox="1">
            <a:spLocks/>
          </p:cNvSpPr>
          <p:nvPr/>
        </p:nvSpPr>
        <p:spPr>
          <a:xfrm>
            <a:off x="3131840" y="5705872"/>
            <a:ext cx="3528392" cy="1152128"/>
          </a:xfrm>
          <a:prstGeom prst="rect">
            <a:avLst/>
          </a:prstGeom>
        </p:spPr>
        <p:txBody>
          <a:bodyPr vert="horz">
            <a:normAutofit fontScale="40000" lnSpcReduction="20000"/>
          </a:bodyPr>
          <a:lstStyle/>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endParaRPr kumimoji="0" lang="es-ES" sz="1800" b="0" i="0" u="none" strike="noStrike" kern="1200" cap="none" spc="0" normalizeH="0" baseline="0" noProof="0" dirty="0" smtClean="0">
              <a:ln>
                <a:noFill/>
              </a:ln>
              <a:solidFill>
                <a:schemeClr val="tx2"/>
              </a:solidFill>
              <a:effectLst/>
              <a:uLnTx/>
              <a:uFillTx/>
              <a:latin typeface="+mn-lt"/>
              <a:ea typeface="+mn-ea"/>
              <a:cs typeface="+mn-cs"/>
            </a:endParaRPr>
          </a:p>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endParaRPr kumimoji="0" lang="es-ES" sz="1800" b="0" i="0" u="none" strike="noStrike" kern="1200" cap="none" spc="0" normalizeH="0" baseline="0" noProof="0" dirty="0" smtClean="0">
              <a:ln>
                <a:noFill/>
              </a:ln>
              <a:solidFill>
                <a:schemeClr val="tx2"/>
              </a:solidFill>
              <a:effectLst/>
              <a:uLnTx/>
              <a:uFillTx/>
              <a:latin typeface="+mn-lt"/>
              <a:ea typeface="+mn-ea"/>
              <a:cs typeface="+mn-cs"/>
            </a:endParaRPr>
          </a:p>
          <a:p>
            <a:pPr marL="64008" marR="0" lvl="0" indent="0" algn="ctr" defTabSz="914400" rtl="0" eaLnBrk="1" fontAlgn="auto" latinLnBrk="0" hangingPunct="1">
              <a:lnSpc>
                <a:spcPct val="100000"/>
              </a:lnSpc>
              <a:spcBef>
                <a:spcPts val="300"/>
              </a:spcBef>
              <a:spcAft>
                <a:spcPts val="0"/>
              </a:spcAft>
              <a:buClr>
                <a:schemeClr val="accent3"/>
              </a:buClr>
              <a:buSzTx/>
              <a:buFont typeface="Georgia"/>
              <a:buNone/>
              <a:tabLst/>
              <a:defRPr/>
            </a:pPr>
            <a:endParaRPr kumimoji="0" lang="es-ES" sz="2200" b="0" i="0" u="none" strike="noStrike" kern="1200" cap="none" spc="0" normalizeH="0" baseline="0" noProof="0" dirty="0" smtClean="0">
              <a:ln>
                <a:noFill/>
              </a:ln>
              <a:solidFill>
                <a:schemeClr val="tx2"/>
              </a:solidFill>
              <a:effectLst/>
              <a:uLnTx/>
              <a:uFillTx/>
              <a:latin typeface="+mn-lt"/>
              <a:ea typeface="+mn-ea"/>
              <a:cs typeface="+mn-cs"/>
            </a:endParaRPr>
          </a:p>
          <a:p>
            <a:pPr marL="64008" marR="0" lvl="0" indent="0" algn="ctr" defTabSz="914400" rtl="0" eaLnBrk="1" fontAlgn="auto" latinLnBrk="0" hangingPunct="1">
              <a:lnSpc>
                <a:spcPct val="100000"/>
              </a:lnSpc>
              <a:spcBef>
                <a:spcPts val="300"/>
              </a:spcBef>
              <a:spcAft>
                <a:spcPts val="0"/>
              </a:spcAft>
              <a:buClr>
                <a:schemeClr val="accent3"/>
              </a:buClr>
              <a:buSzTx/>
              <a:buFont typeface="Georgia"/>
              <a:buNone/>
              <a:tabLst/>
              <a:defRPr/>
            </a:pPr>
            <a:r>
              <a:rPr kumimoji="0" lang="es-ES" sz="5000" b="0" i="0" u="none" strike="noStrike" kern="1200" cap="none" spc="0" normalizeH="0" baseline="0" noProof="0" dirty="0" smtClean="0">
                <a:ln>
                  <a:noFill/>
                </a:ln>
                <a:solidFill>
                  <a:schemeClr val="tx2"/>
                </a:solidFill>
                <a:effectLst/>
                <a:uLnTx/>
                <a:uFillTx/>
                <a:latin typeface="+mn-lt"/>
                <a:ea typeface="+mn-ea"/>
                <a:cs typeface="+mn-cs"/>
              </a:rPr>
              <a:t>Universidad de Oviedo</a:t>
            </a:r>
          </a:p>
          <a:p>
            <a:pPr marL="64008" marR="0" lvl="0" indent="0" algn="ctr" defTabSz="914400" rtl="0" eaLnBrk="1" fontAlgn="auto" latinLnBrk="0" hangingPunct="1">
              <a:lnSpc>
                <a:spcPct val="100000"/>
              </a:lnSpc>
              <a:spcBef>
                <a:spcPts val="300"/>
              </a:spcBef>
              <a:spcAft>
                <a:spcPts val="0"/>
              </a:spcAft>
              <a:buClr>
                <a:schemeClr val="accent3"/>
              </a:buClr>
              <a:buSzTx/>
              <a:buFont typeface="Georgia"/>
              <a:buNone/>
              <a:tabLst/>
              <a:defRPr/>
            </a:pPr>
            <a:r>
              <a:rPr lang="es-ES" sz="5000" dirty="0" smtClean="0">
                <a:solidFill>
                  <a:schemeClr val="tx2"/>
                </a:solidFill>
              </a:rPr>
              <a:t>Junio de 2011</a:t>
            </a:r>
            <a:endParaRPr kumimoji="0" lang="es-ES" sz="5000" b="0" i="0" u="none" strike="noStrike" kern="1200" cap="none" spc="0" normalizeH="0" baseline="0" noProof="0" dirty="0">
              <a:ln>
                <a:noFill/>
              </a:ln>
              <a:solidFill>
                <a:schemeClr val="tx2"/>
              </a:solidFill>
              <a:effectLst/>
              <a:uLnTx/>
              <a:uFillTx/>
              <a:latin typeface="+mn-lt"/>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7740352" y="188640"/>
            <a:ext cx="1219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707886"/>
          </a:xfrm>
          <a:prstGeom prst="rect">
            <a:avLst/>
          </a:prstGeom>
          <a:blipFill>
            <a:blip r:embed="rId3" cstate="print"/>
            <a:tile tx="0" ty="0" sx="100000" sy="100000" flip="none" algn="tl"/>
          </a:blipFill>
        </p:spPr>
        <p:txBody>
          <a:bodyPr wrap="square" rtlCol="0">
            <a:spAutoFit/>
          </a:bodyPr>
          <a:lstStyle/>
          <a:p>
            <a:r>
              <a:rPr lang="es-ES" sz="1600" b="1" dirty="0" smtClean="0">
                <a:solidFill>
                  <a:srgbClr val="002060"/>
                </a:solidFill>
              </a:rPr>
              <a:t>1.1- Motivación</a:t>
            </a:r>
          </a:p>
          <a:p>
            <a:r>
              <a:rPr lang="es-ES" sz="1200" dirty="0" smtClean="0"/>
              <a:t>1.2- Hipótesis</a:t>
            </a:r>
          </a:p>
          <a:p>
            <a:r>
              <a:rPr lang="es-ES" sz="1200" dirty="0" smtClean="0"/>
              <a:t>1.3- Objetivo</a:t>
            </a:r>
          </a:p>
        </p:txBody>
      </p:sp>
      <p:sp>
        <p:nvSpPr>
          <p:cNvPr id="2" name="1 Título"/>
          <p:cNvSpPr>
            <a:spLocks noGrp="1"/>
          </p:cNvSpPr>
          <p:nvPr>
            <p:ph type="title"/>
          </p:nvPr>
        </p:nvSpPr>
        <p:spPr/>
        <p:txBody>
          <a:bodyPr/>
          <a:lstStyle/>
          <a:p>
            <a:r>
              <a:rPr lang="es-ES" dirty="0" smtClean="0"/>
              <a:t>Trazabilidad alimentaria</a:t>
            </a:r>
            <a:endParaRPr lang="es-ES" dirty="0"/>
          </a:p>
        </p:txBody>
      </p:sp>
      <p:sp>
        <p:nvSpPr>
          <p:cNvPr id="3" name="2 Marcador de contenido"/>
          <p:cNvSpPr>
            <a:spLocks noGrp="1"/>
          </p:cNvSpPr>
          <p:nvPr>
            <p:ph idx="1"/>
          </p:nvPr>
        </p:nvSpPr>
        <p:spPr/>
        <p:txBody>
          <a:bodyPr>
            <a:normAutofit/>
          </a:bodyPr>
          <a:lstStyle/>
          <a:p>
            <a:r>
              <a:rPr lang="es-ES" dirty="0" smtClean="0"/>
              <a:t>Sistemas de trazabilidad alimentaria utilizando MDE</a:t>
            </a:r>
            <a:endParaRPr lang="es-ES" sz="1200" i="1" dirty="0" smtClean="0"/>
          </a:p>
          <a:p>
            <a:pPr lvl="1">
              <a:buNone/>
            </a:pPr>
            <a:endParaRPr lang="es-ES" dirty="0" smtClean="0"/>
          </a:p>
          <a:p>
            <a:pPr lvl="1"/>
            <a:endParaRPr lang="es-ES" dirty="0" smtClean="0"/>
          </a:p>
          <a:p>
            <a:endParaRPr lang="es-ES" dirty="0" smtClean="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1- Planteamiento del problema</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10</a:t>
            </a:fld>
            <a:endParaRPr lang="es-ES"/>
          </a:p>
        </p:txBody>
      </p:sp>
      <p:pic>
        <p:nvPicPr>
          <p:cNvPr id="1028" name="Picture 4"/>
          <p:cNvPicPr>
            <a:picLocks noChangeAspect="1" noChangeArrowheads="1"/>
          </p:cNvPicPr>
          <p:nvPr/>
        </p:nvPicPr>
        <p:blipFill>
          <a:blip r:embed="rId4" cstate="print"/>
          <a:srcRect/>
          <a:stretch>
            <a:fillRect/>
          </a:stretch>
        </p:blipFill>
        <p:spPr bwMode="auto">
          <a:xfrm>
            <a:off x="126174" y="3212976"/>
            <a:ext cx="5525946" cy="3024336"/>
          </a:xfrm>
          <a:prstGeom prst="rect">
            <a:avLst/>
          </a:prstGeom>
          <a:noFill/>
          <a:ln w="9525">
            <a:noFill/>
            <a:miter lim="800000"/>
            <a:headEnd/>
            <a:tailEnd/>
          </a:ln>
          <a:effectLst/>
        </p:spPr>
      </p:pic>
      <p:sp>
        <p:nvSpPr>
          <p:cNvPr id="8" name="7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1.1- Fundamentos</a:t>
            </a:r>
          </a:p>
          <a:p>
            <a:r>
              <a:rPr lang="es-ES" sz="1600" b="1" dirty="0" smtClean="0">
                <a:solidFill>
                  <a:srgbClr val="002060"/>
                </a:solidFill>
              </a:rPr>
              <a:t>1.2- Motivación</a:t>
            </a:r>
          </a:p>
          <a:p>
            <a:r>
              <a:rPr lang="es-ES" sz="1200" dirty="0" smtClean="0"/>
              <a:t>1.3- Hipótesis</a:t>
            </a:r>
          </a:p>
          <a:p>
            <a:r>
              <a:rPr lang="es-ES" sz="1200" dirty="0" smtClean="0"/>
              <a:t>1.4- Objetivo</a:t>
            </a:r>
          </a:p>
        </p:txBody>
      </p:sp>
      <p:pic>
        <p:nvPicPr>
          <p:cNvPr id="38913" name="Picture 1"/>
          <p:cNvPicPr>
            <a:picLocks noChangeAspect="1" noChangeArrowheads="1"/>
          </p:cNvPicPr>
          <p:nvPr/>
        </p:nvPicPr>
        <p:blipFill>
          <a:blip r:embed="rId5" cstate="print"/>
          <a:srcRect/>
          <a:stretch>
            <a:fillRect/>
          </a:stretch>
        </p:blipFill>
        <p:spPr bwMode="auto">
          <a:xfrm>
            <a:off x="5868144" y="3140968"/>
            <a:ext cx="3037706" cy="32365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1.1- Fundamentos</a:t>
            </a:r>
          </a:p>
          <a:p>
            <a:r>
              <a:rPr lang="es-ES" sz="1600" b="1" dirty="0" smtClean="0">
                <a:solidFill>
                  <a:srgbClr val="002060"/>
                </a:solidFill>
              </a:rPr>
              <a:t>1.2- Motivación</a:t>
            </a:r>
          </a:p>
          <a:p>
            <a:r>
              <a:rPr lang="es-ES" sz="1200" dirty="0" smtClean="0"/>
              <a:t>1.3- Hipótesis</a:t>
            </a:r>
          </a:p>
          <a:p>
            <a:r>
              <a:rPr lang="es-ES" sz="1200" dirty="0" smtClean="0"/>
              <a:t>1.4- Objetivo</a:t>
            </a:r>
          </a:p>
        </p:txBody>
      </p:sp>
      <p:sp>
        <p:nvSpPr>
          <p:cNvPr id="2" name="1 Título"/>
          <p:cNvSpPr>
            <a:spLocks noGrp="1"/>
          </p:cNvSpPr>
          <p:nvPr>
            <p:ph type="title"/>
          </p:nvPr>
        </p:nvSpPr>
        <p:spPr/>
        <p:txBody>
          <a:bodyPr/>
          <a:lstStyle/>
          <a:p>
            <a:endParaRPr lang="es-ES" dirty="0"/>
          </a:p>
        </p:txBody>
      </p:sp>
      <p:sp>
        <p:nvSpPr>
          <p:cNvPr id="3" name="2 Marcador de contenido"/>
          <p:cNvSpPr>
            <a:spLocks noGrp="1"/>
          </p:cNvSpPr>
          <p:nvPr>
            <p:ph idx="1"/>
          </p:nvPr>
        </p:nvSpPr>
        <p:spPr/>
        <p:txBody>
          <a:bodyPr>
            <a:normAutofit/>
          </a:bodyPr>
          <a:lstStyle/>
          <a:p>
            <a:pPr lvl="1"/>
            <a:endParaRPr lang="es-ES" dirty="0" smtClean="0"/>
          </a:p>
          <a:p>
            <a:endParaRPr lang="es-ES" dirty="0" smtClean="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1- Planteamiento del problema</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11</a:t>
            </a:fld>
            <a:endParaRPr lang="es-ES"/>
          </a:p>
        </p:txBody>
      </p:sp>
      <p:pic>
        <p:nvPicPr>
          <p:cNvPr id="8196" name="Picture 4"/>
          <p:cNvPicPr>
            <a:picLocks noChangeAspect="1" noChangeArrowheads="1"/>
          </p:cNvPicPr>
          <p:nvPr/>
        </p:nvPicPr>
        <p:blipFill>
          <a:blip r:embed="rId4" cstate="print"/>
          <a:srcRect/>
          <a:stretch>
            <a:fillRect/>
          </a:stretch>
        </p:blipFill>
        <p:spPr bwMode="auto">
          <a:xfrm>
            <a:off x="827584" y="1516687"/>
            <a:ext cx="7665046" cy="52966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Necesidad surgida</a:t>
            </a:r>
            <a:endParaRPr lang="es-ES" dirty="0"/>
          </a:p>
        </p:txBody>
      </p:sp>
      <p:sp>
        <p:nvSpPr>
          <p:cNvPr id="3" name="2 Marcador de contenido"/>
          <p:cNvSpPr>
            <a:spLocks noGrp="1"/>
          </p:cNvSpPr>
          <p:nvPr>
            <p:ph idx="1"/>
          </p:nvPr>
        </p:nvSpPr>
        <p:spPr>
          <a:xfrm>
            <a:off x="457200" y="2249424"/>
            <a:ext cx="8229600" cy="4491944"/>
          </a:xfrm>
        </p:spPr>
        <p:txBody>
          <a:bodyPr>
            <a:normAutofit fontScale="77500" lnSpcReduction="20000"/>
          </a:bodyPr>
          <a:lstStyle/>
          <a:p>
            <a:r>
              <a:rPr lang="es-ES" sz="2100" b="1" dirty="0" smtClean="0"/>
              <a:t>Cliente: </a:t>
            </a:r>
            <a:r>
              <a:rPr lang="es-ES" i="1" dirty="0" smtClean="0">
                <a:latin typeface="Arabic Typesetting" pitchFamily="66" charset="-78"/>
                <a:cs typeface="Arabic Typesetting" pitchFamily="66" charset="-78"/>
              </a:rPr>
              <a:t>“¿Cómo, nosotros mismos, sin necesidad de llamar al equipo de desarrollo (a vosotros), podremos cambiar un proceso de fabricación una vez la aplicación ya esté desplegada?”</a:t>
            </a:r>
          </a:p>
          <a:p>
            <a:endParaRPr lang="es-ES" sz="2100" b="1" dirty="0" smtClean="0"/>
          </a:p>
          <a:p>
            <a:r>
              <a:rPr lang="es-ES" sz="2100" b="1" dirty="0" smtClean="0"/>
              <a:t>Equipo de desarrollo: </a:t>
            </a:r>
            <a:r>
              <a:rPr lang="es-ES" i="1" dirty="0" smtClean="0">
                <a:latin typeface="Arabic Typesetting" pitchFamily="66" charset="-78"/>
                <a:cs typeface="Arabic Typesetting" pitchFamily="66" charset="-78"/>
              </a:rPr>
              <a:t>“Sin conocimientos de cómo compilar y desplegar una aplicación Web y un servicio Windows, y sin habilidad con SQL Server y C#, no podréis”</a:t>
            </a:r>
          </a:p>
          <a:p>
            <a:endParaRPr lang="es-ES" sz="2100" b="1" dirty="0" smtClean="0"/>
          </a:p>
          <a:p>
            <a:r>
              <a:rPr lang="es-ES" sz="2100" b="1" dirty="0" smtClean="0"/>
              <a:t>Cliente:</a:t>
            </a:r>
            <a:r>
              <a:rPr lang="es-ES" sz="2200" b="1" dirty="0" smtClean="0"/>
              <a:t> </a:t>
            </a:r>
            <a:r>
              <a:rPr lang="es-ES" i="1" dirty="0" smtClean="0">
                <a:latin typeface="Arabic Typesetting" pitchFamily="66" charset="-78"/>
                <a:cs typeface="Arabic Typesetting" pitchFamily="66" charset="-78"/>
              </a:rPr>
              <a:t>“Entonces, no acabamos de entender el beneficio de utilizar MDE en el desarrollo”</a:t>
            </a:r>
          </a:p>
          <a:p>
            <a:endParaRPr lang="es-ES" sz="2100" b="1" dirty="0" smtClean="0"/>
          </a:p>
          <a:p>
            <a:r>
              <a:rPr lang="es-ES" sz="2100" b="1" dirty="0" smtClean="0"/>
              <a:t>Equipo de desarrollo: </a:t>
            </a:r>
            <a:r>
              <a:rPr lang="es-ES" i="1" dirty="0" smtClean="0">
                <a:latin typeface="Arabic Typesetting" pitchFamily="66" charset="-78"/>
                <a:cs typeface="Arabic Typesetting" pitchFamily="66" charset="-78"/>
              </a:rPr>
              <a:t>“Básicamente, para facilitar la comunicación entre los expertos en los procesos de fabricación (vosotros) y el equipo de desarrollo (nosotros), y para que ahora sea muy sencillo generar nuevas aplicaciones utilizando un DSL” </a:t>
            </a:r>
          </a:p>
          <a:p>
            <a:endParaRPr lang="es-ES" sz="2100" b="1" dirty="0" smtClean="0"/>
          </a:p>
          <a:p>
            <a:r>
              <a:rPr lang="es-ES" sz="2100" b="1" dirty="0" smtClean="0"/>
              <a:t>Cliente: </a:t>
            </a:r>
            <a:r>
              <a:rPr lang="es-ES" i="1" dirty="0" smtClean="0">
                <a:latin typeface="Arabic Typesetting" pitchFamily="66" charset="-78"/>
                <a:cs typeface="Arabic Typesetting" pitchFamily="66" charset="-78"/>
              </a:rPr>
              <a:t>“Está bien, pero es una lástima que hayáis diseñado un lenguaje que nosotros, aún no siendo informáticos, somos capaces de entender y utilizar, y sin embargo, no podemos hacer nada con él sin vuestra ayuda…”</a:t>
            </a:r>
          </a:p>
          <a:p>
            <a:endParaRPr lang="es-ES" i="1" dirty="0" smtClean="0">
              <a:latin typeface="Arabic Typesetting" pitchFamily="66" charset="-78"/>
              <a:cs typeface="Arabic Typesetting" pitchFamily="66" charset="-78"/>
            </a:endParaRPr>
          </a:p>
          <a:p>
            <a:endParaRPr lang="es-ES" i="1" dirty="0" smtClean="0">
              <a:latin typeface="Arabic Typesetting" pitchFamily="66" charset="-78"/>
              <a:cs typeface="Arabic Typesetting" pitchFamily="66" charset="-78"/>
            </a:endParaRPr>
          </a:p>
          <a:p>
            <a:endParaRPr lang="es-ES" dirty="0" smtClean="0"/>
          </a:p>
          <a:p>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1- Planteamiento del problema</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12</a:t>
            </a:fld>
            <a:endParaRPr lang="es-ES"/>
          </a:p>
        </p:txBody>
      </p:sp>
      <p:sp>
        <p:nvSpPr>
          <p:cNvPr id="7" name="6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1.1- Fundamentos</a:t>
            </a:r>
          </a:p>
          <a:p>
            <a:r>
              <a:rPr lang="es-ES" sz="1600" b="1" dirty="0" smtClean="0">
                <a:solidFill>
                  <a:srgbClr val="002060"/>
                </a:solidFill>
              </a:rPr>
              <a:t>1.2- Motivación</a:t>
            </a:r>
          </a:p>
          <a:p>
            <a:r>
              <a:rPr lang="es-ES" sz="1200" dirty="0" smtClean="0"/>
              <a:t>1.3- Hipótesis</a:t>
            </a:r>
          </a:p>
          <a:p>
            <a:r>
              <a:rPr lang="es-ES" sz="1200" dirty="0" smtClean="0"/>
              <a:t>1.4- Objetivo</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3" name="2 Marcador de contenido"/>
          <p:cNvSpPr>
            <a:spLocks noGrp="1"/>
          </p:cNvSpPr>
          <p:nvPr>
            <p:ph idx="1"/>
          </p:nvPr>
        </p:nvSpPr>
        <p:spPr/>
        <p:txBody>
          <a:bodyPr>
            <a:normAutofit/>
          </a:bodyPr>
          <a:lstStyle/>
          <a:p>
            <a:endParaRPr lang="es-ES" dirty="0" smtClean="0"/>
          </a:p>
          <a:p>
            <a:endParaRPr lang="es-ES" dirty="0" smtClean="0"/>
          </a:p>
          <a:p>
            <a:endParaRPr lang="es-ES" dirty="0" smtClean="0"/>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13</a:t>
            </a:fld>
            <a:endParaRPr lang="es-ES"/>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1- Planteamiento del problema</a:t>
            </a:r>
            <a:endParaRPr lang="es-ES" dirty="0"/>
          </a:p>
        </p:txBody>
      </p:sp>
      <p:sp>
        <p:nvSpPr>
          <p:cNvPr id="6" name="5 CuadroTexto"/>
          <p:cNvSpPr txBox="1"/>
          <p:nvPr/>
        </p:nvSpPr>
        <p:spPr>
          <a:xfrm>
            <a:off x="755576" y="3140968"/>
            <a:ext cx="7560840" cy="1569660"/>
          </a:xfrm>
          <a:prstGeom prst="rect">
            <a:avLst/>
          </a:prstGeom>
          <a:solidFill>
            <a:srgbClr val="FFFF00">
              <a:alpha val="54000"/>
            </a:srgbClr>
          </a:solidFill>
          <a:ln>
            <a:solidFill>
              <a:schemeClr val="accent1"/>
            </a:solidFill>
          </a:ln>
        </p:spPr>
        <p:txBody>
          <a:bodyPr wrap="square" rtlCol="0">
            <a:spAutoFit/>
          </a:bodyPr>
          <a:lstStyle/>
          <a:p>
            <a:pPr algn="just"/>
            <a:r>
              <a:rPr lang="es-ES" sz="2400" dirty="0" smtClean="0"/>
              <a:t>Es posible que los expertos en un dominio de conocimiento sean capaces de crear, desplegar y modificar satisfactoriamente aplicaciones software sin necesidad de ser ayudados por expertos tecnológicos</a:t>
            </a:r>
            <a:endParaRPr lang="es-ES" sz="2400" dirty="0"/>
          </a:p>
        </p:txBody>
      </p:sp>
      <p:sp>
        <p:nvSpPr>
          <p:cNvPr id="8" name="2 Marcador de contenido"/>
          <p:cNvSpPr txBox="1">
            <a:spLocks/>
          </p:cNvSpPr>
          <p:nvPr/>
        </p:nvSpPr>
        <p:spPr>
          <a:xfrm>
            <a:off x="609600" y="2401824"/>
            <a:ext cx="8229600" cy="4325112"/>
          </a:xfrm>
          <a:prstGeom prst="rect">
            <a:avLst/>
          </a:prstGeom>
        </p:spPr>
        <p:txBody>
          <a:bodyPr vert="horz">
            <a:normAutofit/>
          </a:bodyPr>
          <a:lstStyle/>
          <a:p>
            <a:pPr marL="365760" marR="0" lvl="0" indent="-256032" algn="l" defTabSz="914400" rtl="0" eaLnBrk="1" fontAlgn="auto" latinLnBrk="0" hangingPunct="1">
              <a:lnSpc>
                <a:spcPct val="100000"/>
              </a:lnSpc>
              <a:spcBef>
                <a:spcPts val="300"/>
              </a:spcBef>
              <a:spcAft>
                <a:spcPts val="0"/>
              </a:spcAft>
              <a:buClr>
                <a:schemeClr val="accent3"/>
              </a:buClr>
              <a:buSzTx/>
              <a:tabLst/>
              <a:defRPr/>
            </a:pPr>
            <a:endParaRPr kumimoji="0" lang="es-ES" sz="2600" b="0" i="0" u="none" strike="noStrike" kern="1200" cap="none" spc="0" normalizeH="0" baseline="0" noProof="0" dirty="0">
              <a:ln>
                <a:noFill/>
              </a:ln>
              <a:solidFill>
                <a:schemeClr val="accent2"/>
              </a:solidFill>
              <a:effectLst/>
              <a:uLnTx/>
              <a:uFillTx/>
              <a:latin typeface="+mn-lt"/>
              <a:ea typeface="+mn-ea"/>
              <a:cs typeface="+mn-cs"/>
            </a:endParaRPr>
          </a:p>
        </p:txBody>
      </p:sp>
      <p:sp>
        <p:nvSpPr>
          <p:cNvPr id="9" name="8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1.1- Fundamentos</a:t>
            </a:r>
          </a:p>
          <a:p>
            <a:r>
              <a:rPr lang="es-ES" sz="1200" dirty="0" smtClean="0"/>
              <a:t>1.2- Motivación</a:t>
            </a:r>
          </a:p>
          <a:p>
            <a:r>
              <a:rPr lang="es-ES" sz="1600" b="1" dirty="0" smtClean="0">
                <a:solidFill>
                  <a:srgbClr val="002060"/>
                </a:solidFill>
              </a:rPr>
              <a:t>1.3- Hipótesis</a:t>
            </a:r>
          </a:p>
          <a:p>
            <a:r>
              <a:rPr lang="es-ES" sz="1200" dirty="0" smtClean="0"/>
              <a:t>1.4- Objetivo</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3" name="2 Marcador de contenido"/>
          <p:cNvSpPr>
            <a:spLocks noGrp="1"/>
          </p:cNvSpPr>
          <p:nvPr>
            <p:ph idx="1"/>
          </p:nvPr>
        </p:nvSpPr>
        <p:spPr/>
        <p:txBody>
          <a:bodyPr/>
          <a:lstStyle/>
          <a:p>
            <a:pPr>
              <a:buNone/>
            </a:pP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1- Planteamiento del problema</a:t>
            </a:r>
            <a:endParaRPr lang="es-ES" dirty="0"/>
          </a:p>
        </p:txBody>
      </p:sp>
      <p:sp>
        <p:nvSpPr>
          <p:cNvPr id="6" name="5 CuadroTexto"/>
          <p:cNvSpPr txBox="1"/>
          <p:nvPr/>
        </p:nvSpPr>
        <p:spPr>
          <a:xfrm>
            <a:off x="899592" y="2420888"/>
            <a:ext cx="7272808" cy="3785652"/>
          </a:xfrm>
          <a:prstGeom prst="rect">
            <a:avLst/>
          </a:prstGeom>
          <a:solidFill>
            <a:srgbClr val="FFFF00">
              <a:alpha val="54000"/>
            </a:srgbClr>
          </a:solidFill>
          <a:ln>
            <a:solidFill>
              <a:schemeClr val="accent1"/>
            </a:solidFill>
          </a:ln>
        </p:spPr>
        <p:txBody>
          <a:bodyPr wrap="square" rtlCol="0">
            <a:spAutoFit/>
          </a:bodyPr>
          <a:lstStyle/>
          <a:p>
            <a:pPr algn="just"/>
            <a:r>
              <a:rPr lang="es-ES" sz="2400" dirty="0" smtClean="0"/>
              <a:t>Llevar a cabo un proceso en el que se aplique la práctica de la integración continua en desarrollos de software dirigido por modelos de forma eficiente. Así se conseguirán dos </a:t>
            </a:r>
            <a:r>
              <a:rPr lang="es-ES" sz="2400" b="1" dirty="0" smtClean="0"/>
              <a:t>sub-objetivos</a:t>
            </a:r>
            <a:r>
              <a:rPr lang="es-ES" sz="2400" dirty="0" smtClean="0"/>
              <a:t> principales:</a:t>
            </a:r>
          </a:p>
          <a:p>
            <a:pPr marL="457200" indent="-457200" algn="just"/>
            <a:endParaRPr lang="es-ES" sz="2400" dirty="0" smtClean="0"/>
          </a:p>
          <a:p>
            <a:pPr marL="457200" indent="-457200" algn="just">
              <a:buAutoNum type="arabicPeriod"/>
            </a:pPr>
            <a:r>
              <a:rPr lang="es-ES" sz="2400" dirty="0" smtClean="0"/>
              <a:t>Permitir que los expertos tecnológicos apliquen integración continua durante el desarrollo</a:t>
            </a:r>
          </a:p>
          <a:p>
            <a:pPr marL="457200" indent="-457200" algn="just">
              <a:buAutoNum type="arabicPeriod"/>
            </a:pPr>
            <a:endParaRPr lang="es-ES" sz="2400" dirty="0" smtClean="0"/>
          </a:p>
          <a:p>
            <a:pPr marL="457200" indent="-457200" algn="just">
              <a:buAutoNum type="arabicPeriod"/>
            </a:pPr>
            <a:r>
              <a:rPr lang="es-ES" sz="2400" dirty="0" smtClean="0"/>
              <a:t>Permitir que los expertos en un dominio de conocimiento creen o modifiquen una aplicación</a:t>
            </a:r>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14</a:t>
            </a:fld>
            <a:endParaRPr lang="es-ES"/>
          </a:p>
        </p:txBody>
      </p:sp>
      <p:sp>
        <p:nvSpPr>
          <p:cNvPr id="10" name="9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1.1- Fundamentos</a:t>
            </a:r>
          </a:p>
          <a:p>
            <a:r>
              <a:rPr lang="es-ES" sz="1200" dirty="0" smtClean="0"/>
              <a:t>1.2- Motivación</a:t>
            </a:r>
          </a:p>
          <a:p>
            <a:r>
              <a:rPr lang="es-ES" sz="1200" dirty="0" smtClean="0"/>
              <a:t>1.3- Hipótesis</a:t>
            </a:r>
          </a:p>
          <a:p>
            <a:r>
              <a:rPr lang="es-ES" sz="1600" b="1" dirty="0" smtClean="0">
                <a:solidFill>
                  <a:srgbClr val="002060"/>
                </a:solidFill>
              </a:rPr>
              <a:t>1.4- Objetivo</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1.1- Fundamentos</a:t>
            </a:r>
          </a:p>
          <a:p>
            <a:r>
              <a:rPr lang="es-ES" sz="1200" dirty="0" smtClean="0"/>
              <a:t>1.2- Motivación</a:t>
            </a:r>
          </a:p>
          <a:p>
            <a:r>
              <a:rPr lang="es-ES" sz="1200" dirty="0" smtClean="0"/>
              <a:t>1.3- Hipótesis</a:t>
            </a:r>
          </a:p>
          <a:p>
            <a:r>
              <a:rPr lang="es-ES" sz="1600" b="1" dirty="0" smtClean="0">
                <a:solidFill>
                  <a:srgbClr val="002060"/>
                </a:solidFill>
              </a:rPr>
              <a:t>1.4- Objetivo</a:t>
            </a:r>
          </a:p>
        </p:txBody>
      </p:sp>
      <p:sp>
        <p:nvSpPr>
          <p:cNvPr id="2" name="1 Título"/>
          <p:cNvSpPr>
            <a:spLocks noGrp="1"/>
          </p:cNvSpPr>
          <p:nvPr>
            <p:ph type="title"/>
          </p:nvPr>
        </p:nvSpPr>
        <p:spPr/>
        <p:txBody>
          <a:bodyPr/>
          <a:lstStyle/>
          <a:p>
            <a:r>
              <a:rPr lang="es-ES" dirty="0" smtClean="0"/>
              <a:t>Apoyo de la comunidad científica</a:t>
            </a:r>
            <a:endParaRPr lang="es-ES" dirty="0"/>
          </a:p>
        </p:txBody>
      </p:sp>
      <p:sp>
        <p:nvSpPr>
          <p:cNvPr id="3" name="2 Marcador de contenido"/>
          <p:cNvSpPr>
            <a:spLocks noGrp="1"/>
          </p:cNvSpPr>
          <p:nvPr>
            <p:ph idx="1"/>
          </p:nvPr>
        </p:nvSpPr>
        <p:spPr/>
        <p:txBody>
          <a:bodyPr/>
          <a:lstStyle/>
          <a:p>
            <a:pPr>
              <a:buNone/>
            </a:pP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1- Planteamiento del problema</a:t>
            </a:r>
            <a:endParaRPr lang="es-ES" dirty="0"/>
          </a:p>
        </p:txBody>
      </p:sp>
      <p:sp>
        <p:nvSpPr>
          <p:cNvPr id="6" name="5 CuadroTexto"/>
          <p:cNvSpPr txBox="1"/>
          <p:nvPr/>
        </p:nvSpPr>
        <p:spPr>
          <a:xfrm>
            <a:off x="971600" y="2114272"/>
            <a:ext cx="7272808" cy="738664"/>
          </a:xfrm>
          <a:prstGeom prst="rect">
            <a:avLst/>
          </a:prstGeom>
          <a:solidFill>
            <a:schemeClr val="accent6">
              <a:lumMod val="40000"/>
              <a:lumOff val="60000"/>
              <a:alpha val="54000"/>
            </a:schemeClr>
          </a:solidFill>
          <a:ln>
            <a:solidFill>
              <a:schemeClr val="accent1"/>
            </a:solidFill>
          </a:ln>
        </p:spPr>
        <p:txBody>
          <a:bodyPr wrap="square" rtlCol="0">
            <a:spAutoFit/>
          </a:bodyPr>
          <a:lstStyle/>
          <a:p>
            <a:r>
              <a:rPr lang="en-US" sz="1400" i="1" dirty="0" smtClean="0"/>
              <a:t>"The problem is relevant and as it is formulated by the authors addresses a real need in the development of software based on the idea of considering models as first-class entities which are usually subject to a constant and persistent evolution."</a:t>
            </a:r>
            <a:endParaRPr lang="es-ES" sz="1400" i="1" dirty="0" smtClean="0"/>
          </a:p>
        </p:txBody>
      </p:sp>
      <p:sp>
        <p:nvSpPr>
          <p:cNvPr id="7" name="6 CuadroTexto"/>
          <p:cNvSpPr txBox="1"/>
          <p:nvPr/>
        </p:nvSpPr>
        <p:spPr>
          <a:xfrm>
            <a:off x="971600" y="2977788"/>
            <a:ext cx="7272808" cy="523220"/>
          </a:xfrm>
          <a:prstGeom prst="rect">
            <a:avLst/>
          </a:prstGeom>
          <a:solidFill>
            <a:schemeClr val="accent6">
              <a:lumMod val="40000"/>
              <a:lumOff val="60000"/>
              <a:alpha val="54000"/>
            </a:schemeClr>
          </a:solidFill>
          <a:ln>
            <a:solidFill>
              <a:schemeClr val="accent1"/>
            </a:solidFill>
          </a:ln>
        </p:spPr>
        <p:txBody>
          <a:bodyPr wrap="square" rtlCol="0">
            <a:spAutoFit/>
          </a:bodyPr>
          <a:lstStyle/>
          <a:p>
            <a:r>
              <a:rPr lang="en-US" sz="1400" i="1" dirty="0" smtClean="0"/>
              <a:t>"The work presented in the manuscript is interesting and valuable...the work is an excellent example of good software engineering work."</a:t>
            </a:r>
            <a:endParaRPr lang="es-ES" sz="1400" i="1" dirty="0" smtClean="0"/>
          </a:p>
        </p:txBody>
      </p:sp>
      <p:sp>
        <p:nvSpPr>
          <p:cNvPr id="9" name="8 CuadroTexto"/>
          <p:cNvSpPr txBox="1"/>
          <p:nvPr/>
        </p:nvSpPr>
        <p:spPr>
          <a:xfrm>
            <a:off x="971600" y="3626440"/>
            <a:ext cx="7272808" cy="738664"/>
          </a:xfrm>
          <a:prstGeom prst="rect">
            <a:avLst/>
          </a:prstGeom>
          <a:solidFill>
            <a:schemeClr val="accent6">
              <a:lumMod val="40000"/>
              <a:lumOff val="60000"/>
              <a:alpha val="54000"/>
            </a:schemeClr>
          </a:solidFill>
          <a:ln>
            <a:solidFill>
              <a:schemeClr val="accent1"/>
            </a:solidFill>
          </a:ln>
        </p:spPr>
        <p:txBody>
          <a:bodyPr wrap="square" rtlCol="0">
            <a:spAutoFit/>
          </a:bodyPr>
          <a:lstStyle/>
          <a:p>
            <a:r>
              <a:rPr lang="en-US" sz="1400" i="1" dirty="0" smtClean="0"/>
              <a:t>"The objectives are interesting, challenging, and of interest for the software and MDE community...thus two basic ingredients are required as correctly suggested by the authors, i.e., an effective model versioning control and an incremental generation of artifacts."</a:t>
            </a:r>
            <a:endParaRPr lang="es-ES" sz="1400" i="1" dirty="0" smtClean="0"/>
          </a:p>
        </p:txBody>
      </p:sp>
      <p:sp>
        <p:nvSpPr>
          <p:cNvPr id="10" name="9 CuadroTexto"/>
          <p:cNvSpPr txBox="1"/>
          <p:nvPr/>
        </p:nvSpPr>
        <p:spPr>
          <a:xfrm>
            <a:off x="971600" y="4509120"/>
            <a:ext cx="7272808" cy="523220"/>
          </a:xfrm>
          <a:prstGeom prst="rect">
            <a:avLst/>
          </a:prstGeom>
          <a:solidFill>
            <a:schemeClr val="accent6">
              <a:lumMod val="40000"/>
              <a:lumOff val="60000"/>
              <a:alpha val="54000"/>
            </a:schemeClr>
          </a:solidFill>
          <a:ln>
            <a:solidFill>
              <a:schemeClr val="accent1"/>
            </a:solidFill>
          </a:ln>
        </p:spPr>
        <p:txBody>
          <a:bodyPr wrap="square" rtlCol="0">
            <a:spAutoFit/>
          </a:bodyPr>
          <a:lstStyle/>
          <a:p>
            <a:r>
              <a:rPr lang="en-US" sz="1400" i="1" dirty="0" smtClean="0"/>
              <a:t>"The research topic is very interesting and relevant in the area of software maintenance and model-driven engineering."</a:t>
            </a:r>
            <a:endParaRPr lang="es-ES" sz="1400" i="1" dirty="0" smtClean="0"/>
          </a:p>
        </p:txBody>
      </p:sp>
      <p:sp>
        <p:nvSpPr>
          <p:cNvPr id="11" name="10 CuadroTexto"/>
          <p:cNvSpPr txBox="1"/>
          <p:nvPr/>
        </p:nvSpPr>
        <p:spPr>
          <a:xfrm>
            <a:off x="971600" y="5157192"/>
            <a:ext cx="7272808" cy="523220"/>
          </a:xfrm>
          <a:prstGeom prst="rect">
            <a:avLst/>
          </a:prstGeom>
          <a:solidFill>
            <a:schemeClr val="accent6">
              <a:lumMod val="40000"/>
              <a:lumOff val="60000"/>
              <a:alpha val="54000"/>
            </a:schemeClr>
          </a:solidFill>
          <a:ln>
            <a:solidFill>
              <a:schemeClr val="accent1"/>
            </a:solidFill>
          </a:ln>
        </p:spPr>
        <p:txBody>
          <a:bodyPr wrap="square" rtlCol="0">
            <a:spAutoFit/>
          </a:bodyPr>
          <a:lstStyle/>
          <a:p>
            <a:r>
              <a:rPr lang="en-US" sz="1400" i="1" dirty="0" smtClean="0"/>
              <a:t>"The paper discusses a real challenge: how to improve MDE to use it in a software industrial process."</a:t>
            </a:r>
            <a:endParaRPr lang="es-ES" sz="1400" i="1" dirty="0" smtClean="0"/>
          </a:p>
        </p:txBody>
      </p:sp>
      <p:sp>
        <p:nvSpPr>
          <p:cNvPr id="12" name="11 CuadroTexto"/>
          <p:cNvSpPr txBox="1"/>
          <p:nvPr/>
        </p:nvSpPr>
        <p:spPr>
          <a:xfrm>
            <a:off x="971600" y="5805264"/>
            <a:ext cx="7272808" cy="307777"/>
          </a:xfrm>
          <a:prstGeom prst="rect">
            <a:avLst/>
          </a:prstGeom>
          <a:solidFill>
            <a:schemeClr val="accent6">
              <a:lumMod val="40000"/>
              <a:lumOff val="60000"/>
              <a:alpha val="54000"/>
            </a:schemeClr>
          </a:solidFill>
          <a:ln>
            <a:solidFill>
              <a:schemeClr val="accent1"/>
            </a:solidFill>
          </a:ln>
        </p:spPr>
        <p:txBody>
          <a:bodyPr wrap="square" rtlCol="0">
            <a:spAutoFit/>
          </a:bodyPr>
          <a:lstStyle/>
          <a:p>
            <a:r>
              <a:rPr lang="en-US" sz="1400" i="1" dirty="0" smtClean="0"/>
              <a:t>"This paper is very original, combining MDE and CI is a very interesting idea."</a:t>
            </a:r>
            <a:endParaRPr lang="es-ES" sz="1400" i="1" dirty="0" smtClean="0"/>
          </a:p>
        </p:txBody>
      </p:sp>
      <p:sp>
        <p:nvSpPr>
          <p:cNvPr id="13" name="12 CuadroTexto"/>
          <p:cNvSpPr txBox="1"/>
          <p:nvPr/>
        </p:nvSpPr>
        <p:spPr>
          <a:xfrm>
            <a:off x="971600" y="6237312"/>
            <a:ext cx="7272808" cy="307777"/>
          </a:xfrm>
          <a:prstGeom prst="rect">
            <a:avLst/>
          </a:prstGeom>
          <a:solidFill>
            <a:schemeClr val="accent6">
              <a:lumMod val="40000"/>
              <a:lumOff val="60000"/>
              <a:alpha val="54000"/>
            </a:schemeClr>
          </a:solidFill>
          <a:ln>
            <a:solidFill>
              <a:schemeClr val="accent1"/>
            </a:solidFill>
          </a:ln>
        </p:spPr>
        <p:txBody>
          <a:bodyPr wrap="square" rtlCol="0">
            <a:spAutoFit/>
          </a:bodyPr>
          <a:lstStyle/>
          <a:p>
            <a:r>
              <a:rPr lang="en-US" sz="1400" i="1" dirty="0" smtClean="0"/>
              <a:t>"The idea of bridging the gap between MDE and CI is interesting."</a:t>
            </a:r>
            <a:endParaRPr lang="es-ES" sz="1400" i="1" dirty="0" smtClean="0"/>
          </a:p>
        </p:txBody>
      </p:sp>
      <p:sp>
        <p:nvSpPr>
          <p:cNvPr id="14" name="13 Marcador de número de diapositiva"/>
          <p:cNvSpPr>
            <a:spLocks noGrp="1"/>
          </p:cNvSpPr>
          <p:nvPr>
            <p:ph type="sldNum" sz="quarter" idx="12"/>
          </p:nvPr>
        </p:nvSpPr>
        <p:spPr/>
        <p:txBody>
          <a:bodyPr/>
          <a:lstStyle/>
          <a:p>
            <a:fld id="{132FADFE-3B8F-471C-ABF0-DBC7717ECBBC}" type="slidenum">
              <a:rPr lang="es-ES" smtClean="0"/>
              <a:pPr/>
              <a:t>15</a:t>
            </a:fld>
            <a:endParaRPr lang="es-E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204864"/>
            <a:ext cx="8712968" cy="2376264"/>
          </a:xfrm>
          <a:solidFill>
            <a:schemeClr val="accent2">
              <a:lumMod val="20000"/>
              <a:lumOff val="80000"/>
            </a:schemeClr>
          </a:solidFill>
        </p:spPr>
        <p:txBody>
          <a:bodyPr/>
          <a:lstStyle/>
          <a:p>
            <a:r>
              <a:rPr lang="es-ES" sz="3600" dirty="0" smtClean="0">
                <a:effectLst/>
              </a:rPr>
              <a:t/>
            </a:r>
            <a:br>
              <a:rPr lang="es-ES" sz="3600" dirty="0" smtClean="0">
                <a:effectLst/>
              </a:rPr>
            </a:br>
            <a:r>
              <a:rPr lang="es-ES" sz="3600" b="0" dirty="0" smtClean="0">
                <a:effectLst/>
              </a:rPr>
              <a:t>1- Planteamiento del problema</a:t>
            </a:r>
            <a:r>
              <a:rPr lang="es-ES" sz="3600" dirty="0" smtClean="0">
                <a:effectLst/>
              </a:rPr>
              <a:t/>
            </a:r>
            <a:br>
              <a:rPr lang="es-ES" sz="3600" dirty="0" smtClean="0">
                <a:effectLst/>
              </a:rPr>
            </a:br>
            <a:r>
              <a:rPr lang="es-ES" sz="3600" dirty="0" smtClean="0">
                <a:solidFill>
                  <a:srgbClr val="002060"/>
                </a:solidFill>
                <a:effectLst/>
              </a:rPr>
              <a:t>2- Obstáculos encontrados </a:t>
            </a:r>
            <a:r>
              <a:rPr lang="es-ES" sz="3600" dirty="0" smtClean="0">
                <a:effectLst/>
              </a:rPr>
              <a:t/>
            </a:r>
            <a:br>
              <a:rPr lang="es-ES" sz="3600" dirty="0" smtClean="0">
                <a:effectLst/>
              </a:rPr>
            </a:br>
            <a:r>
              <a:rPr lang="es-ES" sz="3600" b="0" dirty="0" smtClean="0">
                <a:effectLst/>
              </a:rPr>
              <a:t>3- Integración continua dirigida por modelos</a:t>
            </a:r>
            <a:br>
              <a:rPr lang="es-ES" sz="3600" b="0" dirty="0" smtClean="0">
                <a:effectLst/>
              </a:rPr>
            </a:br>
            <a:r>
              <a:rPr lang="es-ES" sz="3600" b="0" dirty="0" smtClean="0">
                <a:effectLst/>
              </a:rPr>
              <a:t>4- Conclusiones y futuro trabajo</a:t>
            </a:r>
            <a:endParaRPr lang="es-ES" sz="3600" b="0" dirty="0">
              <a:effectLst/>
            </a:endParaRPr>
          </a:p>
        </p:txBody>
      </p:sp>
      <p:sp>
        <p:nvSpPr>
          <p:cNvPr id="3" name="2 Marcador de contenido"/>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16</a:t>
            </a:fld>
            <a:endParaRPr lang="es-E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600" b="1" dirty="0" smtClean="0">
                <a:solidFill>
                  <a:srgbClr val="002060"/>
                </a:solidFill>
              </a:rPr>
              <a:t>2.1- Elección de una iniciativa MDE</a:t>
            </a:r>
          </a:p>
          <a:p>
            <a:r>
              <a:rPr lang="es-ES" sz="1200" dirty="0" smtClean="0"/>
              <a:t>2.2- Detección de nuevas versiones en los </a:t>
            </a:r>
            <a:r>
              <a:rPr lang="es-ES" sz="1200" dirty="0" err="1" smtClean="0"/>
              <a:t>VCSs</a:t>
            </a:r>
            <a:endParaRPr lang="es-ES" sz="1200" dirty="0" smtClean="0"/>
          </a:p>
          <a:p>
            <a:r>
              <a:rPr lang="es-ES" sz="1200" dirty="0" smtClean="0"/>
              <a:t>2.3- Integración de MDE con herramientas CI</a:t>
            </a:r>
          </a:p>
          <a:p>
            <a:r>
              <a:rPr lang="es-ES" sz="1200" dirty="0" smtClean="0"/>
              <a:t>2.4- Generación incremental de artefactos</a:t>
            </a:r>
          </a:p>
        </p:txBody>
      </p:sp>
      <p:sp>
        <p:nvSpPr>
          <p:cNvPr id="2" name="1 Título"/>
          <p:cNvSpPr>
            <a:spLocks noGrp="1"/>
          </p:cNvSpPr>
          <p:nvPr>
            <p:ph type="title"/>
          </p:nvPr>
        </p:nvSpPr>
        <p:spPr/>
        <p:txBody>
          <a:bodyPr>
            <a:normAutofit/>
          </a:bodyPr>
          <a:lstStyle/>
          <a:p>
            <a:r>
              <a:rPr lang="es-ES" dirty="0" smtClean="0">
                <a:solidFill>
                  <a:srgbClr val="C00000"/>
                </a:solidFill>
              </a:rPr>
              <a:t>Problemática</a:t>
            </a:r>
            <a:endParaRPr lang="es-ES" dirty="0">
              <a:solidFill>
                <a:srgbClr val="C00000"/>
              </a:solidFill>
            </a:endParaRPr>
          </a:p>
        </p:txBody>
      </p:sp>
      <p:sp>
        <p:nvSpPr>
          <p:cNvPr id="29" name="28 Marcador de contenido"/>
          <p:cNvSpPr>
            <a:spLocks noGrp="1"/>
          </p:cNvSpPr>
          <p:nvPr>
            <p:ph idx="1"/>
          </p:nvPr>
        </p:nvSpPr>
        <p:spPr>
          <a:xfrm>
            <a:off x="457200" y="2249424"/>
            <a:ext cx="8686800" cy="4325112"/>
          </a:xfrm>
        </p:spPr>
        <p:txBody>
          <a:bodyPr>
            <a:normAutofit/>
          </a:bodyPr>
          <a:lstStyle/>
          <a:p>
            <a:r>
              <a:rPr lang="es-ES" sz="2000" dirty="0" smtClean="0"/>
              <a:t>Existen varias iniciativas MDE</a:t>
            </a:r>
          </a:p>
          <a:p>
            <a:pPr lvl="1"/>
            <a:r>
              <a:rPr lang="es-ES" sz="1800" dirty="0" smtClean="0"/>
              <a:t>Las más utilizadas y conocidas son</a:t>
            </a:r>
          </a:p>
          <a:p>
            <a:pPr lvl="2"/>
            <a:r>
              <a:rPr lang="es-ES" sz="1800" dirty="0" smtClean="0"/>
              <a:t>Model-Driven Architecture (MDA) </a:t>
            </a:r>
            <a:r>
              <a:rPr lang="es-ES" sz="900" dirty="0" smtClean="0"/>
              <a:t>[Miller et al., 2003]</a:t>
            </a:r>
          </a:p>
          <a:p>
            <a:pPr lvl="2"/>
            <a:r>
              <a:rPr lang="es-ES" sz="1800" dirty="0" smtClean="0"/>
              <a:t>Software Factories (</a:t>
            </a:r>
            <a:r>
              <a:rPr lang="es-ES" sz="1800" dirty="0" err="1" smtClean="0"/>
              <a:t>SFs</a:t>
            </a:r>
            <a:r>
              <a:rPr lang="es-ES" sz="1800" dirty="0" smtClean="0"/>
              <a:t>) </a:t>
            </a:r>
            <a:r>
              <a:rPr lang="es-ES" sz="900" dirty="0" smtClean="0"/>
              <a:t>[</a:t>
            </a:r>
            <a:r>
              <a:rPr lang="es-ES" sz="900" dirty="0" err="1" smtClean="0"/>
              <a:t>Greeneld</a:t>
            </a:r>
            <a:r>
              <a:rPr lang="es-ES" sz="900" dirty="0" smtClean="0"/>
              <a:t> and Short, 2003]</a:t>
            </a:r>
          </a:p>
          <a:p>
            <a:pPr lvl="1"/>
            <a:r>
              <a:rPr lang="es-ES" sz="1800" dirty="0" smtClean="0"/>
              <a:t>Otras alternativas son</a:t>
            </a:r>
          </a:p>
          <a:p>
            <a:pPr lvl="2"/>
            <a:r>
              <a:rPr lang="es-ES" sz="1800" dirty="0" smtClean="0"/>
              <a:t>Architecture-</a:t>
            </a:r>
            <a:r>
              <a:rPr lang="es-ES" sz="1800" dirty="0" err="1" smtClean="0"/>
              <a:t>Centric</a:t>
            </a:r>
            <a:r>
              <a:rPr lang="es-ES" sz="1800" dirty="0" smtClean="0"/>
              <a:t> Model-Driven Software </a:t>
            </a:r>
            <a:r>
              <a:rPr lang="es-ES" sz="1800" dirty="0" err="1" smtClean="0"/>
              <a:t>Development</a:t>
            </a:r>
            <a:r>
              <a:rPr lang="es-ES" sz="1800" dirty="0" smtClean="0"/>
              <a:t> (AC-MDSD) </a:t>
            </a:r>
            <a:r>
              <a:rPr lang="en-US" sz="800" dirty="0" smtClean="0"/>
              <a:t>[</a:t>
            </a:r>
            <a:r>
              <a:rPr lang="en-US" sz="800" dirty="0" err="1" smtClean="0"/>
              <a:t>Völter</a:t>
            </a:r>
            <a:r>
              <a:rPr lang="en-US" sz="800" dirty="0" smtClean="0"/>
              <a:t> and Stahl, 2006]</a:t>
            </a:r>
            <a:endParaRPr lang="es-ES" sz="800" dirty="0" smtClean="0"/>
          </a:p>
          <a:p>
            <a:pPr lvl="2"/>
            <a:r>
              <a:rPr lang="es-ES" sz="1800" dirty="0" err="1" smtClean="0"/>
              <a:t>Generative</a:t>
            </a:r>
            <a:r>
              <a:rPr lang="es-ES" sz="1800" dirty="0" smtClean="0"/>
              <a:t> </a:t>
            </a:r>
            <a:r>
              <a:rPr lang="es-ES" sz="1800" dirty="0" err="1" smtClean="0"/>
              <a:t>Programming</a:t>
            </a:r>
            <a:r>
              <a:rPr lang="es-ES" sz="1800" dirty="0" smtClean="0"/>
              <a:t> (GP) </a:t>
            </a:r>
            <a:r>
              <a:rPr lang="es-ES" sz="900" dirty="0" smtClean="0"/>
              <a:t>[</a:t>
            </a:r>
            <a:r>
              <a:rPr lang="es-ES" sz="900" dirty="0" err="1" smtClean="0"/>
              <a:t>Czarnecki</a:t>
            </a:r>
            <a:r>
              <a:rPr lang="es-ES" sz="900" dirty="0" smtClean="0"/>
              <a:t> and </a:t>
            </a:r>
            <a:r>
              <a:rPr lang="es-ES" sz="900" dirty="0" err="1" smtClean="0"/>
              <a:t>Eisenecker</a:t>
            </a:r>
            <a:r>
              <a:rPr lang="es-ES" sz="900" dirty="0" smtClean="0"/>
              <a:t>, 2000]</a:t>
            </a:r>
          </a:p>
          <a:p>
            <a:pPr lvl="2"/>
            <a:r>
              <a:rPr lang="es-ES" sz="1800" dirty="0" err="1" smtClean="0"/>
              <a:t>Model-Integrated</a:t>
            </a:r>
            <a:r>
              <a:rPr lang="es-ES" sz="1800" dirty="0" smtClean="0"/>
              <a:t> Computing (MIC) </a:t>
            </a:r>
            <a:r>
              <a:rPr lang="es-ES" sz="900" dirty="0" smtClean="0"/>
              <a:t>[</a:t>
            </a:r>
            <a:r>
              <a:rPr lang="es-ES" sz="900" dirty="0" err="1" smtClean="0"/>
              <a:t>Sztipanovits</a:t>
            </a:r>
            <a:r>
              <a:rPr lang="es-ES" sz="900" dirty="0" smtClean="0"/>
              <a:t> and </a:t>
            </a:r>
            <a:r>
              <a:rPr lang="es-ES" sz="900" dirty="0" err="1" smtClean="0"/>
              <a:t>Karsai</a:t>
            </a:r>
            <a:r>
              <a:rPr lang="es-ES" sz="900" dirty="0" smtClean="0"/>
              <a:t>, 1997]</a:t>
            </a:r>
          </a:p>
          <a:p>
            <a:pPr lvl="2"/>
            <a:r>
              <a:rPr lang="es-ES" sz="1800" dirty="0" err="1" smtClean="0"/>
              <a:t>Language-Oriented</a:t>
            </a:r>
            <a:r>
              <a:rPr lang="es-ES" sz="1800" dirty="0" smtClean="0"/>
              <a:t> </a:t>
            </a:r>
            <a:r>
              <a:rPr lang="es-ES" sz="1800" dirty="0" err="1" smtClean="0"/>
              <a:t>Programming</a:t>
            </a:r>
            <a:r>
              <a:rPr lang="es-ES" sz="1800" dirty="0" smtClean="0"/>
              <a:t> </a:t>
            </a:r>
            <a:r>
              <a:rPr lang="es-ES" sz="900" dirty="0" smtClean="0"/>
              <a:t>[Ward, 1994]</a:t>
            </a:r>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17</a:t>
            </a:fld>
            <a:endParaRPr lang="es-ES"/>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24" name="23 Rectángulo"/>
          <p:cNvSpPr/>
          <p:nvPr/>
        </p:nvSpPr>
        <p:spPr>
          <a:xfrm>
            <a:off x="0" y="1916832"/>
            <a:ext cx="45719" cy="4941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CuadroTexto"/>
          <p:cNvSpPr txBox="1"/>
          <p:nvPr/>
        </p:nvSpPr>
        <p:spPr>
          <a:xfrm>
            <a:off x="323528" y="5364505"/>
            <a:ext cx="8496944" cy="584775"/>
          </a:xfrm>
          <a:prstGeom prst="rect">
            <a:avLst/>
          </a:prstGeom>
          <a:solidFill>
            <a:srgbClr val="FFC000">
              <a:alpha val="54000"/>
            </a:srgbClr>
          </a:solidFill>
          <a:ln>
            <a:solidFill>
              <a:schemeClr val="accent1"/>
            </a:solidFill>
          </a:ln>
        </p:spPr>
        <p:txBody>
          <a:bodyPr wrap="square" rtlCol="0">
            <a:spAutoFit/>
          </a:bodyPr>
          <a:lstStyle/>
          <a:p>
            <a:pPr algn="just"/>
            <a:r>
              <a:rPr lang="es-ES" sz="1600" i="1" dirty="0" smtClean="0"/>
              <a:t>Problema</a:t>
            </a:r>
            <a:r>
              <a:rPr lang="es-ES" sz="1600" dirty="0" smtClean="0"/>
              <a:t>: Herramientas están enfocadas a trabajar con tecnologías muy diversas. Hay que elegir entre trabajar con estándares o con herramientas específicas para una plataforma determinada</a:t>
            </a:r>
            <a:endParaRPr lang="es-ES" sz="1600" dirty="0"/>
          </a:p>
        </p:txBody>
      </p:sp>
      <p:sp>
        <p:nvSpPr>
          <p:cNvPr id="32" name="31 CuadroTexto"/>
          <p:cNvSpPr txBox="1"/>
          <p:nvPr/>
        </p:nvSpPr>
        <p:spPr>
          <a:xfrm>
            <a:off x="323528" y="6186790"/>
            <a:ext cx="8496944" cy="338554"/>
          </a:xfrm>
          <a:prstGeom prst="rect">
            <a:avLst/>
          </a:prstGeom>
          <a:solidFill>
            <a:srgbClr val="92D050">
              <a:alpha val="54000"/>
            </a:srgbClr>
          </a:solidFill>
          <a:ln>
            <a:solidFill>
              <a:schemeClr val="accent1"/>
            </a:solidFill>
          </a:ln>
        </p:spPr>
        <p:txBody>
          <a:bodyPr wrap="square" rtlCol="0">
            <a:spAutoFit/>
          </a:bodyPr>
          <a:lstStyle/>
          <a:p>
            <a:pPr algn="just"/>
            <a:r>
              <a:rPr lang="es-ES" sz="1600" i="1" dirty="0" smtClean="0"/>
              <a:t>Beneficio perseguido</a:t>
            </a:r>
            <a:r>
              <a:rPr lang="es-ES" sz="1600" dirty="0" smtClean="0"/>
              <a:t>: Independencia tecnológica en el prototipo desarrollado</a:t>
            </a:r>
            <a:endParaRPr lang="es-ES" sz="1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600" b="1" dirty="0" smtClean="0">
                <a:solidFill>
                  <a:srgbClr val="002060"/>
                </a:solidFill>
              </a:rPr>
              <a:t>2.1- Elección de una iniciativa MDE</a:t>
            </a:r>
          </a:p>
          <a:p>
            <a:r>
              <a:rPr lang="es-ES" sz="1200" dirty="0" smtClean="0"/>
              <a:t>2.2- Detección de nuevas versiones en los </a:t>
            </a:r>
            <a:r>
              <a:rPr lang="es-ES" sz="1200" dirty="0" err="1" smtClean="0"/>
              <a:t>VCSs</a:t>
            </a:r>
            <a:endParaRPr lang="es-ES" sz="1200" dirty="0" smtClean="0"/>
          </a:p>
          <a:p>
            <a:r>
              <a:rPr lang="es-ES" sz="1200" dirty="0" smtClean="0"/>
              <a:t>2.3- Integración de MDE con herramientas CI</a:t>
            </a:r>
          </a:p>
          <a:p>
            <a:r>
              <a:rPr lang="es-ES" sz="1200" dirty="0" smtClean="0"/>
              <a:t>2.4- Generación incremental de artefactos</a:t>
            </a:r>
          </a:p>
        </p:txBody>
      </p:sp>
      <p:sp>
        <p:nvSpPr>
          <p:cNvPr id="2" name="1 Título"/>
          <p:cNvSpPr>
            <a:spLocks noGrp="1"/>
          </p:cNvSpPr>
          <p:nvPr>
            <p:ph type="title"/>
          </p:nvPr>
        </p:nvSpPr>
        <p:spPr/>
        <p:txBody>
          <a:bodyPr>
            <a:normAutofit/>
          </a:bodyPr>
          <a:lstStyle/>
          <a:p>
            <a:r>
              <a:rPr lang="es-ES" dirty="0" smtClean="0"/>
              <a:t>Model-Driven Architecture (MDA)</a:t>
            </a:r>
            <a:endParaRPr lang="es-ES" dirty="0"/>
          </a:p>
        </p:txBody>
      </p:sp>
      <p:sp>
        <p:nvSpPr>
          <p:cNvPr id="3" name="2 Marcador de contenido"/>
          <p:cNvSpPr>
            <a:spLocks noGrp="1"/>
          </p:cNvSpPr>
          <p:nvPr>
            <p:ph idx="1"/>
          </p:nvPr>
        </p:nvSpPr>
        <p:spPr/>
        <p:txBody>
          <a:bodyPr>
            <a:normAutofit fontScale="92500" lnSpcReduction="10000"/>
          </a:bodyPr>
          <a:lstStyle/>
          <a:p>
            <a:r>
              <a:rPr lang="es-ES" sz="2200" dirty="0" smtClean="0"/>
              <a:t>Estándar del </a:t>
            </a:r>
            <a:r>
              <a:rPr lang="es-ES" sz="2200" dirty="0" err="1" smtClean="0"/>
              <a:t>Object</a:t>
            </a:r>
            <a:r>
              <a:rPr lang="es-ES" sz="2200" dirty="0" smtClean="0"/>
              <a:t> Management </a:t>
            </a:r>
            <a:r>
              <a:rPr lang="es-ES" sz="2200" dirty="0" err="1" smtClean="0"/>
              <a:t>Group</a:t>
            </a:r>
            <a:r>
              <a:rPr lang="es-ES" sz="2200" dirty="0" smtClean="0"/>
              <a:t> (OMG)</a:t>
            </a:r>
          </a:p>
          <a:p>
            <a:r>
              <a:rPr lang="es-ES" sz="2200" dirty="0" smtClean="0"/>
              <a:t>Se basa en cuatro puntos de vista</a:t>
            </a:r>
            <a:endParaRPr lang="es-ES" sz="1000" dirty="0" smtClean="0"/>
          </a:p>
          <a:p>
            <a:pPr lvl="1"/>
            <a:r>
              <a:rPr lang="es-ES" sz="1900" dirty="0" err="1" smtClean="0"/>
              <a:t>Computation</a:t>
            </a:r>
            <a:r>
              <a:rPr lang="es-ES" sz="1900" dirty="0" smtClean="0"/>
              <a:t> </a:t>
            </a:r>
            <a:r>
              <a:rPr lang="es-ES" sz="1900" dirty="0" err="1" smtClean="0"/>
              <a:t>Independent</a:t>
            </a:r>
            <a:r>
              <a:rPr lang="es-ES" sz="1900" dirty="0" smtClean="0"/>
              <a:t> </a:t>
            </a:r>
            <a:r>
              <a:rPr lang="es-ES" sz="1900" dirty="0" err="1" smtClean="0"/>
              <a:t>Model</a:t>
            </a:r>
            <a:r>
              <a:rPr lang="es-ES" sz="1900" dirty="0" smtClean="0"/>
              <a:t> (CIM)</a:t>
            </a:r>
          </a:p>
          <a:p>
            <a:pPr lvl="1"/>
            <a:r>
              <a:rPr lang="es-ES" sz="1900" dirty="0" err="1" smtClean="0"/>
              <a:t>Platform</a:t>
            </a:r>
            <a:r>
              <a:rPr lang="es-ES" sz="1900" dirty="0" smtClean="0"/>
              <a:t> </a:t>
            </a:r>
            <a:r>
              <a:rPr lang="es-ES" sz="1900" dirty="0" err="1" smtClean="0"/>
              <a:t>Independent</a:t>
            </a:r>
            <a:r>
              <a:rPr lang="es-ES" sz="1900" dirty="0" smtClean="0"/>
              <a:t> </a:t>
            </a:r>
            <a:r>
              <a:rPr lang="es-ES" sz="1900" dirty="0" err="1" smtClean="0"/>
              <a:t>Model</a:t>
            </a:r>
            <a:r>
              <a:rPr lang="es-ES" sz="1900" dirty="0" smtClean="0"/>
              <a:t> (PIM)</a:t>
            </a:r>
          </a:p>
          <a:p>
            <a:pPr lvl="1"/>
            <a:r>
              <a:rPr lang="es-ES" sz="1900" dirty="0" err="1" smtClean="0"/>
              <a:t>Platform</a:t>
            </a:r>
            <a:r>
              <a:rPr lang="es-ES" sz="1900" dirty="0" smtClean="0"/>
              <a:t> </a:t>
            </a:r>
            <a:r>
              <a:rPr lang="es-ES" sz="1900" dirty="0" err="1" smtClean="0"/>
              <a:t>Specific</a:t>
            </a:r>
            <a:r>
              <a:rPr lang="es-ES" sz="1900" dirty="0" smtClean="0"/>
              <a:t> </a:t>
            </a:r>
            <a:r>
              <a:rPr lang="es-ES" sz="1900" dirty="0" err="1" smtClean="0"/>
              <a:t>Model</a:t>
            </a:r>
            <a:r>
              <a:rPr lang="es-ES" sz="1900" dirty="0" smtClean="0"/>
              <a:t> (PSM)</a:t>
            </a:r>
          </a:p>
          <a:p>
            <a:pPr lvl="1"/>
            <a:r>
              <a:rPr lang="es-ES" sz="1900" dirty="0" err="1" smtClean="0"/>
              <a:t>Implementation</a:t>
            </a:r>
            <a:r>
              <a:rPr lang="es-ES" sz="1900" dirty="0" smtClean="0"/>
              <a:t> </a:t>
            </a:r>
            <a:r>
              <a:rPr lang="es-ES" sz="1900" dirty="0" err="1" smtClean="0"/>
              <a:t>Specific</a:t>
            </a:r>
            <a:r>
              <a:rPr lang="es-ES" sz="1900" dirty="0" smtClean="0"/>
              <a:t> </a:t>
            </a:r>
            <a:r>
              <a:rPr lang="es-ES" sz="1900" dirty="0" err="1" smtClean="0"/>
              <a:t>Model</a:t>
            </a:r>
            <a:r>
              <a:rPr lang="es-ES" sz="1900" dirty="0" smtClean="0"/>
              <a:t> (ISM)</a:t>
            </a:r>
          </a:p>
          <a:p>
            <a:pPr lvl="1"/>
            <a:endParaRPr lang="es-ES" dirty="0" smtClean="0"/>
          </a:p>
          <a:p>
            <a:r>
              <a:rPr lang="es-ES" sz="2200" dirty="0" smtClean="0"/>
              <a:t>Se compone de estándares</a:t>
            </a:r>
          </a:p>
          <a:p>
            <a:pPr lvl="1"/>
            <a:r>
              <a:rPr lang="es-ES" sz="1900" dirty="0" smtClean="0"/>
              <a:t>Meta-</a:t>
            </a:r>
            <a:r>
              <a:rPr lang="es-ES" sz="1900" dirty="0" err="1" smtClean="0"/>
              <a:t>Object</a:t>
            </a:r>
            <a:r>
              <a:rPr lang="es-ES" sz="1900" dirty="0" smtClean="0"/>
              <a:t> </a:t>
            </a:r>
            <a:r>
              <a:rPr lang="es-ES" sz="1900" dirty="0" err="1" smtClean="0"/>
              <a:t>Facility</a:t>
            </a:r>
            <a:r>
              <a:rPr lang="es-ES" sz="1900" dirty="0" smtClean="0"/>
              <a:t> (MOF)</a:t>
            </a:r>
          </a:p>
          <a:p>
            <a:pPr lvl="1"/>
            <a:r>
              <a:rPr lang="es-ES" sz="1900" dirty="0" err="1" smtClean="0"/>
              <a:t>Unified</a:t>
            </a:r>
            <a:r>
              <a:rPr lang="es-ES" sz="1900" dirty="0" smtClean="0"/>
              <a:t> </a:t>
            </a:r>
            <a:r>
              <a:rPr lang="es-ES" sz="1900" dirty="0" err="1" smtClean="0"/>
              <a:t>Definition</a:t>
            </a:r>
            <a:r>
              <a:rPr lang="es-ES" sz="1900" dirty="0" smtClean="0"/>
              <a:t> Metamodel (UML)</a:t>
            </a:r>
          </a:p>
          <a:p>
            <a:pPr lvl="1"/>
            <a:r>
              <a:rPr lang="es-ES" sz="1900" dirty="0" err="1" smtClean="0"/>
              <a:t>Ontology</a:t>
            </a:r>
            <a:r>
              <a:rPr lang="es-ES" sz="1900" dirty="0" smtClean="0"/>
              <a:t> </a:t>
            </a:r>
            <a:r>
              <a:rPr lang="es-ES" sz="1900" dirty="0" err="1" smtClean="0"/>
              <a:t>Definition</a:t>
            </a:r>
            <a:r>
              <a:rPr lang="es-ES" sz="1900" dirty="0" smtClean="0"/>
              <a:t> Metamodel (ODM)</a:t>
            </a:r>
          </a:p>
          <a:p>
            <a:pPr lvl="1"/>
            <a:r>
              <a:rPr lang="es-ES" sz="1900" dirty="0" err="1" smtClean="0"/>
              <a:t>Object</a:t>
            </a:r>
            <a:r>
              <a:rPr lang="es-ES" sz="1900" dirty="0" smtClean="0"/>
              <a:t> </a:t>
            </a:r>
            <a:r>
              <a:rPr lang="es-ES" sz="1900" dirty="0" err="1" smtClean="0"/>
              <a:t>Constraint</a:t>
            </a:r>
            <a:r>
              <a:rPr lang="es-ES" sz="1900" dirty="0" smtClean="0"/>
              <a:t> </a:t>
            </a:r>
            <a:r>
              <a:rPr lang="es-ES" sz="1900" dirty="0" err="1" smtClean="0"/>
              <a:t>Language</a:t>
            </a:r>
            <a:r>
              <a:rPr lang="es-ES" sz="1900" dirty="0" smtClean="0"/>
              <a:t> (OCL)</a:t>
            </a:r>
          </a:p>
          <a:p>
            <a:pPr lvl="1"/>
            <a:r>
              <a:rPr lang="es-ES" sz="1900" dirty="0" smtClean="0"/>
              <a:t>XML </a:t>
            </a:r>
            <a:r>
              <a:rPr lang="es-ES" sz="1900" dirty="0" err="1" smtClean="0"/>
              <a:t>Metadata</a:t>
            </a:r>
            <a:r>
              <a:rPr lang="es-ES" sz="1900" dirty="0" smtClean="0"/>
              <a:t> </a:t>
            </a:r>
            <a:r>
              <a:rPr lang="es-ES" sz="1900" dirty="0" err="1" smtClean="0"/>
              <a:t>Interchange</a:t>
            </a:r>
            <a:r>
              <a:rPr lang="es-ES" sz="1900" dirty="0" smtClean="0"/>
              <a:t> (XMI)</a:t>
            </a:r>
          </a:p>
          <a:p>
            <a:pPr lvl="1"/>
            <a:r>
              <a:rPr lang="es-ES" sz="1900" dirty="0" err="1" smtClean="0"/>
              <a:t>Query</a:t>
            </a:r>
            <a:r>
              <a:rPr lang="es-ES" sz="1900" dirty="0" smtClean="0"/>
              <a:t>, </a:t>
            </a:r>
            <a:r>
              <a:rPr lang="es-ES" sz="1900" dirty="0" err="1" smtClean="0"/>
              <a:t>Views</a:t>
            </a:r>
            <a:r>
              <a:rPr lang="es-ES" sz="1900" dirty="0" smtClean="0"/>
              <a:t>, </a:t>
            </a:r>
            <a:r>
              <a:rPr lang="es-ES" sz="1900" dirty="0" err="1" smtClean="0"/>
              <a:t>Transformations</a:t>
            </a:r>
            <a:r>
              <a:rPr lang="es-ES" sz="1900" dirty="0" smtClean="0"/>
              <a:t> (QVT)</a:t>
            </a:r>
          </a:p>
          <a:p>
            <a:pPr lvl="1"/>
            <a:endParaRPr lang="es-ES" sz="1800" dirty="0" smtClean="0"/>
          </a:p>
          <a:p>
            <a:pPr lvl="1"/>
            <a:endParaRPr lang="es-ES" sz="1800" dirty="0" smtClean="0"/>
          </a:p>
          <a:p>
            <a:pPr lvl="1"/>
            <a:endParaRPr lang="es-ES" sz="1800" dirty="0" smtClean="0"/>
          </a:p>
          <a:p>
            <a:pPr lvl="1"/>
            <a:endParaRPr lang="es-ES" sz="1800"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18</a:t>
            </a:fld>
            <a:endParaRPr lang="es-ES"/>
          </a:p>
        </p:txBody>
      </p:sp>
      <p:pic>
        <p:nvPicPr>
          <p:cNvPr id="38916" name="Picture 4" descr="OMG Logo"/>
          <p:cNvPicPr>
            <a:picLocks noChangeAspect="1" noChangeArrowheads="1"/>
          </p:cNvPicPr>
          <p:nvPr/>
        </p:nvPicPr>
        <p:blipFill>
          <a:blip r:embed="rId4" cstate="print"/>
          <a:srcRect/>
          <a:stretch>
            <a:fillRect/>
          </a:stretch>
        </p:blipFill>
        <p:spPr bwMode="auto">
          <a:xfrm>
            <a:off x="7972425" y="1988840"/>
            <a:ext cx="1171575" cy="514351"/>
          </a:xfrm>
          <a:prstGeom prst="rect">
            <a:avLst/>
          </a:prstGeom>
          <a:noFill/>
        </p:spPr>
      </p:pic>
      <p:sp>
        <p:nvSpPr>
          <p:cNvPr id="10" name="9 CuadroTexto"/>
          <p:cNvSpPr txBox="1"/>
          <p:nvPr/>
        </p:nvSpPr>
        <p:spPr>
          <a:xfrm>
            <a:off x="3347864" y="908720"/>
            <a:ext cx="1296144" cy="253916"/>
          </a:xfrm>
          <a:prstGeom prst="rect">
            <a:avLst/>
          </a:prstGeom>
          <a:solidFill>
            <a:schemeClr val="bg1">
              <a:lumMod val="85000"/>
            </a:schemeClr>
          </a:solidFill>
        </p:spPr>
        <p:txBody>
          <a:bodyPr wrap="square" rtlCol="0">
            <a:spAutoFit/>
          </a:bodyPr>
          <a:lstStyle/>
          <a:p>
            <a:r>
              <a:rPr lang="es-ES" sz="1050" i="1" dirty="0" smtClean="0">
                <a:latin typeface="Berlin Sans FB" pitchFamily="34" charset="0"/>
              </a:rPr>
              <a:t>Alternativas MDE</a:t>
            </a:r>
            <a:endParaRPr lang="es-ES" sz="1050" i="1" dirty="0">
              <a:latin typeface="Berlin Sans FB" pitchFamily="34" charset="0"/>
            </a:endParaRPr>
          </a:p>
        </p:txBody>
      </p:sp>
      <p:pic>
        <p:nvPicPr>
          <p:cNvPr id="256002" name="Picture 2" descr="http://www.krieser.com.br/resources/images/home/MDA2.jpg"/>
          <p:cNvPicPr>
            <a:picLocks noChangeAspect="1" noChangeArrowheads="1"/>
          </p:cNvPicPr>
          <p:nvPr/>
        </p:nvPicPr>
        <p:blipFill>
          <a:blip r:embed="rId5" cstate="print"/>
          <a:srcRect/>
          <a:stretch>
            <a:fillRect/>
          </a:stretch>
        </p:blipFill>
        <p:spPr bwMode="auto">
          <a:xfrm>
            <a:off x="7956376" y="620687"/>
            <a:ext cx="1152128" cy="1219901"/>
          </a:xfrm>
          <a:prstGeom prst="rect">
            <a:avLst/>
          </a:prstGeom>
          <a:noFill/>
        </p:spPr>
      </p:pic>
      <p:sp>
        <p:nvSpPr>
          <p:cNvPr id="13" name="12 Rectángulo"/>
          <p:cNvSpPr/>
          <p:nvPr/>
        </p:nvSpPr>
        <p:spPr>
          <a:xfrm>
            <a:off x="0" y="1916832"/>
            <a:ext cx="45719" cy="4941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a:off x="6228184" y="2276872"/>
            <a:ext cx="1071570" cy="71438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b="1" dirty="0" smtClean="0"/>
              <a:t>CIM</a:t>
            </a:r>
            <a:endParaRPr lang="es-ES" sz="1200" b="1" dirty="0"/>
          </a:p>
        </p:txBody>
      </p:sp>
      <p:sp>
        <p:nvSpPr>
          <p:cNvPr id="15" name="14 Rectángulo"/>
          <p:cNvSpPr/>
          <p:nvPr/>
        </p:nvSpPr>
        <p:spPr>
          <a:xfrm>
            <a:off x="6228184" y="3491318"/>
            <a:ext cx="1071570" cy="7143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200" b="1" dirty="0" smtClean="0"/>
              <a:t>PIM</a:t>
            </a:r>
            <a:endParaRPr lang="es-ES" sz="1200" b="1" dirty="0"/>
          </a:p>
        </p:txBody>
      </p:sp>
      <p:sp>
        <p:nvSpPr>
          <p:cNvPr id="16" name="15 Rectángulo"/>
          <p:cNvSpPr/>
          <p:nvPr/>
        </p:nvSpPr>
        <p:spPr>
          <a:xfrm>
            <a:off x="4942300" y="4634326"/>
            <a:ext cx="1071570" cy="7143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 sz="1200" b="1" dirty="0" smtClean="0"/>
              <a:t>PSM 1</a:t>
            </a:r>
            <a:endParaRPr lang="es-ES" sz="1200" b="1" dirty="0"/>
          </a:p>
        </p:txBody>
      </p:sp>
      <p:sp>
        <p:nvSpPr>
          <p:cNvPr id="17" name="16 Rectángulo"/>
          <p:cNvSpPr/>
          <p:nvPr/>
        </p:nvSpPr>
        <p:spPr>
          <a:xfrm>
            <a:off x="7585506" y="4634326"/>
            <a:ext cx="1071570" cy="7143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 sz="1200" b="1" dirty="0" smtClean="0"/>
              <a:t>PSM n</a:t>
            </a:r>
            <a:endParaRPr lang="es-ES" sz="1200" b="1" dirty="0"/>
          </a:p>
        </p:txBody>
      </p:sp>
      <p:sp>
        <p:nvSpPr>
          <p:cNvPr id="18" name="17 Rectángulo"/>
          <p:cNvSpPr/>
          <p:nvPr/>
        </p:nvSpPr>
        <p:spPr>
          <a:xfrm>
            <a:off x="4942300" y="5991648"/>
            <a:ext cx="1071570" cy="7143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200" b="1" dirty="0" smtClean="0"/>
              <a:t>ISM 1</a:t>
            </a:r>
            <a:endParaRPr lang="es-ES" sz="1200" b="1" dirty="0"/>
          </a:p>
        </p:txBody>
      </p:sp>
      <p:sp>
        <p:nvSpPr>
          <p:cNvPr id="19" name="18 Rectángulo"/>
          <p:cNvSpPr/>
          <p:nvPr/>
        </p:nvSpPr>
        <p:spPr>
          <a:xfrm>
            <a:off x="7585506" y="5991648"/>
            <a:ext cx="1071570" cy="7143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200" b="1" dirty="0" smtClean="0"/>
              <a:t>ISM n</a:t>
            </a:r>
            <a:endParaRPr lang="es-ES" sz="1200" b="1" dirty="0"/>
          </a:p>
        </p:txBody>
      </p:sp>
      <p:cxnSp>
        <p:nvCxnSpPr>
          <p:cNvPr id="20" name="19 Conector recto de flecha"/>
          <p:cNvCxnSpPr>
            <a:stCxn id="14" idx="2"/>
            <a:endCxn id="15" idx="0"/>
          </p:cNvCxnSpPr>
          <p:nvPr/>
        </p:nvCxnSpPr>
        <p:spPr>
          <a:xfrm rot="5400000">
            <a:off x="6513936" y="3241285"/>
            <a:ext cx="500066" cy="15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1" name="20 Conector recto de flecha"/>
          <p:cNvCxnSpPr>
            <a:stCxn id="15" idx="2"/>
            <a:endCxn id="16" idx="0"/>
          </p:cNvCxnSpPr>
          <p:nvPr/>
        </p:nvCxnSpPr>
        <p:spPr>
          <a:xfrm rot="5400000">
            <a:off x="5906713" y="3777070"/>
            <a:ext cx="428628" cy="1285884"/>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2" name="21 Conector recto de flecha"/>
          <p:cNvCxnSpPr>
            <a:stCxn id="15" idx="2"/>
            <a:endCxn id="17" idx="0"/>
          </p:cNvCxnSpPr>
          <p:nvPr/>
        </p:nvCxnSpPr>
        <p:spPr>
          <a:xfrm rot="16200000" flipH="1">
            <a:off x="7228316" y="3741351"/>
            <a:ext cx="428628" cy="135732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3" name="22 Conector recto de flecha"/>
          <p:cNvCxnSpPr>
            <a:stCxn id="16" idx="2"/>
            <a:endCxn id="18" idx="0"/>
          </p:cNvCxnSpPr>
          <p:nvPr/>
        </p:nvCxnSpPr>
        <p:spPr>
          <a:xfrm rot="5400000">
            <a:off x="5156614" y="5670177"/>
            <a:ext cx="642942" cy="15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4" name="23 Conector recto de flecha"/>
          <p:cNvCxnSpPr>
            <a:stCxn id="17" idx="2"/>
            <a:endCxn id="19" idx="0"/>
          </p:cNvCxnSpPr>
          <p:nvPr/>
        </p:nvCxnSpPr>
        <p:spPr>
          <a:xfrm rot="5400000">
            <a:off x="7799820" y="5670177"/>
            <a:ext cx="642942" cy="15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25" name="24 CuadroTexto"/>
          <p:cNvSpPr txBox="1"/>
          <p:nvPr/>
        </p:nvSpPr>
        <p:spPr>
          <a:xfrm>
            <a:off x="6585374" y="4907936"/>
            <a:ext cx="500066" cy="369332"/>
          </a:xfrm>
          <a:prstGeom prst="rect">
            <a:avLst/>
          </a:prstGeom>
          <a:noFill/>
        </p:spPr>
        <p:txBody>
          <a:bodyPr wrap="square" rtlCol="0">
            <a:spAutoFit/>
          </a:bodyPr>
          <a:lstStyle/>
          <a:p>
            <a:r>
              <a:rPr lang="es-ES" dirty="0" smtClean="0"/>
              <a:t>…</a:t>
            </a:r>
            <a:endParaRPr lang="es-ES" dirty="0"/>
          </a:p>
        </p:txBody>
      </p:sp>
      <p:sp>
        <p:nvSpPr>
          <p:cNvPr id="26" name="25 CuadroTexto"/>
          <p:cNvSpPr txBox="1"/>
          <p:nvPr/>
        </p:nvSpPr>
        <p:spPr>
          <a:xfrm>
            <a:off x="6585374" y="6265258"/>
            <a:ext cx="500066" cy="369332"/>
          </a:xfrm>
          <a:prstGeom prst="rect">
            <a:avLst/>
          </a:prstGeom>
          <a:noFill/>
        </p:spPr>
        <p:txBody>
          <a:bodyPr wrap="square" rtlCol="0">
            <a:spAutoFit/>
          </a:bodyPr>
          <a:lstStyle/>
          <a:p>
            <a:r>
              <a:rPr lang="es-ES" dirty="0" smtClean="0"/>
              <a:t>…</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ox(in)">
                                      <p:cBhvr>
                                        <p:cTn id="12" dur="500"/>
                                        <p:tgtEl>
                                          <p:spTgt spid="20"/>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ox(i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ox(in)">
                                      <p:cBhvr>
                                        <p:cTn id="20" dur="500"/>
                                        <p:tgtEl>
                                          <p:spTgt spid="21"/>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ox(in)">
                                      <p:cBhvr>
                                        <p:cTn id="23" dur="500"/>
                                        <p:tgtEl>
                                          <p:spTgt spid="16"/>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ox(in)">
                                      <p:cBhvr>
                                        <p:cTn id="26" dur="500"/>
                                        <p:tgtEl>
                                          <p:spTgt spid="25"/>
                                        </p:tgtEl>
                                      </p:cBhvr>
                                    </p:animEffect>
                                  </p:childTnLst>
                                </p:cTn>
                              </p:par>
                              <p:par>
                                <p:cTn id="27" presetID="4" presetClass="entr" presetSubtype="16"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ox(in)">
                                      <p:cBhvr>
                                        <p:cTn id="29" dur="500"/>
                                        <p:tgtEl>
                                          <p:spTgt spid="22"/>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ox(i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ox(in)">
                                      <p:cBhvr>
                                        <p:cTn id="37" dur="500"/>
                                        <p:tgtEl>
                                          <p:spTgt spid="23"/>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ox(in)">
                                      <p:cBhvr>
                                        <p:cTn id="40" dur="500"/>
                                        <p:tgtEl>
                                          <p:spTgt spid="18"/>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ox(in)">
                                      <p:cBhvr>
                                        <p:cTn id="43" dur="500"/>
                                        <p:tgtEl>
                                          <p:spTgt spid="26"/>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ox(in)">
                                      <p:cBhvr>
                                        <p:cTn id="46" dur="500"/>
                                        <p:tgtEl>
                                          <p:spTgt spid="19"/>
                                        </p:tgtEl>
                                      </p:cBhvr>
                                    </p:animEffect>
                                  </p:childTnLst>
                                </p:cTn>
                              </p:par>
                              <p:par>
                                <p:cTn id="47" presetID="4"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ox(in)">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box(in)">
                                      <p:cBhvr>
                                        <p:cTn id="54" dur="500"/>
                                        <p:tgtEl>
                                          <p:spTgt spid="3">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box(in)">
                                      <p:cBhvr>
                                        <p:cTn id="59" dur="500"/>
                                        <p:tgtEl>
                                          <p:spTgt spid="3">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nodeType="clickEffect">
                                  <p:stCondLst>
                                    <p:cond delay="0"/>
                                  </p:stCondLst>
                                  <p:childTnLst>
                                    <p:set>
                                      <p:cBhvr>
                                        <p:cTn id="63" dur="1" fill="hold">
                                          <p:stCondLst>
                                            <p:cond delay="0"/>
                                          </p:stCondLst>
                                        </p:cTn>
                                        <p:tgtEl>
                                          <p:spTgt spid="3">
                                            <p:txEl>
                                              <p:pRg st="9" end="9"/>
                                            </p:txEl>
                                          </p:spTgt>
                                        </p:tgtEl>
                                        <p:attrNameLst>
                                          <p:attrName>style.visibility</p:attrName>
                                        </p:attrNameLst>
                                      </p:cBhvr>
                                      <p:to>
                                        <p:strVal val="visible"/>
                                      </p:to>
                                    </p:set>
                                    <p:animEffect transition="in" filter="box(in)">
                                      <p:cBhvr>
                                        <p:cTn id="64" dur="500"/>
                                        <p:tgtEl>
                                          <p:spTgt spid="3">
                                            <p:txEl>
                                              <p:pRg st="9" end="9"/>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nodeType="clickEffect">
                                  <p:stCondLst>
                                    <p:cond delay="0"/>
                                  </p:stCondLst>
                                  <p:childTnLst>
                                    <p:set>
                                      <p:cBhvr>
                                        <p:cTn id="68" dur="1" fill="hold">
                                          <p:stCondLst>
                                            <p:cond delay="0"/>
                                          </p:stCondLst>
                                        </p:cTn>
                                        <p:tgtEl>
                                          <p:spTgt spid="3">
                                            <p:txEl>
                                              <p:pRg st="10" end="10"/>
                                            </p:txEl>
                                          </p:spTgt>
                                        </p:tgtEl>
                                        <p:attrNameLst>
                                          <p:attrName>style.visibility</p:attrName>
                                        </p:attrNameLst>
                                      </p:cBhvr>
                                      <p:to>
                                        <p:strVal val="visible"/>
                                      </p:to>
                                    </p:set>
                                    <p:animEffect transition="in" filter="box(in)">
                                      <p:cBhvr>
                                        <p:cTn id="69" dur="500"/>
                                        <p:tgtEl>
                                          <p:spTgt spid="3">
                                            <p:txEl>
                                              <p:pRg st="10" end="1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16" fill="hold" nodeType="clickEffect">
                                  <p:stCondLst>
                                    <p:cond delay="0"/>
                                  </p:stCondLst>
                                  <p:childTnLst>
                                    <p:set>
                                      <p:cBhvr>
                                        <p:cTn id="73" dur="1" fill="hold">
                                          <p:stCondLst>
                                            <p:cond delay="0"/>
                                          </p:stCondLst>
                                        </p:cTn>
                                        <p:tgtEl>
                                          <p:spTgt spid="3">
                                            <p:txEl>
                                              <p:pRg st="11" end="11"/>
                                            </p:txEl>
                                          </p:spTgt>
                                        </p:tgtEl>
                                        <p:attrNameLst>
                                          <p:attrName>style.visibility</p:attrName>
                                        </p:attrNameLst>
                                      </p:cBhvr>
                                      <p:to>
                                        <p:strVal val="visible"/>
                                      </p:to>
                                    </p:set>
                                    <p:animEffect transition="in" filter="box(in)">
                                      <p:cBhvr>
                                        <p:cTn id="74" dur="500"/>
                                        <p:tgtEl>
                                          <p:spTgt spid="3">
                                            <p:txEl>
                                              <p:pRg st="11" end="1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ntr" presetSubtype="16"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Effect transition="in" filter="box(in)">
                                      <p:cBhvr>
                                        <p:cTn id="79" dur="500"/>
                                        <p:tgtEl>
                                          <p:spTgt spid="3">
                                            <p:txEl>
                                              <p:pRg st="12" end="1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 presetClass="entr" presetSubtype="16" fill="hold" nodeType="clickEffect">
                                  <p:stCondLst>
                                    <p:cond delay="0"/>
                                  </p:stCondLst>
                                  <p:childTnLst>
                                    <p:set>
                                      <p:cBhvr>
                                        <p:cTn id="83" dur="1" fill="hold">
                                          <p:stCondLst>
                                            <p:cond delay="0"/>
                                          </p:stCondLst>
                                        </p:cTn>
                                        <p:tgtEl>
                                          <p:spTgt spid="3">
                                            <p:txEl>
                                              <p:pRg st="13" end="13"/>
                                            </p:txEl>
                                          </p:spTgt>
                                        </p:tgtEl>
                                        <p:attrNameLst>
                                          <p:attrName>style.visibility</p:attrName>
                                        </p:attrNameLst>
                                      </p:cBhvr>
                                      <p:to>
                                        <p:strVal val="visible"/>
                                      </p:to>
                                    </p:set>
                                    <p:animEffect transition="in" filter="box(in)">
                                      <p:cBhvr>
                                        <p:cTn id="84"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600" b="1" dirty="0" smtClean="0">
                <a:solidFill>
                  <a:srgbClr val="002060"/>
                </a:solidFill>
              </a:rPr>
              <a:t>2.1- Elección de una iniciativa MDE</a:t>
            </a:r>
          </a:p>
          <a:p>
            <a:r>
              <a:rPr lang="es-ES" sz="1200" dirty="0" smtClean="0"/>
              <a:t>2.2- Detección de nuevas versiones en los </a:t>
            </a:r>
            <a:r>
              <a:rPr lang="es-ES" sz="1200" dirty="0" err="1" smtClean="0"/>
              <a:t>VCSs</a:t>
            </a:r>
            <a:endParaRPr lang="es-ES" sz="1200" dirty="0" smtClean="0"/>
          </a:p>
          <a:p>
            <a:r>
              <a:rPr lang="es-ES" sz="1200" dirty="0" smtClean="0"/>
              <a:t>2.3- Integración de MDE con herramientas CI</a:t>
            </a:r>
          </a:p>
          <a:p>
            <a:r>
              <a:rPr lang="es-ES" sz="1200" dirty="0" smtClean="0"/>
              <a:t>2.4- Generación incremental de artefactos</a:t>
            </a:r>
          </a:p>
        </p:txBody>
      </p:sp>
      <p:sp>
        <p:nvSpPr>
          <p:cNvPr id="2" name="1 Título"/>
          <p:cNvSpPr>
            <a:spLocks noGrp="1"/>
          </p:cNvSpPr>
          <p:nvPr>
            <p:ph type="title"/>
          </p:nvPr>
        </p:nvSpPr>
        <p:spPr>
          <a:xfrm>
            <a:off x="323528" y="1143000"/>
            <a:ext cx="8712968" cy="1066800"/>
          </a:xfrm>
        </p:spPr>
        <p:txBody>
          <a:bodyPr>
            <a:normAutofit/>
          </a:bodyPr>
          <a:lstStyle/>
          <a:p>
            <a:r>
              <a:rPr lang="es-ES" dirty="0" smtClean="0"/>
              <a:t> Esquema general de MDA</a:t>
            </a:r>
            <a:endParaRPr lang="es-ES" dirty="0"/>
          </a:p>
        </p:txBody>
      </p:sp>
      <p:sp>
        <p:nvSpPr>
          <p:cNvPr id="3" name="2 Marcador de contenido"/>
          <p:cNvSpPr>
            <a:spLocks noGrp="1"/>
          </p:cNvSpPr>
          <p:nvPr>
            <p:ph idx="1"/>
          </p:nvPr>
        </p:nvSpPr>
        <p:spPr/>
        <p:txBody>
          <a:bodyPr/>
          <a:lstStyle/>
          <a:p>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19</a:t>
            </a:fld>
            <a:endParaRPr lang="es-ES"/>
          </a:p>
        </p:txBody>
      </p:sp>
      <p:pic>
        <p:nvPicPr>
          <p:cNvPr id="38917" name="Picture 5"/>
          <p:cNvPicPr>
            <a:picLocks noChangeAspect="1" noChangeArrowheads="1"/>
          </p:cNvPicPr>
          <p:nvPr/>
        </p:nvPicPr>
        <p:blipFill>
          <a:blip r:embed="rId4" cstate="print"/>
          <a:srcRect/>
          <a:stretch>
            <a:fillRect/>
          </a:stretch>
        </p:blipFill>
        <p:spPr bwMode="auto">
          <a:xfrm>
            <a:off x="1259633" y="1996962"/>
            <a:ext cx="6480720" cy="4744406"/>
          </a:xfrm>
          <a:prstGeom prst="rect">
            <a:avLst/>
          </a:prstGeom>
          <a:noFill/>
          <a:ln w="9525">
            <a:noFill/>
            <a:miter lim="800000"/>
            <a:headEnd/>
            <a:tailEnd/>
          </a:ln>
          <a:effectLst/>
        </p:spPr>
      </p:pic>
      <p:sp>
        <p:nvSpPr>
          <p:cNvPr id="10" name="9 CuadroTexto"/>
          <p:cNvSpPr txBox="1"/>
          <p:nvPr/>
        </p:nvSpPr>
        <p:spPr>
          <a:xfrm>
            <a:off x="3347864" y="908720"/>
            <a:ext cx="1296144" cy="253916"/>
          </a:xfrm>
          <a:prstGeom prst="rect">
            <a:avLst/>
          </a:prstGeom>
          <a:solidFill>
            <a:schemeClr val="bg1">
              <a:lumMod val="85000"/>
            </a:schemeClr>
          </a:solidFill>
        </p:spPr>
        <p:txBody>
          <a:bodyPr wrap="square" rtlCol="0">
            <a:spAutoFit/>
          </a:bodyPr>
          <a:lstStyle/>
          <a:p>
            <a:r>
              <a:rPr lang="es-ES" sz="1050" i="1" dirty="0" smtClean="0">
                <a:latin typeface="Berlin Sans FB" pitchFamily="34" charset="0"/>
              </a:rPr>
              <a:t>Alternativas MDE</a:t>
            </a:r>
            <a:endParaRPr lang="es-ES" sz="1050" i="1" dirty="0">
              <a:latin typeface="Berlin Sans FB" pitchFamily="34" charset="0"/>
            </a:endParaRPr>
          </a:p>
        </p:txBody>
      </p:sp>
      <p:pic>
        <p:nvPicPr>
          <p:cNvPr id="14" name="Picture 2" descr="http://www.krieser.com.br/resources/images/home/MDA2.jpg"/>
          <p:cNvPicPr>
            <a:picLocks noChangeAspect="1" noChangeArrowheads="1"/>
          </p:cNvPicPr>
          <p:nvPr/>
        </p:nvPicPr>
        <p:blipFill>
          <a:blip r:embed="rId5" cstate="print"/>
          <a:srcRect/>
          <a:stretch>
            <a:fillRect/>
          </a:stretch>
        </p:blipFill>
        <p:spPr bwMode="auto">
          <a:xfrm>
            <a:off x="7956376" y="620687"/>
            <a:ext cx="1152128" cy="1219901"/>
          </a:xfrm>
          <a:prstGeom prst="rect">
            <a:avLst/>
          </a:prstGeom>
          <a:noFill/>
        </p:spPr>
      </p:pic>
      <p:pic>
        <p:nvPicPr>
          <p:cNvPr id="15" name="Picture 4" descr="OMG Logo"/>
          <p:cNvPicPr>
            <a:picLocks noChangeAspect="1" noChangeArrowheads="1"/>
          </p:cNvPicPr>
          <p:nvPr/>
        </p:nvPicPr>
        <p:blipFill>
          <a:blip r:embed="rId6" cstate="print"/>
          <a:srcRect/>
          <a:stretch>
            <a:fillRect/>
          </a:stretch>
        </p:blipFill>
        <p:spPr bwMode="auto">
          <a:xfrm>
            <a:off x="7972425" y="1988840"/>
            <a:ext cx="1171575" cy="514351"/>
          </a:xfrm>
          <a:prstGeom prst="rect">
            <a:avLst/>
          </a:prstGeom>
          <a:noFill/>
        </p:spPr>
      </p:pic>
      <p:sp>
        <p:nvSpPr>
          <p:cNvPr id="16" name="15 Rectángulo"/>
          <p:cNvSpPr/>
          <p:nvPr/>
        </p:nvSpPr>
        <p:spPr>
          <a:xfrm>
            <a:off x="0" y="1916832"/>
            <a:ext cx="45719" cy="4941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8229600" cy="1066800"/>
          </a:xfrm>
        </p:spPr>
        <p:txBody>
          <a:bodyPr/>
          <a:lstStyle/>
          <a:p>
            <a:r>
              <a:rPr lang="es-ES" b="1" dirty="0" smtClean="0"/>
              <a:t>Tabla de contenidos</a:t>
            </a:r>
            <a:endParaRPr lang="es-ES" b="1" dirty="0"/>
          </a:p>
        </p:txBody>
      </p:sp>
      <p:sp>
        <p:nvSpPr>
          <p:cNvPr id="3" name="2 Marcador de contenido"/>
          <p:cNvSpPr>
            <a:spLocks noGrp="1"/>
          </p:cNvSpPr>
          <p:nvPr>
            <p:ph idx="1"/>
          </p:nvPr>
        </p:nvSpPr>
        <p:spPr>
          <a:xfrm>
            <a:off x="457200" y="1700808"/>
            <a:ext cx="8229600" cy="4797152"/>
          </a:xfrm>
        </p:spPr>
        <p:txBody>
          <a:bodyPr>
            <a:normAutofit fontScale="70000" lnSpcReduction="20000"/>
          </a:bodyPr>
          <a:lstStyle/>
          <a:p>
            <a:pPr marL="624078" indent="-514350">
              <a:buFont typeface="+mj-lt"/>
              <a:buAutoNum type="arabicPeriod"/>
            </a:pPr>
            <a:r>
              <a:rPr lang="es-ES" dirty="0" smtClean="0"/>
              <a:t>Planteamiento del problema</a:t>
            </a:r>
          </a:p>
          <a:p>
            <a:pPr marL="916686" lvl="1" indent="-514350">
              <a:buFont typeface="+mj-lt"/>
              <a:buAutoNum type="arabicPeriod"/>
            </a:pPr>
            <a:r>
              <a:rPr lang="es-ES" dirty="0" smtClean="0"/>
              <a:t>Fundamentos</a:t>
            </a:r>
          </a:p>
          <a:p>
            <a:pPr marL="916686" lvl="1" indent="-514350">
              <a:buFont typeface="+mj-lt"/>
              <a:buAutoNum type="arabicPeriod"/>
            </a:pPr>
            <a:r>
              <a:rPr lang="es-ES" dirty="0" smtClean="0"/>
              <a:t>Motivación</a:t>
            </a:r>
          </a:p>
          <a:p>
            <a:pPr marL="916686" lvl="1" indent="-514350">
              <a:buFont typeface="+mj-lt"/>
              <a:buAutoNum type="arabicPeriod"/>
            </a:pPr>
            <a:r>
              <a:rPr lang="es-ES" dirty="0" smtClean="0"/>
              <a:t>Hipótesis</a:t>
            </a:r>
          </a:p>
          <a:p>
            <a:pPr marL="916686" lvl="1" indent="-514350">
              <a:buFont typeface="+mj-lt"/>
              <a:buAutoNum type="arabicPeriod"/>
            </a:pPr>
            <a:r>
              <a:rPr lang="es-ES" dirty="0" smtClean="0"/>
              <a:t>Objetivo</a:t>
            </a:r>
          </a:p>
          <a:p>
            <a:pPr marL="624078" indent="-514350">
              <a:buFont typeface="+mj-lt"/>
              <a:buAutoNum type="arabicPeriod"/>
            </a:pPr>
            <a:r>
              <a:rPr lang="es-ES" dirty="0" smtClean="0"/>
              <a:t>Obstáculos encontrados</a:t>
            </a:r>
          </a:p>
          <a:p>
            <a:pPr marL="916686" lvl="1" indent="-514350">
              <a:buFont typeface="+mj-lt"/>
              <a:buAutoNum type="arabicPeriod"/>
            </a:pPr>
            <a:r>
              <a:rPr lang="es-ES" dirty="0" smtClean="0"/>
              <a:t>Elección de una iniciativa MDE</a:t>
            </a:r>
          </a:p>
          <a:p>
            <a:pPr marL="916686" lvl="1" indent="-514350">
              <a:buFont typeface="+mj-lt"/>
              <a:buAutoNum type="arabicPeriod"/>
            </a:pPr>
            <a:r>
              <a:rPr lang="es-ES" dirty="0" smtClean="0"/>
              <a:t>Detección de nuevas versiones en los </a:t>
            </a:r>
            <a:r>
              <a:rPr lang="es-ES" dirty="0" err="1" smtClean="0"/>
              <a:t>VCSs</a:t>
            </a:r>
            <a:endParaRPr lang="es-ES" dirty="0" smtClean="0"/>
          </a:p>
          <a:p>
            <a:pPr marL="916686" lvl="1" indent="-514350">
              <a:buFont typeface="+mj-lt"/>
              <a:buAutoNum type="arabicPeriod"/>
            </a:pPr>
            <a:r>
              <a:rPr lang="es-ES" dirty="0" smtClean="0"/>
              <a:t>Integración de MDE con herramientas CI</a:t>
            </a:r>
          </a:p>
          <a:p>
            <a:pPr marL="916686" lvl="1" indent="-514350">
              <a:buFont typeface="+mj-lt"/>
              <a:buAutoNum type="arabicPeriod"/>
            </a:pPr>
            <a:r>
              <a:rPr lang="es-ES" dirty="0" smtClean="0"/>
              <a:t>Generación incremental de artefactos</a:t>
            </a:r>
          </a:p>
          <a:p>
            <a:pPr marL="624078" indent="-514350">
              <a:buFont typeface="+mj-lt"/>
              <a:buAutoNum type="arabicPeriod"/>
            </a:pPr>
            <a:r>
              <a:rPr lang="es-ES" dirty="0" smtClean="0"/>
              <a:t>Integración continua dirigida por modelos</a:t>
            </a:r>
          </a:p>
          <a:p>
            <a:pPr marL="916686" lvl="1" indent="-514350">
              <a:buFont typeface="+mj-lt"/>
              <a:buAutoNum type="arabicPeriod"/>
            </a:pPr>
            <a:r>
              <a:rPr lang="es-ES" dirty="0" smtClean="0"/>
              <a:t>Construcción de un prototipo MDCI</a:t>
            </a:r>
          </a:p>
          <a:p>
            <a:pPr marL="916686" lvl="1" indent="-514350">
              <a:buFont typeface="+mj-lt"/>
              <a:buAutoNum type="arabicPeriod"/>
            </a:pPr>
            <a:r>
              <a:rPr lang="es-ES" dirty="0" smtClean="0"/>
              <a:t>Especificación de ámbitos de aplicación</a:t>
            </a:r>
          </a:p>
          <a:p>
            <a:pPr marL="916686" lvl="1" indent="-514350">
              <a:buFont typeface="+mj-lt"/>
              <a:buAutoNum type="arabicPeriod"/>
            </a:pPr>
            <a:r>
              <a:rPr lang="es-ES" dirty="0" smtClean="0"/>
              <a:t>Evaluación de MDCI</a:t>
            </a:r>
          </a:p>
          <a:p>
            <a:pPr marL="916686" lvl="1" indent="-514350">
              <a:buFont typeface="+mj-lt"/>
              <a:buAutoNum type="arabicPeriod"/>
            </a:pPr>
            <a:r>
              <a:rPr lang="es-ES" dirty="0" smtClean="0"/>
              <a:t>Definición de un proceso MDCI</a:t>
            </a:r>
          </a:p>
          <a:p>
            <a:pPr marL="624078" indent="-514350">
              <a:buFont typeface="+mj-lt"/>
              <a:buAutoNum type="arabicPeriod"/>
            </a:pPr>
            <a:r>
              <a:rPr lang="es-ES" dirty="0" smtClean="0"/>
              <a:t>Conclusiones y futuro trabajo</a:t>
            </a:r>
          </a:p>
          <a:p>
            <a:pPr marL="916686" lvl="1" indent="-514350">
              <a:buFont typeface="+mj-lt"/>
              <a:buAutoNum type="arabicPeriod"/>
            </a:pPr>
            <a:r>
              <a:rPr lang="es-ES" dirty="0" smtClean="0"/>
              <a:t>Conclusiones</a:t>
            </a:r>
          </a:p>
          <a:p>
            <a:pPr marL="916686" lvl="1" indent="-514350">
              <a:buFont typeface="+mj-lt"/>
              <a:buAutoNum type="arabicPeriod"/>
            </a:pPr>
            <a:r>
              <a:rPr lang="es-ES" dirty="0" smtClean="0"/>
              <a:t>Futuro trabajo</a:t>
            </a:r>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2</a:t>
            </a:fld>
            <a:endParaRPr lang="es-E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1"/>
          <p:cNvPicPr>
            <a:picLocks noChangeAspect="1" noChangeArrowheads="1"/>
          </p:cNvPicPr>
          <p:nvPr/>
        </p:nvPicPr>
        <p:blipFill>
          <a:blip r:embed="rId3" cstate="print"/>
          <a:srcRect/>
          <a:stretch>
            <a:fillRect/>
          </a:stretch>
        </p:blipFill>
        <p:spPr bwMode="auto">
          <a:xfrm>
            <a:off x="2555776" y="2204864"/>
            <a:ext cx="5800725" cy="4376737"/>
          </a:xfrm>
          <a:prstGeom prst="rect">
            <a:avLst/>
          </a:prstGeom>
          <a:noFill/>
          <a:ln w="9525">
            <a:noFill/>
            <a:miter lim="800000"/>
            <a:headEnd/>
            <a:tailEnd/>
          </a:ln>
          <a:effectLst/>
        </p:spPr>
      </p:pic>
      <p:sp>
        <p:nvSpPr>
          <p:cNvPr id="13" name="12 Rectángulo"/>
          <p:cNvSpPr/>
          <p:nvPr/>
        </p:nvSpPr>
        <p:spPr>
          <a:xfrm>
            <a:off x="467544" y="3933056"/>
            <a:ext cx="1728192" cy="57606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200" b="1" dirty="0" smtClean="0"/>
              <a:t>Desarrollo de líneas de producción</a:t>
            </a:r>
            <a:endParaRPr lang="es-ES" sz="1200" b="1" dirty="0"/>
          </a:p>
        </p:txBody>
      </p:sp>
      <p:sp>
        <p:nvSpPr>
          <p:cNvPr id="14" name="13 Rectángulo"/>
          <p:cNvSpPr/>
          <p:nvPr/>
        </p:nvSpPr>
        <p:spPr>
          <a:xfrm>
            <a:off x="179512" y="3429000"/>
            <a:ext cx="1656184"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 sz="1200" b="1" dirty="0" smtClean="0"/>
              <a:t>Desarrollo dirigido por modelos</a:t>
            </a:r>
            <a:endParaRPr lang="es-ES" sz="1200" b="1" dirty="0"/>
          </a:p>
        </p:txBody>
      </p:sp>
      <p:sp>
        <p:nvSpPr>
          <p:cNvPr id="5" name="4 CuadroTexto"/>
          <p:cNvSpPr txBox="1"/>
          <p:nvPr/>
        </p:nvSpPr>
        <p:spPr>
          <a:xfrm>
            <a:off x="4788024" y="664240"/>
            <a:ext cx="4248472" cy="892552"/>
          </a:xfrm>
          <a:prstGeom prst="rect">
            <a:avLst/>
          </a:prstGeom>
          <a:blipFill>
            <a:blip r:embed="rId4" cstate="print"/>
            <a:tile tx="0" ty="0" sx="100000" sy="100000" flip="none" algn="tl"/>
          </a:blipFill>
        </p:spPr>
        <p:txBody>
          <a:bodyPr wrap="square" rtlCol="0">
            <a:spAutoFit/>
          </a:bodyPr>
          <a:lstStyle/>
          <a:p>
            <a:r>
              <a:rPr lang="es-ES" sz="1600" b="1" dirty="0" smtClean="0">
                <a:solidFill>
                  <a:srgbClr val="002060"/>
                </a:solidFill>
              </a:rPr>
              <a:t>2.1- Elección de una iniciativa MDE</a:t>
            </a:r>
          </a:p>
          <a:p>
            <a:r>
              <a:rPr lang="es-ES" sz="1200" dirty="0" smtClean="0"/>
              <a:t>2.2- Detección de nuevas versiones en los </a:t>
            </a:r>
            <a:r>
              <a:rPr lang="es-ES" sz="1200" dirty="0" err="1" smtClean="0"/>
              <a:t>VCSs</a:t>
            </a:r>
            <a:endParaRPr lang="es-ES" sz="1200" dirty="0" smtClean="0"/>
          </a:p>
          <a:p>
            <a:r>
              <a:rPr lang="es-ES" sz="1200" dirty="0" smtClean="0"/>
              <a:t>2.3- Integración de MDE con herramientas CI</a:t>
            </a:r>
          </a:p>
          <a:p>
            <a:r>
              <a:rPr lang="es-ES" sz="1200" dirty="0" smtClean="0"/>
              <a:t>2.4- Generación incremental de artefactos</a:t>
            </a:r>
          </a:p>
        </p:txBody>
      </p:sp>
      <p:sp>
        <p:nvSpPr>
          <p:cNvPr id="2" name="1 Título"/>
          <p:cNvSpPr>
            <a:spLocks noGrp="1"/>
          </p:cNvSpPr>
          <p:nvPr>
            <p:ph type="title"/>
          </p:nvPr>
        </p:nvSpPr>
        <p:spPr/>
        <p:txBody>
          <a:bodyPr>
            <a:normAutofit/>
          </a:bodyPr>
          <a:lstStyle/>
          <a:p>
            <a:r>
              <a:rPr lang="es-ES" dirty="0" smtClean="0"/>
              <a:t>Software Factories (</a:t>
            </a:r>
            <a:r>
              <a:rPr lang="es-ES" dirty="0" err="1" smtClean="0"/>
              <a:t>SFs</a:t>
            </a:r>
            <a:r>
              <a:rPr lang="es-ES" dirty="0" smtClean="0"/>
              <a:t>)</a:t>
            </a:r>
            <a:endParaRPr lang="es-ES" dirty="0"/>
          </a:p>
        </p:txBody>
      </p:sp>
      <p:sp>
        <p:nvSpPr>
          <p:cNvPr id="3" name="2 Marcador de contenido"/>
          <p:cNvSpPr>
            <a:spLocks noGrp="1"/>
          </p:cNvSpPr>
          <p:nvPr>
            <p:ph idx="1"/>
          </p:nvPr>
        </p:nvSpPr>
        <p:spPr/>
        <p:txBody>
          <a:bodyPr>
            <a:normAutofit/>
          </a:bodyPr>
          <a:lstStyle/>
          <a:p>
            <a:r>
              <a:rPr lang="es-ES" sz="2000" dirty="0" smtClean="0"/>
              <a:t>Iniciativa de Microsoft</a:t>
            </a:r>
            <a:endParaRPr lang="es-ES" sz="2000"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20</a:t>
            </a:fld>
            <a:endParaRPr lang="es-ES"/>
          </a:p>
        </p:txBody>
      </p:sp>
      <p:pic>
        <p:nvPicPr>
          <p:cNvPr id="96258" name="Picture 2" descr="http://images.amazon.com/images/P/0471202843.01.MZZZZZZZ.jpg"/>
          <p:cNvPicPr>
            <a:picLocks noChangeAspect="1" noChangeArrowheads="1"/>
          </p:cNvPicPr>
          <p:nvPr/>
        </p:nvPicPr>
        <p:blipFill>
          <a:blip r:embed="rId5" cstate="print"/>
          <a:srcRect/>
          <a:stretch>
            <a:fillRect/>
          </a:stretch>
        </p:blipFill>
        <p:spPr bwMode="auto">
          <a:xfrm>
            <a:off x="8155691" y="620688"/>
            <a:ext cx="988309" cy="1296144"/>
          </a:xfrm>
          <a:prstGeom prst="rect">
            <a:avLst/>
          </a:prstGeom>
          <a:noFill/>
        </p:spPr>
      </p:pic>
      <p:sp>
        <p:nvSpPr>
          <p:cNvPr id="9" name="8 CuadroTexto"/>
          <p:cNvSpPr txBox="1"/>
          <p:nvPr/>
        </p:nvSpPr>
        <p:spPr>
          <a:xfrm>
            <a:off x="3347864" y="908720"/>
            <a:ext cx="1296144" cy="253916"/>
          </a:xfrm>
          <a:prstGeom prst="rect">
            <a:avLst/>
          </a:prstGeom>
          <a:solidFill>
            <a:schemeClr val="bg1">
              <a:lumMod val="85000"/>
            </a:schemeClr>
          </a:solidFill>
        </p:spPr>
        <p:txBody>
          <a:bodyPr wrap="square" rtlCol="0">
            <a:spAutoFit/>
          </a:bodyPr>
          <a:lstStyle/>
          <a:p>
            <a:r>
              <a:rPr lang="es-ES" sz="1050" i="1" dirty="0" smtClean="0">
                <a:latin typeface="Berlin Sans FB" pitchFamily="34" charset="0"/>
              </a:rPr>
              <a:t>Alternativas MDE</a:t>
            </a:r>
            <a:endParaRPr lang="es-ES" sz="1050" i="1" dirty="0">
              <a:latin typeface="Berlin Sans FB" pitchFamily="34" charset="0"/>
            </a:endParaRPr>
          </a:p>
        </p:txBody>
      </p:sp>
      <p:pic>
        <p:nvPicPr>
          <p:cNvPr id="96260" name="Picture 4" descr="http://www.skyline-electronics.com.mx/images/microsoft%20logo.jpg"/>
          <p:cNvPicPr>
            <a:picLocks noChangeAspect="1" noChangeArrowheads="1"/>
          </p:cNvPicPr>
          <p:nvPr/>
        </p:nvPicPr>
        <p:blipFill>
          <a:blip r:embed="rId6" cstate="print"/>
          <a:srcRect/>
          <a:stretch>
            <a:fillRect/>
          </a:stretch>
        </p:blipFill>
        <p:spPr bwMode="auto">
          <a:xfrm>
            <a:off x="8352928" y="1988841"/>
            <a:ext cx="755576" cy="720079"/>
          </a:xfrm>
          <a:prstGeom prst="rect">
            <a:avLst/>
          </a:prstGeom>
          <a:noFill/>
        </p:spPr>
      </p:pic>
      <p:sp>
        <p:nvSpPr>
          <p:cNvPr id="15" name="14 Rectángulo"/>
          <p:cNvSpPr/>
          <p:nvPr/>
        </p:nvSpPr>
        <p:spPr>
          <a:xfrm>
            <a:off x="395536" y="4437112"/>
            <a:ext cx="1656184"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200" b="1" dirty="0" smtClean="0"/>
              <a:t>Ayuda en contexto</a:t>
            </a:r>
            <a:endParaRPr lang="es-ES" sz="1200" b="1" dirty="0"/>
          </a:p>
        </p:txBody>
      </p:sp>
      <p:sp>
        <p:nvSpPr>
          <p:cNvPr id="12" name="11 Rectángulo"/>
          <p:cNvSpPr/>
          <p:nvPr/>
        </p:nvSpPr>
        <p:spPr>
          <a:xfrm>
            <a:off x="611560" y="4869160"/>
            <a:ext cx="1728192" cy="57606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b="1" dirty="0" smtClean="0"/>
              <a:t>Frameworks arquitectónicos</a:t>
            </a:r>
            <a:endParaRPr lang="es-ES" sz="1200" b="1" dirty="0"/>
          </a:p>
        </p:txBody>
      </p:sp>
      <p:sp>
        <p:nvSpPr>
          <p:cNvPr id="16" name="15 Rectángulo"/>
          <p:cNvSpPr/>
          <p:nvPr/>
        </p:nvSpPr>
        <p:spPr>
          <a:xfrm>
            <a:off x="0" y="1916832"/>
            <a:ext cx="45719" cy="4941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49857"/>
                                        </p:tgtEl>
                                        <p:attrNameLst>
                                          <p:attrName>style.visibility</p:attrName>
                                        </p:attrNameLst>
                                      </p:cBhvr>
                                      <p:to>
                                        <p:strVal val="visible"/>
                                      </p:to>
                                    </p:set>
                                    <p:animEffect transition="in" filter="box(in)">
                                      <p:cBhvr>
                                        <p:cTn id="22" dur="500"/>
                                        <p:tgtEl>
                                          <p:spTgt spid="249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600" b="1" dirty="0" smtClean="0">
                <a:solidFill>
                  <a:srgbClr val="002060"/>
                </a:solidFill>
              </a:rPr>
              <a:t>2.1- Elección de una iniciativa MDE</a:t>
            </a:r>
          </a:p>
          <a:p>
            <a:r>
              <a:rPr lang="es-ES" sz="1200" dirty="0" smtClean="0"/>
              <a:t>2.2- Detección de nuevas versiones en los </a:t>
            </a:r>
            <a:r>
              <a:rPr lang="es-ES" sz="1200" dirty="0" err="1" smtClean="0"/>
              <a:t>VCSs</a:t>
            </a:r>
            <a:endParaRPr lang="es-ES" sz="1200" dirty="0" smtClean="0"/>
          </a:p>
          <a:p>
            <a:r>
              <a:rPr lang="es-ES" sz="1200" dirty="0" smtClean="0"/>
              <a:t>2.3- Integración de MDE con herramientas CI</a:t>
            </a:r>
          </a:p>
          <a:p>
            <a:r>
              <a:rPr lang="es-ES" sz="1200" dirty="0" smtClean="0"/>
              <a:t>2.4- Generación incremental de artefactos</a:t>
            </a:r>
          </a:p>
        </p:txBody>
      </p:sp>
      <p:sp>
        <p:nvSpPr>
          <p:cNvPr id="15" name="14 Marcador de texto"/>
          <p:cNvSpPr>
            <a:spLocks noGrp="1"/>
          </p:cNvSpPr>
          <p:nvPr>
            <p:ph type="body" idx="1"/>
          </p:nvPr>
        </p:nvSpPr>
        <p:spPr/>
        <p:txBody>
          <a:bodyPr/>
          <a:lstStyle/>
          <a:p>
            <a:r>
              <a:rPr lang="es-ES" dirty="0" smtClean="0"/>
              <a:t>Model-Driven Architecture (MDA)</a:t>
            </a:r>
            <a:endParaRPr lang="es-ES" dirty="0"/>
          </a:p>
        </p:txBody>
      </p:sp>
      <p:sp>
        <p:nvSpPr>
          <p:cNvPr id="16" name="15 Marcador de texto"/>
          <p:cNvSpPr>
            <a:spLocks noGrp="1"/>
          </p:cNvSpPr>
          <p:nvPr>
            <p:ph type="body" sz="half" idx="3"/>
          </p:nvPr>
        </p:nvSpPr>
        <p:spPr>
          <a:solidFill>
            <a:schemeClr val="accent5">
              <a:lumMod val="20000"/>
              <a:lumOff val="80000"/>
            </a:schemeClr>
          </a:solidFill>
        </p:spPr>
        <p:txBody>
          <a:bodyPr/>
          <a:lstStyle/>
          <a:p>
            <a:r>
              <a:rPr lang="es-ES" dirty="0" smtClean="0"/>
              <a:t>Software Factories (</a:t>
            </a:r>
            <a:r>
              <a:rPr lang="es-ES" dirty="0" err="1" smtClean="0"/>
              <a:t>SFs</a:t>
            </a:r>
            <a:r>
              <a:rPr lang="es-ES" dirty="0" smtClean="0"/>
              <a:t>)</a:t>
            </a:r>
            <a:endParaRPr lang="es-ES" dirty="0"/>
          </a:p>
        </p:txBody>
      </p:sp>
      <p:sp>
        <p:nvSpPr>
          <p:cNvPr id="3" name="2 Marcador de contenido"/>
          <p:cNvSpPr>
            <a:spLocks noGrp="1"/>
          </p:cNvSpPr>
          <p:nvPr>
            <p:ph sz="quarter" idx="2"/>
          </p:nvPr>
        </p:nvSpPr>
        <p:spPr/>
        <p:txBody>
          <a:bodyPr/>
          <a:lstStyle/>
          <a:p>
            <a:endParaRPr lang="es-ES" dirty="0" smtClean="0"/>
          </a:p>
          <a:p>
            <a:endParaRPr lang="es-ES" dirty="0" smtClean="0"/>
          </a:p>
          <a:p>
            <a:endParaRPr lang="es-ES" dirty="0" smtClean="0"/>
          </a:p>
          <a:p>
            <a:endParaRPr lang="es-ES" dirty="0" smtClean="0"/>
          </a:p>
          <a:p>
            <a:endParaRPr lang="es-ES" dirty="0" smtClean="0"/>
          </a:p>
          <a:p>
            <a:r>
              <a:rPr lang="es-ES" dirty="0" smtClean="0"/>
              <a:t>Michael </a:t>
            </a:r>
            <a:r>
              <a:rPr lang="es-ES" dirty="0" err="1" smtClean="0"/>
              <a:t>Guttman</a:t>
            </a:r>
            <a:endParaRPr lang="es-ES" dirty="0" smtClean="0"/>
          </a:p>
          <a:p>
            <a:r>
              <a:rPr lang="es-ES" dirty="0" smtClean="0"/>
              <a:t>John Parodi</a:t>
            </a:r>
          </a:p>
          <a:p>
            <a:r>
              <a:rPr lang="es-ES" dirty="0" smtClean="0"/>
              <a:t>Stephen J. </a:t>
            </a:r>
            <a:r>
              <a:rPr lang="es-ES" dirty="0" err="1" smtClean="0"/>
              <a:t>Mellor</a:t>
            </a:r>
            <a:endParaRPr lang="es-ES" dirty="0" smtClean="0"/>
          </a:p>
          <a:p>
            <a:r>
              <a:rPr lang="es-ES" dirty="0" smtClean="0"/>
              <a:t>David S. </a:t>
            </a:r>
            <a:r>
              <a:rPr lang="es-ES" dirty="0" err="1" smtClean="0"/>
              <a:t>Frankel</a:t>
            </a:r>
            <a:r>
              <a:rPr lang="es-ES" dirty="0" smtClean="0"/>
              <a:t> </a:t>
            </a:r>
          </a:p>
          <a:p>
            <a:r>
              <a:rPr lang="es-ES" dirty="0" err="1" smtClean="0"/>
              <a:t>Anneke</a:t>
            </a:r>
            <a:r>
              <a:rPr lang="es-ES" dirty="0" smtClean="0"/>
              <a:t> </a:t>
            </a:r>
            <a:r>
              <a:rPr lang="es-ES" dirty="0" err="1" smtClean="0"/>
              <a:t>Kleppe</a:t>
            </a:r>
            <a:r>
              <a:rPr lang="es-ES" dirty="0" smtClean="0"/>
              <a:t>	</a:t>
            </a:r>
            <a:endParaRPr lang="es-ES" dirty="0"/>
          </a:p>
        </p:txBody>
      </p:sp>
      <p:sp>
        <p:nvSpPr>
          <p:cNvPr id="17" name="16 Marcador de contenido"/>
          <p:cNvSpPr>
            <a:spLocks noGrp="1"/>
          </p:cNvSpPr>
          <p:nvPr>
            <p:ph sz="quarter" idx="4"/>
          </p:nvPr>
        </p:nvSpPr>
        <p:spPr/>
        <p:txBody>
          <a:bodyPr/>
          <a:lstStyle/>
          <a:p>
            <a:endParaRPr lang="es-ES" dirty="0" smtClean="0"/>
          </a:p>
          <a:p>
            <a:endParaRPr lang="es-ES" dirty="0" smtClean="0"/>
          </a:p>
          <a:p>
            <a:endParaRPr lang="es-ES" dirty="0" smtClean="0"/>
          </a:p>
          <a:p>
            <a:endParaRPr lang="es-ES" dirty="0" smtClean="0"/>
          </a:p>
          <a:p>
            <a:endParaRPr lang="es-ES" dirty="0" smtClean="0"/>
          </a:p>
          <a:p>
            <a:r>
              <a:rPr lang="es-ES" dirty="0" smtClean="0"/>
              <a:t>Steve Cook</a:t>
            </a:r>
          </a:p>
          <a:p>
            <a:r>
              <a:rPr lang="es-ES" dirty="0" err="1" smtClean="0"/>
              <a:t>Dave</a:t>
            </a:r>
            <a:r>
              <a:rPr lang="es-ES" dirty="0" smtClean="0"/>
              <a:t> Thomas</a:t>
            </a:r>
          </a:p>
          <a:p>
            <a:r>
              <a:rPr lang="es-ES" dirty="0" smtClean="0"/>
              <a:t>Stuart Kent</a:t>
            </a:r>
          </a:p>
          <a:p>
            <a:r>
              <a:rPr lang="es-ES" dirty="0" smtClean="0"/>
              <a:t>Steven Kelly</a:t>
            </a:r>
          </a:p>
          <a:p>
            <a:r>
              <a:rPr lang="es-ES" dirty="0" err="1" smtClean="0"/>
              <a:t>Juka-Pekka</a:t>
            </a:r>
            <a:r>
              <a:rPr lang="es-ES" dirty="0" smtClean="0"/>
              <a:t> </a:t>
            </a:r>
            <a:r>
              <a:rPr lang="es-ES" dirty="0" err="1" smtClean="0"/>
              <a:t>Tolvanen</a:t>
            </a:r>
            <a:endParaRPr lang="es-ES" dirty="0" smtClean="0"/>
          </a:p>
          <a:p>
            <a:endParaRPr lang="es-ES" dirty="0" smtClean="0"/>
          </a:p>
          <a:p>
            <a:endParaRPr lang="es-ES" dirty="0" smtClean="0"/>
          </a:p>
          <a:p>
            <a:endParaRPr lang="es-ES" dirty="0"/>
          </a:p>
        </p:txBody>
      </p:sp>
      <p:sp>
        <p:nvSpPr>
          <p:cNvPr id="6" name="5 Marcador de número de diapositiva"/>
          <p:cNvSpPr>
            <a:spLocks noGrp="1"/>
          </p:cNvSpPr>
          <p:nvPr>
            <p:ph type="sldNum" sz="quarter" idx="11"/>
          </p:nvPr>
        </p:nvSpPr>
        <p:spPr/>
        <p:txBody>
          <a:bodyPr/>
          <a:lstStyle/>
          <a:p>
            <a:fld id="{132FADFE-3B8F-471C-ABF0-DBC7717ECBBC}" type="slidenum">
              <a:rPr lang="es-ES" smtClean="0"/>
              <a:pPr/>
              <a:t>21</a:t>
            </a:fld>
            <a:endParaRPr lang="es-ES"/>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10" name="9 Rectángulo"/>
          <p:cNvSpPr/>
          <p:nvPr/>
        </p:nvSpPr>
        <p:spPr>
          <a:xfrm>
            <a:off x="1115616" y="2852936"/>
            <a:ext cx="2520280" cy="288032"/>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Reusabilidad</a:t>
            </a:r>
            <a:endParaRPr lang="es-ES" b="1" dirty="0"/>
          </a:p>
        </p:txBody>
      </p:sp>
      <p:sp>
        <p:nvSpPr>
          <p:cNvPr id="18" name="17 Rectángulo"/>
          <p:cNvSpPr/>
          <p:nvPr/>
        </p:nvSpPr>
        <p:spPr>
          <a:xfrm>
            <a:off x="1115616" y="3212976"/>
            <a:ext cx="2520280" cy="288032"/>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Portabilidad</a:t>
            </a:r>
            <a:endParaRPr lang="es-ES" b="1" dirty="0"/>
          </a:p>
        </p:txBody>
      </p:sp>
      <p:sp>
        <p:nvSpPr>
          <p:cNvPr id="19" name="18 Rectángulo"/>
          <p:cNvSpPr/>
          <p:nvPr/>
        </p:nvSpPr>
        <p:spPr>
          <a:xfrm>
            <a:off x="1115616" y="3573016"/>
            <a:ext cx="2520280" cy="288032"/>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Interoperabilidad</a:t>
            </a:r>
            <a:endParaRPr lang="es-ES" b="1" dirty="0"/>
          </a:p>
        </p:txBody>
      </p:sp>
      <p:sp>
        <p:nvSpPr>
          <p:cNvPr id="20" name="19 Rectángulo"/>
          <p:cNvSpPr/>
          <p:nvPr/>
        </p:nvSpPr>
        <p:spPr>
          <a:xfrm>
            <a:off x="5508104" y="2852936"/>
            <a:ext cx="2520280" cy="288032"/>
          </a:xfrm>
          <a:prstGeom prst="rect">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Nivel de abstracción</a:t>
            </a:r>
            <a:endParaRPr lang="es-ES" b="1" dirty="0"/>
          </a:p>
        </p:txBody>
      </p:sp>
      <p:sp>
        <p:nvSpPr>
          <p:cNvPr id="21" name="20 Rectángulo"/>
          <p:cNvSpPr/>
          <p:nvPr/>
        </p:nvSpPr>
        <p:spPr>
          <a:xfrm>
            <a:off x="5508104" y="3212976"/>
            <a:ext cx="2520280" cy="288032"/>
          </a:xfrm>
          <a:prstGeom prst="rect">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Calidad</a:t>
            </a:r>
            <a:endParaRPr lang="es-ES" b="1" dirty="0"/>
          </a:p>
        </p:txBody>
      </p:sp>
      <p:sp>
        <p:nvSpPr>
          <p:cNvPr id="22" name="21 Rectángulo"/>
          <p:cNvSpPr/>
          <p:nvPr/>
        </p:nvSpPr>
        <p:spPr>
          <a:xfrm>
            <a:off x="5508104" y="3573016"/>
            <a:ext cx="2520280" cy="288032"/>
          </a:xfrm>
          <a:prstGeom prst="rect">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err="1" smtClean="0"/>
              <a:t>Completud</a:t>
            </a:r>
            <a:endParaRPr lang="es-ES" b="1" dirty="0"/>
          </a:p>
        </p:txBody>
      </p:sp>
      <p:sp>
        <p:nvSpPr>
          <p:cNvPr id="23" name="22 Rectángulo"/>
          <p:cNvSpPr/>
          <p:nvPr/>
        </p:nvSpPr>
        <p:spPr>
          <a:xfrm>
            <a:off x="5508104" y="3933056"/>
            <a:ext cx="2520280" cy="288032"/>
          </a:xfrm>
          <a:prstGeom prst="rect">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Eficiencia</a:t>
            </a:r>
            <a:endParaRPr lang="es-ES" b="1" dirty="0"/>
          </a:p>
        </p:txBody>
      </p:sp>
      <p:sp>
        <p:nvSpPr>
          <p:cNvPr id="24" name="23 Rectángulo"/>
          <p:cNvSpPr/>
          <p:nvPr/>
        </p:nvSpPr>
        <p:spPr>
          <a:xfrm>
            <a:off x="0" y="1916832"/>
            <a:ext cx="45719" cy="4941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Título"/>
          <p:cNvSpPr>
            <a:spLocks noGrp="1"/>
          </p:cNvSpPr>
          <p:nvPr>
            <p:ph type="title"/>
          </p:nvPr>
        </p:nvSpPr>
        <p:spPr/>
        <p:txBody>
          <a:bodyPr/>
          <a:lstStyle/>
          <a:p>
            <a:r>
              <a:rPr lang="es-ES" dirty="0" smtClean="0"/>
              <a:t>Comparativa</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i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i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ox(i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ox(i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ox(i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box(in)">
                                      <p:cBhvr>
                                        <p:cTn id="42" dur="500"/>
                                        <p:tgtEl>
                                          <p:spTgt spid="3">
                                            <p:txEl>
                                              <p:pRg st="5" end="5"/>
                                            </p:txEl>
                                          </p:spTgt>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box(in)">
                                      <p:cBhvr>
                                        <p:cTn id="45" dur="500"/>
                                        <p:tgtEl>
                                          <p:spTgt spid="3">
                                            <p:txEl>
                                              <p:pRg st="6" end="6"/>
                                            </p:txEl>
                                          </p:spTgt>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box(in)">
                                      <p:cBhvr>
                                        <p:cTn id="48" dur="500"/>
                                        <p:tgtEl>
                                          <p:spTgt spid="3">
                                            <p:txEl>
                                              <p:pRg st="7" end="7"/>
                                            </p:txEl>
                                          </p:spTgt>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box(in)">
                                      <p:cBhvr>
                                        <p:cTn id="51" dur="500"/>
                                        <p:tgtEl>
                                          <p:spTgt spid="3">
                                            <p:txEl>
                                              <p:pRg st="8" end="8"/>
                                            </p:txEl>
                                          </p:spTgt>
                                        </p:tgtEl>
                                      </p:cBhvr>
                                    </p:animEffect>
                                  </p:childTnLst>
                                </p:cTn>
                              </p:par>
                              <p:par>
                                <p:cTn id="52" presetID="4" presetClass="entr" presetSubtype="16" fill="hold" grpId="0"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box(in)">
                                      <p:cBhvr>
                                        <p:cTn id="54" dur="500"/>
                                        <p:tgtEl>
                                          <p:spTgt spid="3">
                                            <p:txEl>
                                              <p:pRg st="9" end="9"/>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nodeType="clickEffect">
                                  <p:stCondLst>
                                    <p:cond delay="0"/>
                                  </p:stCondLst>
                                  <p:childTnLst>
                                    <p:set>
                                      <p:cBhvr>
                                        <p:cTn id="58" dur="1" fill="hold">
                                          <p:stCondLst>
                                            <p:cond delay="0"/>
                                          </p:stCondLst>
                                        </p:cTn>
                                        <p:tgtEl>
                                          <p:spTgt spid="17">
                                            <p:txEl>
                                              <p:pRg st="5" end="5"/>
                                            </p:txEl>
                                          </p:spTgt>
                                        </p:tgtEl>
                                        <p:attrNameLst>
                                          <p:attrName>style.visibility</p:attrName>
                                        </p:attrNameLst>
                                      </p:cBhvr>
                                      <p:to>
                                        <p:strVal val="visible"/>
                                      </p:to>
                                    </p:set>
                                    <p:animEffect transition="in" filter="box(in)">
                                      <p:cBhvr>
                                        <p:cTn id="59" dur="500"/>
                                        <p:tgtEl>
                                          <p:spTgt spid="17">
                                            <p:txEl>
                                              <p:pRg st="5" end="5"/>
                                            </p:txEl>
                                          </p:spTgt>
                                        </p:tgtEl>
                                      </p:cBhvr>
                                    </p:animEffect>
                                  </p:childTnLst>
                                </p:cTn>
                              </p:par>
                              <p:par>
                                <p:cTn id="60" presetID="4" presetClass="entr" presetSubtype="16" fill="hold" nodeType="withEffect">
                                  <p:stCondLst>
                                    <p:cond delay="0"/>
                                  </p:stCondLst>
                                  <p:childTnLst>
                                    <p:set>
                                      <p:cBhvr>
                                        <p:cTn id="61" dur="1" fill="hold">
                                          <p:stCondLst>
                                            <p:cond delay="0"/>
                                          </p:stCondLst>
                                        </p:cTn>
                                        <p:tgtEl>
                                          <p:spTgt spid="17">
                                            <p:txEl>
                                              <p:pRg st="6" end="6"/>
                                            </p:txEl>
                                          </p:spTgt>
                                        </p:tgtEl>
                                        <p:attrNameLst>
                                          <p:attrName>style.visibility</p:attrName>
                                        </p:attrNameLst>
                                      </p:cBhvr>
                                      <p:to>
                                        <p:strVal val="visible"/>
                                      </p:to>
                                    </p:set>
                                    <p:animEffect transition="in" filter="box(in)">
                                      <p:cBhvr>
                                        <p:cTn id="62" dur="500"/>
                                        <p:tgtEl>
                                          <p:spTgt spid="17">
                                            <p:txEl>
                                              <p:pRg st="6" end="6"/>
                                            </p:txEl>
                                          </p:spTgt>
                                        </p:tgtEl>
                                      </p:cBhvr>
                                    </p:animEffect>
                                  </p:childTnLst>
                                </p:cTn>
                              </p:par>
                              <p:par>
                                <p:cTn id="63" presetID="4" presetClass="entr" presetSubtype="16" fill="hold" nodeType="withEffect">
                                  <p:stCondLst>
                                    <p:cond delay="0"/>
                                  </p:stCondLst>
                                  <p:childTnLst>
                                    <p:set>
                                      <p:cBhvr>
                                        <p:cTn id="64" dur="1" fill="hold">
                                          <p:stCondLst>
                                            <p:cond delay="0"/>
                                          </p:stCondLst>
                                        </p:cTn>
                                        <p:tgtEl>
                                          <p:spTgt spid="17">
                                            <p:txEl>
                                              <p:pRg st="7" end="7"/>
                                            </p:txEl>
                                          </p:spTgt>
                                        </p:tgtEl>
                                        <p:attrNameLst>
                                          <p:attrName>style.visibility</p:attrName>
                                        </p:attrNameLst>
                                      </p:cBhvr>
                                      <p:to>
                                        <p:strVal val="visible"/>
                                      </p:to>
                                    </p:set>
                                    <p:animEffect transition="in" filter="box(in)">
                                      <p:cBhvr>
                                        <p:cTn id="65" dur="500"/>
                                        <p:tgtEl>
                                          <p:spTgt spid="17">
                                            <p:txEl>
                                              <p:pRg st="7" end="7"/>
                                            </p:txEl>
                                          </p:spTgt>
                                        </p:tgtEl>
                                      </p:cBhvr>
                                    </p:animEffect>
                                  </p:childTnLst>
                                </p:cTn>
                              </p:par>
                              <p:par>
                                <p:cTn id="66" presetID="4" presetClass="entr" presetSubtype="16" fill="hold" nodeType="withEffect">
                                  <p:stCondLst>
                                    <p:cond delay="0"/>
                                  </p:stCondLst>
                                  <p:childTnLst>
                                    <p:set>
                                      <p:cBhvr>
                                        <p:cTn id="67" dur="1" fill="hold">
                                          <p:stCondLst>
                                            <p:cond delay="0"/>
                                          </p:stCondLst>
                                        </p:cTn>
                                        <p:tgtEl>
                                          <p:spTgt spid="17">
                                            <p:txEl>
                                              <p:pRg st="8" end="8"/>
                                            </p:txEl>
                                          </p:spTgt>
                                        </p:tgtEl>
                                        <p:attrNameLst>
                                          <p:attrName>style.visibility</p:attrName>
                                        </p:attrNameLst>
                                      </p:cBhvr>
                                      <p:to>
                                        <p:strVal val="visible"/>
                                      </p:to>
                                    </p:set>
                                    <p:animEffect transition="in" filter="box(in)">
                                      <p:cBhvr>
                                        <p:cTn id="68" dur="500"/>
                                        <p:tgtEl>
                                          <p:spTgt spid="17">
                                            <p:txEl>
                                              <p:pRg st="8" end="8"/>
                                            </p:txEl>
                                          </p:spTgt>
                                        </p:tgtEl>
                                      </p:cBhvr>
                                    </p:animEffect>
                                  </p:childTnLst>
                                </p:cTn>
                              </p:par>
                              <p:par>
                                <p:cTn id="69" presetID="4" presetClass="entr" presetSubtype="16" fill="hold" nodeType="withEffect">
                                  <p:stCondLst>
                                    <p:cond delay="0"/>
                                  </p:stCondLst>
                                  <p:childTnLst>
                                    <p:set>
                                      <p:cBhvr>
                                        <p:cTn id="70" dur="1" fill="hold">
                                          <p:stCondLst>
                                            <p:cond delay="0"/>
                                          </p:stCondLst>
                                        </p:cTn>
                                        <p:tgtEl>
                                          <p:spTgt spid="17">
                                            <p:txEl>
                                              <p:pRg st="9" end="9"/>
                                            </p:txEl>
                                          </p:spTgt>
                                        </p:tgtEl>
                                        <p:attrNameLst>
                                          <p:attrName>style.visibility</p:attrName>
                                        </p:attrNameLst>
                                      </p:cBhvr>
                                      <p:to>
                                        <p:strVal val="visible"/>
                                      </p:to>
                                    </p:set>
                                    <p:animEffect transition="in" filter="box(in)">
                                      <p:cBhvr>
                                        <p:cTn id="71" dur="500"/>
                                        <p:tgtEl>
                                          <p:spTgt spid="1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P spid="18" grpId="0" animBg="1"/>
      <p:bldP spid="19" grpId="0" animBg="1"/>
      <p:bldP spid="20" grpId="0" animBg="1"/>
      <p:bldP spid="21"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600" b="1" dirty="0" smtClean="0">
                <a:solidFill>
                  <a:srgbClr val="002060"/>
                </a:solidFill>
              </a:rPr>
              <a:t>2.1- Elección de una iniciativa MDE</a:t>
            </a:r>
          </a:p>
          <a:p>
            <a:r>
              <a:rPr lang="es-ES" sz="1200" dirty="0" smtClean="0"/>
              <a:t>2.2- Detección de nuevas versiones en los </a:t>
            </a:r>
            <a:r>
              <a:rPr lang="es-ES" sz="1200" dirty="0" err="1" smtClean="0"/>
              <a:t>VCSs</a:t>
            </a:r>
            <a:endParaRPr lang="es-ES" sz="1200" dirty="0" smtClean="0"/>
          </a:p>
          <a:p>
            <a:r>
              <a:rPr lang="es-ES" sz="1200" dirty="0" smtClean="0"/>
              <a:t>2.3- Integración de MDE con herramientas CI</a:t>
            </a:r>
          </a:p>
          <a:p>
            <a:r>
              <a:rPr lang="es-ES" sz="1200" dirty="0" smtClean="0"/>
              <a:t>2.4- Generación incremental de artefactos</a:t>
            </a:r>
          </a:p>
        </p:txBody>
      </p:sp>
      <p:sp>
        <p:nvSpPr>
          <p:cNvPr id="2" name="1 Título"/>
          <p:cNvSpPr>
            <a:spLocks noGrp="1"/>
          </p:cNvSpPr>
          <p:nvPr>
            <p:ph type="title"/>
          </p:nvPr>
        </p:nvSpPr>
        <p:spPr/>
        <p:txBody>
          <a:bodyPr>
            <a:normAutofit/>
          </a:bodyPr>
          <a:lstStyle/>
          <a:p>
            <a:r>
              <a:rPr lang="es-ES" b="1" dirty="0" smtClean="0"/>
              <a:t>T</a:t>
            </a:r>
            <a:r>
              <a:rPr lang="es-ES" dirty="0" smtClean="0"/>
              <a:t>ALISMAN </a:t>
            </a:r>
            <a:r>
              <a:rPr lang="es-ES" b="1" dirty="0" smtClean="0"/>
              <a:t>MDE</a:t>
            </a:r>
            <a:endParaRPr lang="es-ES" dirty="0"/>
          </a:p>
        </p:txBody>
      </p:sp>
      <p:sp>
        <p:nvSpPr>
          <p:cNvPr id="3" name="2 Marcador de contenido"/>
          <p:cNvSpPr>
            <a:spLocks noGrp="1"/>
          </p:cNvSpPr>
          <p:nvPr>
            <p:ph idx="1"/>
          </p:nvPr>
        </p:nvSpPr>
        <p:spPr/>
        <p:txBody>
          <a:bodyPr/>
          <a:lstStyle/>
          <a:p>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22</a:t>
            </a:fld>
            <a:endParaRPr lang="es-ES"/>
          </a:p>
        </p:txBody>
      </p:sp>
      <p:pic>
        <p:nvPicPr>
          <p:cNvPr id="30726" name="Picture 6"/>
          <p:cNvPicPr>
            <a:picLocks noChangeAspect="1" noChangeArrowheads="1"/>
          </p:cNvPicPr>
          <p:nvPr/>
        </p:nvPicPr>
        <p:blipFill>
          <a:blip r:embed="rId4" cstate="print"/>
          <a:srcRect/>
          <a:stretch>
            <a:fillRect/>
          </a:stretch>
        </p:blipFill>
        <p:spPr bwMode="auto">
          <a:xfrm>
            <a:off x="1547664" y="1754240"/>
            <a:ext cx="6211394" cy="5059136"/>
          </a:xfrm>
          <a:prstGeom prst="rect">
            <a:avLst/>
          </a:prstGeom>
          <a:noFill/>
          <a:ln w="9525">
            <a:noFill/>
            <a:miter lim="800000"/>
            <a:headEnd/>
            <a:tailEnd/>
          </a:ln>
          <a:effectLst/>
        </p:spPr>
      </p:pic>
      <p:sp>
        <p:nvSpPr>
          <p:cNvPr id="8" name="7 Rectángulo"/>
          <p:cNvSpPr/>
          <p:nvPr/>
        </p:nvSpPr>
        <p:spPr>
          <a:xfrm>
            <a:off x="3707904" y="692696"/>
            <a:ext cx="1008112" cy="40011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scene3d>
              <a:camera prst="isometricOffAxis1Right"/>
              <a:lightRig rig="threePt" dir="t"/>
            </a:scene3d>
          </a:bodyPr>
          <a:lstStyle/>
          <a:p>
            <a:pPr algn="ctr"/>
            <a:r>
              <a:rPr lang="es-ES" sz="2000" b="1" cap="none" spc="0" dirty="0" smtClean="0">
                <a:ln w="1905"/>
                <a:solidFill>
                  <a:srgbClr val="002060"/>
                </a:solidFill>
                <a:effectLst>
                  <a:innerShdw blurRad="69850" dist="43180" dir="5400000">
                    <a:srgbClr val="000000">
                      <a:alpha val="65000"/>
                    </a:srgbClr>
                  </a:innerShdw>
                </a:effectLst>
              </a:rPr>
              <a:t>TMDE</a:t>
            </a:r>
            <a:endParaRPr lang="es-ES" sz="2000" b="1" cap="none" spc="0" dirty="0">
              <a:ln w="1905"/>
              <a:solidFill>
                <a:srgbClr val="002060"/>
              </a:solidFill>
              <a:effectLst>
                <a:innerShdw blurRad="69850" dist="43180" dir="5400000">
                  <a:srgbClr val="000000">
                    <a:alpha val="65000"/>
                  </a:srgbClr>
                </a:innerShdw>
              </a:effectLst>
            </a:endParaRPr>
          </a:p>
        </p:txBody>
      </p:sp>
      <p:sp>
        <p:nvSpPr>
          <p:cNvPr id="9" name="8 Rectángulo"/>
          <p:cNvSpPr/>
          <p:nvPr/>
        </p:nvSpPr>
        <p:spPr>
          <a:xfrm>
            <a:off x="0" y="1916832"/>
            <a:ext cx="45719" cy="4941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3" cstate="print"/>
          <a:srcRect/>
          <a:stretch>
            <a:fillRect/>
          </a:stretch>
        </p:blipFill>
        <p:spPr bwMode="auto">
          <a:xfrm>
            <a:off x="683568" y="1878344"/>
            <a:ext cx="7704856" cy="4979656"/>
          </a:xfrm>
          <a:prstGeom prst="rect">
            <a:avLst/>
          </a:prstGeom>
          <a:noFill/>
          <a:ln w="9525">
            <a:noFill/>
            <a:miter lim="800000"/>
            <a:headEnd/>
            <a:tailEnd/>
          </a:ln>
          <a:effectLst/>
        </p:spPr>
      </p:pic>
      <p:sp>
        <p:nvSpPr>
          <p:cNvPr id="5" name="4 CuadroTexto"/>
          <p:cNvSpPr txBox="1"/>
          <p:nvPr/>
        </p:nvSpPr>
        <p:spPr>
          <a:xfrm>
            <a:off x="4788024" y="664240"/>
            <a:ext cx="4248472" cy="892552"/>
          </a:xfrm>
          <a:prstGeom prst="rect">
            <a:avLst/>
          </a:prstGeom>
          <a:blipFill>
            <a:blip r:embed="rId4" cstate="print"/>
            <a:tile tx="0" ty="0" sx="100000" sy="100000" flip="none" algn="tl"/>
          </a:blipFill>
        </p:spPr>
        <p:txBody>
          <a:bodyPr wrap="square" rtlCol="0">
            <a:spAutoFit/>
          </a:bodyPr>
          <a:lstStyle/>
          <a:p>
            <a:r>
              <a:rPr lang="es-ES" sz="1600" b="1" dirty="0" smtClean="0">
                <a:solidFill>
                  <a:srgbClr val="002060"/>
                </a:solidFill>
              </a:rPr>
              <a:t>2.1- Elección de una iniciativa MDE</a:t>
            </a:r>
          </a:p>
          <a:p>
            <a:r>
              <a:rPr lang="es-ES" sz="1200" dirty="0" smtClean="0"/>
              <a:t>2.2- Detección de nuevas versiones en los </a:t>
            </a:r>
            <a:r>
              <a:rPr lang="es-ES" sz="1200" dirty="0" err="1" smtClean="0"/>
              <a:t>VCSs</a:t>
            </a:r>
            <a:endParaRPr lang="es-ES" sz="1200" dirty="0" smtClean="0"/>
          </a:p>
          <a:p>
            <a:r>
              <a:rPr lang="es-ES" sz="1200" dirty="0" smtClean="0"/>
              <a:t>2.3- Integración de MDE con herramientas CI</a:t>
            </a:r>
          </a:p>
          <a:p>
            <a:r>
              <a:rPr lang="es-ES" sz="1200" dirty="0" smtClean="0"/>
              <a:t>2.4- Generación incremental de artefactos</a:t>
            </a:r>
          </a:p>
        </p:txBody>
      </p:sp>
      <p:sp>
        <p:nvSpPr>
          <p:cNvPr id="2" name="1 Título"/>
          <p:cNvSpPr>
            <a:spLocks noGrp="1"/>
          </p:cNvSpPr>
          <p:nvPr>
            <p:ph type="title"/>
          </p:nvPr>
        </p:nvSpPr>
        <p:spPr/>
        <p:txBody>
          <a:bodyPr>
            <a:normAutofit/>
          </a:bodyPr>
          <a:lstStyle/>
          <a:p>
            <a:r>
              <a:rPr lang="es-ES" dirty="0" smtClean="0"/>
              <a:t>Transformación entre el DSL y el PIM</a:t>
            </a: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23</a:t>
            </a:fld>
            <a:endParaRPr lang="es-ES"/>
          </a:p>
        </p:txBody>
      </p:sp>
      <p:pic>
        <p:nvPicPr>
          <p:cNvPr id="59394" name="Picture 2"/>
          <p:cNvPicPr>
            <a:picLocks noChangeAspect="1" noChangeArrowheads="1"/>
          </p:cNvPicPr>
          <p:nvPr/>
        </p:nvPicPr>
        <p:blipFill>
          <a:blip r:embed="rId5" cstate="print"/>
          <a:srcRect/>
          <a:stretch>
            <a:fillRect/>
          </a:stretch>
        </p:blipFill>
        <p:spPr bwMode="auto">
          <a:xfrm>
            <a:off x="2627784" y="2564904"/>
            <a:ext cx="3895027" cy="2592288"/>
          </a:xfrm>
          <a:prstGeom prst="rect">
            <a:avLst/>
          </a:prstGeom>
          <a:noFill/>
          <a:ln w="9525">
            <a:noFill/>
            <a:miter lim="800000"/>
            <a:headEnd/>
            <a:tailEnd/>
          </a:ln>
          <a:effectLst/>
        </p:spPr>
      </p:pic>
      <p:sp>
        <p:nvSpPr>
          <p:cNvPr id="8" name="7 Rectángulo"/>
          <p:cNvSpPr/>
          <p:nvPr/>
        </p:nvSpPr>
        <p:spPr>
          <a:xfrm>
            <a:off x="3707904" y="692696"/>
            <a:ext cx="1008112" cy="40011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scene3d>
              <a:camera prst="isometricOffAxis1Right"/>
              <a:lightRig rig="threePt" dir="t"/>
            </a:scene3d>
          </a:bodyPr>
          <a:lstStyle/>
          <a:p>
            <a:pPr algn="ctr"/>
            <a:r>
              <a:rPr lang="es-ES" sz="2000" b="1" cap="none" spc="0" dirty="0" smtClean="0">
                <a:ln w="1905"/>
                <a:solidFill>
                  <a:srgbClr val="002060"/>
                </a:solidFill>
                <a:effectLst>
                  <a:innerShdw blurRad="69850" dist="43180" dir="5400000">
                    <a:srgbClr val="000000">
                      <a:alpha val="65000"/>
                    </a:srgbClr>
                  </a:innerShdw>
                </a:effectLst>
              </a:rPr>
              <a:t>TMDE</a:t>
            </a:r>
            <a:endParaRPr lang="es-ES" sz="2000" b="1" cap="none" spc="0" dirty="0">
              <a:ln w="1905"/>
              <a:solidFill>
                <a:srgbClr val="002060"/>
              </a:solidFill>
              <a:effectLst>
                <a:innerShdw blurRad="69850" dist="43180" dir="5400000">
                  <a:srgbClr val="000000">
                    <a:alpha val="65000"/>
                  </a:srgbClr>
                </a:innerShdw>
              </a:effectLst>
            </a:endParaRPr>
          </a:p>
        </p:txBody>
      </p:sp>
      <p:pic>
        <p:nvPicPr>
          <p:cNvPr id="9" name="Picture 2"/>
          <p:cNvPicPr>
            <a:picLocks noChangeAspect="1" noChangeArrowheads="1"/>
          </p:cNvPicPr>
          <p:nvPr/>
        </p:nvPicPr>
        <p:blipFill>
          <a:blip r:embed="rId6" cstate="print"/>
          <a:srcRect/>
          <a:stretch>
            <a:fillRect/>
          </a:stretch>
        </p:blipFill>
        <p:spPr bwMode="auto">
          <a:xfrm>
            <a:off x="2987824" y="2420888"/>
            <a:ext cx="3529013" cy="2243137"/>
          </a:xfrm>
          <a:prstGeom prst="rect">
            <a:avLst/>
          </a:prstGeom>
          <a:noFill/>
          <a:ln w="9525">
            <a:noFill/>
            <a:miter lim="800000"/>
            <a:headEnd/>
            <a:tailEnd/>
          </a:ln>
          <a:effectLst/>
        </p:spPr>
      </p:pic>
      <p:sp>
        <p:nvSpPr>
          <p:cNvPr id="10" name="9 Rectángulo"/>
          <p:cNvSpPr/>
          <p:nvPr/>
        </p:nvSpPr>
        <p:spPr>
          <a:xfrm>
            <a:off x="0" y="1916832"/>
            <a:ext cx="45719" cy="4941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3995936" y="5877272"/>
            <a:ext cx="1132041" cy="230832"/>
          </a:xfrm>
          <a:prstGeom prst="rect">
            <a:avLst/>
          </a:prstGeom>
        </p:spPr>
        <p:txBody>
          <a:bodyPr wrap="none">
            <a:spAutoFit/>
          </a:bodyPr>
          <a:lstStyle/>
          <a:p>
            <a:r>
              <a:rPr lang="es-ES" sz="900" dirty="0" smtClean="0"/>
              <a:t>[</a:t>
            </a:r>
            <a:r>
              <a:rPr lang="es-ES" sz="900" dirty="0" err="1" smtClean="0"/>
              <a:t>Bézivin</a:t>
            </a:r>
            <a:r>
              <a:rPr lang="es-ES" sz="900" dirty="0" smtClean="0"/>
              <a:t> et al., 2005]</a:t>
            </a:r>
            <a:endParaRPr lang="es-ES" sz="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par>
                                <p:cTn id="9" presetID="4" presetClass="entr" presetSubtype="16" fill="hold" nodeType="withEffect">
                                  <p:stCondLst>
                                    <p:cond delay="0"/>
                                  </p:stCondLst>
                                  <p:childTnLst>
                                    <p:set>
                                      <p:cBhvr>
                                        <p:cTn id="10" dur="1" fill="hold">
                                          <p:stCondLst>
                                            <p:cond delay="0"/>
                                          </p:stCondLst>
                                        </p:cTn>
                                        <p:tgtEl>
                                          <p:spTgt spid="59394"/>
                                        </p:tgtEl>
                                        <p:attrNameLst>
                                          <p:attrName>style.visibility</p:attrName>
                                        </p:attrNameLst>
                                      </p:cBhvr>
                                      <p:to>
                                        <p:strVal val="visible"/>
                                      </p:to>
                                    </p:set>
                                    <p:animEffect transition="in" filter="box(in)">
                                      <p:cBhvr>
                                        <p:cTn id="11" dur="500"/>
                                        <p:tgtEl>
                                          <p:spTgt spid="59394"/>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ox(i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59394"/>
                                        </p:tgtEl>
                                        <p:attrNameLst>
                                          <p:attrName>ppt_x</p:attrName>
                                        </p:attrNameLst>
                                      </p:cBhvr>
                                      <p:tavLst>
                                        <p:tav tm="0">
                                          <p:val>
                                            <p:strVal val="ppt_x"/>
                                          </p:val>
                                        </p:tav>
                                        <p:tav tm="100000">
                                          <p:val>
                                            <p:strVal val="ppt_x"/>
                                          </p:val>
                                        </p:tav>
                                      </p:tavLst>
                                    </p:anim>
                                    <p:anim calcmode="lin" valueType="num">
                                      <p:cBhvr additive="base">
                                        <p:cTn id="19" dur="500"/>
                                        <p:tgtEl>
                                          <p:spTgt spid="59394"/>
                                        </p:tgtEl>
                                        <p:attrNameLst>
                                          <p:attrName>ppt_y</p:attrName>
                                        </p:attrNameLst>
                                      </p:cBhvr>
                                      <p:tavLst>
                                        <p:tav tm="0">
                                          <p:val>
                                            <p:strVal val="ppt_y"/>
                                          </p:val>
                                        </p:tav>
                                        <p:tav tm="100000">
                                          <p:val>
                                            <p:strVal val="1+ppt_h/2"/>
                                          </p:val>
                                        </p:tav>
                                      </p:tavLst>
                                    </p:anim>
                                    <p:set>
                                      <p:cBhvr>
                                        <p:cTn id="20" dur="1" fill="hold">
                                          <p:stCondLst>
                                            <p:cond delay="499"/>
                                          </p:stCondLst>
                                        </p:cTn>
                                        <p:tgtEl>
                                          <p:spTgt spid="59394"/>
                                        </p:tgtEl>
                                        <p:attrNameLst>
                                          <p:attrName>style.visibility</p:attrName>
                                        </p:attrNameLst>
                                      </p:cBhvr>
                                      <p:to>
                                        <p:strVal val="hidden"/>
                                      </p:to>
                                    </p:set>
                                  </p:childTnLst>
                                </p:cTn>
                              </p:par>
                              <p:par>
                                <p:cTn id="21" presetID="4" presetClass="entr" presetSubtype="16" fill="hold" nodeType="withEffect">
                                  <p:stCondLst>
                                    <p:cond delay="0"/>
                                  </p:stCondLst>
                                  <p:childTnLst>
                                    <p:set>
                                      <p:cBhvr>
                                        <p:cTn id="22" dur="1" fill="hold">
                                          <p:stCondLst>
                                            <p:cond delay="0"/>
                                          </p:stCondLst>
                                        </p:cTn>
                                        <p:tgtEl>
                                          <p:spTgt spid="59395"/>
                                        </p:tgtEl>
                                        <p:attrNameLst>
                                          <p:attrName>style.visibility</p:attrName>
                                        </p:attrNameLst>
                                      </p:cBhvr>
                                      <p:to>
                                        <p:strVal val="visible"/>
                                      </p:to>
                                    </p:set>
                                    <p:animEffect transition="in" filter="box(in)">
                                      <p:cBhvr>
                                        <p:cTn id="23" dur="500"/>
                                        <p:tgtEl>
                                          <p:spTgt spid="5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600" b="1" dirty="0" smtClean="0">
                <a:solidFill>
                  <a:srgbClr val="002060"/>
                </a:solidFill>
              </a:rPr>
              <a:t>2.1- Elección de una iniciativa MDE</a:t>
            </a:r>
          </a:p>
          <a:p>
            <a:r>
              <a:rPr lang="es-ES" sz="1200" dirty="0" smtClean="0"/>
              <a:t>2.2- Detección de nuevas versiones en los </a:t>
            </a:r>
            <a:r>
              <a:rPr lang="es-ES" sz="1200" dirty="0" err="1" smtClean="0"/>
              <a:t>VCSs</a:t>
            </a:r>
            <a:endParaRPr lang="es-ES" sz="1200" dirty="0" smtClean="0"/>
          </a:p>
          <a:p>
            <a:r>
              <a:rPr lang="es-ES" sz="1200" dirty="0" smtClean="0"/>
              <a:t>2.3- Integración de MDE con herramientas CI</a:t>
            </a:r>
          </a:p>
          <a:p>
            <a:r>
              <a:rPr lang="es-ES" sz="1200" dirty="0" smtClean="0"/>
              <a:t>2.4- Generación incremental de artefactos</a:t>
            </a:r>
          </a:p>
        </p:txBody>
      </p:sp>
      <p:sp>
        <p:nvSpPr>
          <p:cNvPr id="2" name="1 Título"/>
          <p:cNvSpPr>
            <a:spLocks noGrp="1"/>
          </p:cNvSpPr>
          <p:nvPr>
            <p:ph type="title"/>
          </p:nvPr>
        </p:nvSpPr>
        <p:spPr/>
        <p:txBody>
          <a:bodyPr>
            <a:normAutofit/>
          </a:bodyPr>
          <a:lstStyle/>
          <a:p>
            <a:r>
              <a:rPr lang="es-ES" sz="2800" dirty="0" smtClean="0"/>
              <a:t>Unión de aspectos positivos</a:t>
            </a:r>
            <a:endParaRPr lang="es-ES" sz="2800" dirty="0"/>
          </a:p>
        </p:txBody>
      </p:sp>
      <p:sp>
        <p:nvSpPr>
          <p:cNvPr id="11" name="10 Marcador de contenido"/>
          <p:cNvSpPr>
            <a:spLocks noGrp="1"/>
          </p:cNvSpPr>
          <p:nvPr>
            <p:ph idx="1"/>
          </p:nvPr>
        </p:nvSpPr>
        <p:spPr>
          <a:xfrm>
            <a:off x="457200" y="2249424"/>
            <a:ext cx="8229600" cy="4608576"/>
          </a:xfrm>
        </p:spPr>
        <p:txBody>
          <a:bodyPr>
            <a:normAutofit lnSpcReduction="10000"/>
          </a:bodyPr>
          <a:lstStyle/>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r>
              <a:rPr lang="es-ES" dirty="0" smtClean="0"/>
              <a:t>Caso de estudio: Sistemas de trazabilidad alimentaria</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24</a:t>
            </a:fld>
            <a:endParaRPr lang="es-ES"/>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pic>
        <p:nvPicPr>
          <p:cNvPr id="62466" name="Picture 2"/>
          <p:cNvPicPr>
            <a:picLocks noChangeAspect="1" noChangeArrowheads="1"/>
          </p:cNvPicPr>
          <p:nvPr/>
        </p:nvPicPr>
        <p:blipFill>
          <a:blip r:embed="rId4" cstate="print"/>
          <a:srcRect/>
          <a:stretch>
            <a:fillRect/>
          </a:stretch>
        </p:blipFill>
        <p:spPr bwMode="auto">
          <a:xfrm>
            <a:off x="755576" y="2049629"/>
            <a:ext cx="7632848" cy="3611619"/>
          </a:xfrm>
          <a:prstGeom prst="rect">
            <a:avLst/>
          </a:prstGeom>
          <a:noFill/>
          <a:ln w="9525">
            <a:noFill/>
            <a:miter lim="800000"/>
            <a:headEnd/>
            <a:tailEnd/>
          </a:ln>
          <a:effectLst/>
        </p:spPr>
      </p:pic>
      <p:sp>
        <p:nvSpPr>
          <p:cNvPr id="8" name="7 Rectángulo"/>
          <p:cNvSpPr/>
          <p:nvPr/>
        </p:nvSpPr>
        <p:spPr>
          <a:xfrm>
            <a:off x="3707904" y="692696"/>
            <a:ext cx="1008112" cy="40011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scene3d>
              <a:camera prst="isometricOffAxis1Right"/>
              <a:lightRig rig="threePt" dir="t"/>
            </a:scene3d>
          </a:bodyPr>
          <a:lstStyle/>
          <a:p>
            <a:pPr algn="ctr"/>
            <a:r>
              <a:rPr lang="es-ES" sz="2000" b="1" cap="none" spc="0" dirty="0" smtClean="0">
                <a:ln w="1905"/>
                <a:solidFill>
                  <a:srgbClr val="002060"/>
                </a:solidFill>
                <a:effectLst>
                  <a:innerShdw blurRad="69850" dist="43180" dir="5400000">
                    <a:srgbClr val="000000">
                      <a:alpha val="65000"/>
                    </a:srgbClr>
                  </a:innerShdw>
                </a:effectLst>
              </a:rPr>
              <a:t>TMDE</a:t>
            </a:r>
            <a:endParaRPr lang="es-ES" sz="2000" b="1" cap="none" spc="0" dirty="0">
              <a:ln w="1905"/>
              <a:solidFill>
                <a:srgbClr val="002060"/>
              </a:solidFill>
              <a:effectLst>
                <a:innerShdw blurRad="69850" dist="43180" dir="5400000">
                  <a:srgbClr val="000000">
                    <a:alpha val="65000"/>
                  </a:srgbClr>
                </a:innerShdw>
              </a:effectLst>
            </a:endParaRPr>
          </a:p>
        </p:txBody>
      </p:sp>
      <p:sp>
        <p:nvSpPr>
          <p:cNvPr id="9" name="8 Rectángulo"/>
          <p:cNvSpPr/>
          <p:nvPr/>
        </p:nvSpPr>
        <p:spPr>
          <a:xfrm>
            <a:off x="0" y="1916832"/>
            <a:ext cx="45719" cy="4941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xEl>
                                              <p:pRg st="9" end="9"/>
                                            </p:txEl>
                                          </p:spTgt>
                                        </p:tgtEl>
                                        <p:attrNameLst>
                                          <p:attrName>style.visibility</p:attrName>
                                        </p:attrNameLst>
                                      </p:cBhvr>
                                      <p:to>
                                        <p:strVal val="visible"/>
                                      </p:to>
                                    </p:set>
                                    <p:animEffect transition="in" filter="box(in)">
                                      <p:cBhvr>
                                        <p:cTn id="7"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2.1- Elección de una iniciativa MDE</a:t>
            </a:r>
          </a:p>
          <a:p>
            <a:r>
              <a:rPr lang="es-ES" sz="1600" b="1" dirty="0" smtClean="0">
                <a:solidFill>
                  <a:srgbClr val="002060"/>
                </a:solidFill>
              </a:rPr>
              <a:t>2.2- Detección de nuevas versiones en los </a:t>
            </a:r>
            <a:r>
              <a:rPr lang="es-ES" sz="1600" b="1" dirty="0" err="1" smtClean="0">
                <a:solidFill>
                  <a:srgbClr val="002060"/>
                </a:solidFill>
              </a:rPr>
              <a:t>VCSs</a:t>
            </a:r>
            <a:endParaRPr lang="es-ES" sz="1600" b="1" dirty="0" smtClean="0">
              <a:solidFill>
                <a:srgbClr val="002060"/>
              </a:solidFill>
            </a:endParaRPr>
          </a:p>
          <a:p>
            <a:r>
              <a:rPr lang="es-ES" sz="1200" dirty="0" smtClean="0"/>
              <a:t>2.3- Integración de MDE con herramientas CI</a:t>
            </a:r>
          </a:p>
          <a:p>
            <a:r>
              <a:rPr lang="es-ES" sz="1200" dirty="0" smtClean="0"/>
              <a:t>2.4- Generación incremental de artefactos</a:t>
            </a:r>
          </a:p>
        </p:txBody>
      </p:sp>
      <p:sp>
        <p:nvSpPr>
          <p:cNvPr id="2" name="1 Título"/>
          <p:cNvSpPr>
            <a:spLocks noGrp="1"/>
          </p:cNvSpPr>
          <p:nvPr>
            <p:ph type="title"/>
          </p:nvPr>
        </p:nvSpPr>
        <p:spPr>
          <a:xfrm>
            <a:off x="457200" y="620688"/>
            <a:ext cx="8229600" cy="1066800"/>
          </a:xfrm>
        </p:spPr>
        <p:txBody>
          <a:bodyPr>
            <a:normAutofit/>
          </a:bodyPr>
          <a:lstStyle/>
          <a:p>
            <a:r>
              <a:rPr lang="es-ES" dirty="0" smtClean="0">
                <a:solidFill>
                  <a:srgbClr val="C00000"/>
                </a:solidFill>
              </a:rPr>
              <a:t>Problemática I</a:t>
            </a:r>
            <a:endParaRPr lang="es-ES" dirty="0">
              <a:solidFill>
                <a:srgbClr val="C00000"/>
              </a:solidFill>
            </a:endParaRPr>
          </a:p>
        </p:txBody>
      </p:sp>
      <p:sp>
        <p:nvSpPr>
          <p:cNvPr id="3" name="2 Marcador de contenido"/>
          <p:cNvSpPr>
            <a:spLocks noGrp="1"/>
          </p:cNvSpPr>
          <p:nvPr>
            <p:ph idx="1"/>
          </p:nvPr>
        </p:nvSpPr>
        <p:spPr>
          <a:xfrm>
            <a:off x="251520" y="1556792"/>
            <a:ext cx="8712968" cy="5017744"/>
          </a:xfrm>
        </p:spPr>
        <p:txBody>
          <a:bodyPr/>
          <a:lstStyle/>
          <a:p>
            <a:r>
              <a:rPr lang="es-ES" sz="2300" dirty="0" smtClean="0"/>
              <a:t>Los </a:t>
            </a:r>
            <a:r>
              <a:rPr lang="es-ES" sz="2300" dirty="0" err="1" smtClean="0"/>
              <a:t>VCSs</a:t>
            </a:r>
            <a:r>
              <a:rPr lang="es-ES" sz="2300" dirty="0" smtClean="0"/>
              <a:t> tradicionales no funcionan adecuadamente para modelos</a:t>
            </a:r>
          </a:p>
          <a:p>
            <a:pPr lvl="1"/>
            <a:r>
              <a:rPr lang="es-ES" sz="2000" dirty="0" smtClean="0"/>
              <a:t>Conceptos importantes: unidad de versión (UV) y unidad de control (UC) </a:t>
            </a:r>
            <a:r>
              <a:rPr lang="es-ES" sz="900" dirty="0" smtClean="0"/>
              <a:t>[</a:t>
            </a:r>
            <a:r>
              <a:rPr lang="es-ES" sz="900" dirty="0" err="1" smtClean="0"/>
              <a:t>Oliveira</a:t>
            </a:r>
            <a:r>
              <a:rPr lang="es-ES" sz="900" dirty="0" smtClean="0"/>
              <a:t> et al., 2005]</a:t>
            </a:r>
          </a:p>
          <a:p>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25</a:t>
            </a:fld>
            <a:endParaRPr lang="es-ES"/>
          </a:p>
        </p:txBody>
      </p:sp>
      <p:pic>
        <p:nvPicPr>
          <p:cNvPr id="87041" name="Picture 1"/>
          <p:cNvPicPr>
            <a:picLocks noChangeAspect="1" noChangeArrowheads="1"/>
          </p:cNvPicPr>
          <p:nvPr/>
        </p:nvPicPr>
        <p:blipFill>
          <a:blip r:embed="rId4" cstate="print"/>
          <a:srcRect/>
          <a:stretch>
            <a:fillRect/>
          </a:stretch>
        </p:blipFill>
        <p:spPr bwMode="auto">
          <a:xfrm>
            <a:off x="2267744" y="2348880"/>
            <a:ext cx="5112568" cy="3097538"/>
          </a:xfrm>
          <a:prstGeom prst="rect">
            <a:avLst/>
          </a:prstGeom>
          <a:noFill/>
          <a:ln w="9525">
            <a:noFill/>
            <a:miter lim="800000"/>
            <a:headEnd/>
            <a:tailEnd/>
          </a:ln>
        </p:spPr>
      </p:pic>
      <p:sp>
        <p:nvSpPr>
          <p:cNvPr id="9" name="8 Rectángulo"/>
          <p:cNvSpPr/>
          <p:nvPr/>
        </p:nvSpPr>
        <p:spPr>
          <a:xfrm>
            <a:off x="0" y="1916832"/>
            <a:ext cx="45719" cy="494116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CuadroTexto"/>
          <p:cNvSpPr txBox="1"/>
          <p:nvPr/>
        </p:nvSpPr>
        <p:spPr>
          <a:xfrm>
            <a:off x="323528" y="5580529"/>
            <a:ext cx="8496944" cy="584775"/>
          </a:xfrm>
          <a:prstGeom prst="rect">
            <a:avLst/>
          </a:prstGeom>
          <a:solidFill>
            <a:srgbClr val="FFC000">
              <a:alpha val="54000"/>
            </a:srgbClr>
          </a:solidFill>
          <a:ln>
            <a:solidFill>
              <a:schemeClr val="accent1"/>
            </a:solidFill>
          </a:ln>
        </p:spPr>
        <p:txBody>
          <a:bodyPr wrap="square" rtlCol="0">
            <a:spAutoFit/>
          </a:bodyPr>
          <a:lstStyle/>
          <a:p>
            <a:pPr algn="just"/>
            <a:r>
              <a:rPr lang="es-ES" sz="1600" i="1" dirty="0" smtClean="0"/>
              <a:t>Problema</a:t>
            </a:r>
            <a:r>
              <a:rPr lang="es-ES" sz="1600" dirty="0" smtClean="0"/>
              <a:t>: Los sistemas de control de versiones utilizados por las herramientas de integración continua no permiten configurar adecuadamente la unidad de versión</a:t>
            </a:r>
            <a:endParaRPr lang="es-ES" sz="1600" dirty="0"/>
          </a:p>
        </p:txBody>
      </p:sp>
      <p:sp>
        <p:nvSpPr>
          <p:cNvPr id="14" name="13 CuadroTexto"/>
          <p:cNvSpPr txBox="1"/>
          <p:nvPr/>
        </p:nvSpPr>
        <p:spPr>
          <a:xfrm>
            <a:off x="323528" y="6402814"/>
            <a:ext cx="8496944" cy="338554"/>
          </a:xfrm>
          <a:prstGeom prst="rect">
            <a:avLst/>
          </a:prstGeom>
          <a:solidFill>
            <a:srgbClr val="92D050">
              <a:alpha val="54000"/>
            </a:srgbClr>
          </a:solidFill>
          <a:ln>
            <a:solidFill>
              <a:schemeClr val="accent1"/>
            </a:solidFill>
          </a:ln>
        </p:spPr>
        <p:txBody>
          <a:bodyPr wrap="square" rtlCol="0">
            <a:spAutoFit/>
          </a:bodyPr>
          <a:lstStyle/>
          <a:p>
            <a:pPr algn="just"/>
            <a:r>
              <a:rPr lang="es-ES" sz="1600" i="1" dirty="0" smtClean="0"/>
              <a:t>Beneficio perseguido</a:t>
            </a:r>
            <a:r>
              <a:rPr lang="es-ES" sz="1600" dirty="0" smtClean="0"/>
              <a:t>: Regeneración de artefactos </a:t>
            </a:r>
            <a:r>
              <a:rPr lang="es-ES" sz="1600" i="1" dirty="0" smtClean="0"/>
              <a:t>si y sólo si es </a:t>
            </a:r>
            <a:r>
              <a:rPr lang="es-ES" sz="1600" dirty="0" smtClean="0"/>
              <a:t>necesario</a:t>
            </a:r>
            <a:endParaRPr lang="es-ES" sz="16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8" name="Picture 6"/>
          <p:cNvPicPr>
            <a:picLocks noChangeAspect="1" noChangeArrowheads="1"/>
          </p:cNvPicPr>
          <p:nvPr/>
        </p:nvPicPr>
        <p:blipFill>
          <a:blip r:embed="rId3" cstate="print"/>
          <a:srcRect/>
          <a:stretch>
            <a:fillRect/>
          </a:stretch>
        </p:blipFill>
        <p:spPr bwMode="auto">
          <a:xfrm>
            <a:off x="2987824" y="2492896"/>
            <a:ext cx="6129992" cy="3024336"/>
          </a:xfrm>
          <a:prstGeom prst="rect">
            <a:avLst/>
          </a:prstGeom>
          <a:noFill/>
          <a:ln w="9525">
            <a:noFill/>
            <a:miter lim="800000"/>
            <a:headEnd/>
            <a:tailEnd/>
          </a:ln>
        </p:spPr>
      </p:pic>
      <p:pic>
        <p:nvPicPr>
          <p:cNvPr id="259075" name="Picture 3" descr="D:\Recursos\investigacion\Doctorado\DOC-Tesis\presentacion\TEMP\VCS-SOL-repositorio.png"/>
          <p:cNvPicPr>
            <a:picLocks noChangeAspect="1" noChangeArrowheads="1"/>
          </p:cNvPicPr>
          <p:nvPr/>
        </p:nvPicPr>
        <p:blipFill>
          <a:blip r:embed="rId4" cstate="print"/>
          <a:srcRect/>
          <a:stretch>
            <a:fillRect/>
          </a:stretch>
        </p:blipFill>
        <p:spPr bwMode="auto">
          <a:xfrm>
            <a:off x="467544" y="2060848"/>
            <a:ext cx="2396729" cy="4464496"/>
          </a:xfrm>
          <a:prstGeom prst="rect">
            <a:avLst/>
          </a:prstGeom>
          <a:noFill/>
        </p:spPr>
      </p:pic>
      <p:sp>
        <p:nvSpPr>
          <p:cNvPr id="5" name="4 CuadroTexto"/>
          <p:cNvSpPr txBox="1"/>
          <p:nvPr/>
        </p:nvSpPr>
        <p:spPr>
          <a:xfrm>
            <a:off x="4788024" y="664240"/>
            <a:ext cx="4248472" cy="892552"/>
          </a:xfrm>
          <a:prstGeom prst="rect">
            <a:avLst/>
          </a:prstGeom>
          <a:blipFill>
            <a:blip r:embed="rId5" cstate="print"/>
            <a:tile tx="0" ty="0" sx="100000" sy="100000" flip="none" algn="tl"/>
          </a:blipFill>
        </p:spPr>
        <p:txBody>
          <a:bodyPr wrap="square" rtlCol="0">
            <a:spAutoFit/>
          </a:bodyPr>
          <a:lstStyle/>
          <a:p>
            <a:r>
              <a:rPr lang="es-ES" sz="1200" dirty="0" smtClean="0"/>
              <a:t>2.1- Elección de una iniciativa MDE</a:t>
            </a:r>
          </a:p>
          <a:p>
            <a:r>
              <a:rPr lang="es-ES" sz="1600" b="1" dirty="0" smtClean="0">
                <a:solidFill>
                  <a:srgbClr val="002060"/>
                </a:solidFill>
              </a:rPr>
              <a:t>2.2- Detección de nuevas versiones en los </a:t>
            </a:r>
            <a:r>
              <a:rPr lang="es-ES" sz="1600" b="1" dirty="0" err="1" smtClean="0">
                <a:solidFill>
                  <a:srgbClr val="002060"/>
                </a:solidFill>
              </a:rPr>
              <a:t>VCSs</a:t>
            </a:r>
            <a:endParaRPr lang="es-ES" sz="1600" b="1" dirty="0" smtClean="0">
              <a:solidFill>
                <a:srgbClr val="002060"/>
              </a:solidFill>
            </a:endParaRPr>
          </a:p>
          <a:p>
            <a:r>
              <a:rPr lang="es-ES" sz="1200" dirty="0" smtClean="0"/>
              <a:t>2.3- Integración de MDE con herramientas CI</a:t>
            </a:r>
          </a:p>
          <a:p>
            <a:r>
              <a:rPr lang="es-ES" sz="1200" dirty="0" smtClean="0"/>
              <a:t>2.4- Generación incremental de artefactos</a:t>
            </a:r>
          </a:p>
        </p:txBody>
      </p:sp>
      <p:sp>
        <p:nvSpPr>
          <p:cNvPr id="2" name="1 Título"/>
          <p:cNvSpPr>
            <a:spLocks noGrp="1"/>
          </p:cNvSpPr>
          <p:nvPr>
            <p:ph type="title"/>
          </p:nvPr>
        </p:nvSpPr>
        <p:spPr/>
        <p:txBody>
          <a:bodyPr>
            <a:normAutofit/>
          </a:bodyPr>
          <a:lstStyle/>
          <a:p>
            <a:r>
              <a:rPr lang="es-ES" b="1" dirty="0" err="1" smtClean="0"/>
              <a:t>M</a:t>
            </a:r>
            <a:r>
              <a:rPr lang="es-ES" dirty="0" err="1" smtClean="0"/>
              <a:t>odel</a:t>
            </a:r>
            <a:r>
              <a:rPr lang="es-ES" dirty="0" smtClean="0"/>
              <a:t> </a:t>
            </a:r>
            <a:r>
              <a:rPr lang="es-ES" b="1" dirty="0" err="1" smtClean="0"/>
              <a:t>V</a:t>
            </a:r>
            <a:r>
              <a:rPr lang="es-ES" dirty="0" err="1" smtClean="0"/>
              <a:t>ersion</a:t>
            </a:r>
            <a:r>
              <a:rPr lang="es-ES" dirty="0" smtClean="0"/>
              <a:t> </a:t>
            </a:r>
            <a:r>
              <a:rPr lang="es-ES" b="1" dirty="0" smtClean="0"/>
              <a:t>C</a:t>
            </a:r>
            <a:r>
              <a:rPr lang="es-ES" dirty="0" smtClean="0"/>
              <a:t>ontrol </a:t>
            </a:r>
            <a:r>
              <a:rPr lang="es-ES" b="1" dirty="0" err="1" smtClean="0"/>
              <a:t>S</a:t>
            </a:r>
            <a:r>
              <a:rPr lang="es-ES" dirty="0" err="1" smtClean="0"/>
              <a:t>ystem</a:t>
            </a:r>
            <a:r>
              <a:rPr lang="es-ES" dirty="0" smtClean="0"/>
              <a:t> (MVCS)</a:t>
            </a: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26</a:t>
            </a:fld>
            <a:endParaRPr lang="es-ES"/>
          </a:p>
        </p:txBody>
      </p:sp>
      <p:sp>
        <p:nvSpPr>
          <p:cNvPr id="9" name="8 Rectángulo"/>
          <p:cNvSpPr/>
          <p:nvPr/>
        </p:nvSpPr>
        <p:spPr>
          <a:xfrm>
            <a:off x="3707904" y="692696"/>
            <a:ext cx="1008112" cy="40011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scene3d>
              <a:camera prst="isometricOffAxis1Right"/>
              <a:lightRig rig="threePt" dir="t"/>
            </a:scene3d>
          </a:bodyPr>
          <a:lstStyle/>
          <a:p>
            <a:pPr algn="ctr"/>
            <a:r>
              <a:rPr lang="es-ES" sz="2000" b="1" cap="none" spc="0" dirty="0" smtClean="0">
                <a:ln w="1905"/>
                <a:solidFill>
                  <a:srgbClr val="002060"/>
                </a:solidFill>
                <a:effectLst>
                  <a:innerShdw blurRad="69850" dist="43180" dir="5400000">
                    <a:srgbClr val="000000">
                      <a:alpha val="65000"/>
                    </a:srgbClr>
                  </a:innerShdw>
                </a:effectLst>
              </a:rPr>
              <a:t>MVCS</a:t>
            </a:r>
            <a:endParaRPr lang="es-ES" sz="2000" b="1" cap="none" spc="0" dirty="0">
              <a:ln w="1905"/>
              <a:solidFill>
                <a:srgbClr val="002060"/>
              </a:solidFill>
              <a:effectLst>
                <a:innerShdw blurRad="69850" dist="43180" dir="5400000">
                  <a:srgbClr val="000000">
                    <a:alpha val="65000"/>
                  </a:srgbClr>
                </a:innerShdw>
              </a:effectLst>
            </a:endParaRPr>
          </a:p>
        </p:txBody>
      </p:sp>
      <p:sp>
        <p:nvSpPr>
          <p:cNvPr id="12" name="11 Rectángulo"/>
          <p:cNvSpPr/>
          <p:nvPr/>
        </p:nvSpPr>
        <p:spPr>
          <a:xfrm>
            <a:off x="0" y="1916832"/>
            <a:ext cx="45719" cy="494116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59079" name="Picture 7"/>
          <p:cNvPicPr>
            <a:picLocks noChangeAspect="1" noChangeArrowheads="1"/>
          </p:cNvPicPr>
          <p:nvPr/>
        </p:nvPicPr>
        <p:blipFill>
          <a:blip r:embed="rId6" cstate="print"/>
          <a:srcRect/>
          <a:stretch>
            <a:fillRect/>
          </a:stretch>
        </p:blipFill>
        <p:spPr bwMode="auto">
          <a:xfrm>
            <a:off x="539552" y="2132856"/>
            <a:ext cx="4933950" cy="4143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9079"/>
                                        </p:tgtEl>
                                        <p:attrNameLst>
                                          <p:attrName>style.visibility</p:attrName>
                                        </p:attrNameLst>
                                      </p:cBhvr>
                                      <p:to>
                                        <p:strVal val="visible"/>
                                      </p:to>
                                    </p:set>
                                    <p:animEffect transition="in" filter="box(in)">
                                      <p:cBhvr>
                                        <p:cTn id="7" dur="500"/>
                                        <p:tgtEl>
                                          <p:spTgt spid="259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2.1- Elección de una iniciativa MDE</a:t>
            </a:r>
          </a:p>
          <a:p>
            <a:r>
              <a:rPr lang="es-ES" sz="1600" b="1" dirty="0" smtClean="0">
                <a:solidFill>
                  <a:srgbClr val="002060"/>
                </a:solidFill>
              </a:rPr>
              <a:t>2.2- Detección de nuevas versiones en los </a:t>
            </a:r>
            <a:r>
              <a:rPr lang="es-ES" sz="1600" b="1" dirty="0" err="1" smtClean="0">
                <a:solidFill>
                  <a:srgbClr val="002060"/>
                </a:solidFill>
              </a:rPr>
              <a:t>VCSs</a:t>
            </a:r>
            <a:endParaRPr lang="es-ES" sz="1600" b="1" dirty="0" smtClean="0">
              <a:solidFill>
                <a:srgbClr val="002060"/>
              </a:solidFill>
            </a:endParaRPr>
          </a:p>
          <a:p>
            <a:r>
              <a:rPr lang="es-ES" sz="1200" dirty="0" smtClean="0"/>
              <a:t>2.3- Integración de MDE con herramientas CI</a:t>
            </a:r>
          </a:p>
          <a:p>
            <a:r>
              <a:rPr lang="es-ES" sz="1200" dirty="0" smtClean="0"/>
              <a:t>2.4- Generación incremental de artefactos</a:t>
            </a:r>
          </a:p>
        </p:txBody>
      </p:sp>
      <p:sp>
        <p:nvSpPr>
          <p:cNvPr id="2" name="1 Título"/>
          <p:cNvSpPr>
            <a:spLocks noGrp="1"/>
          </p:cNvSpPr>
          <p:nvPr>
            <p:ph type="title"/>
          </p:nvPr>
        </p:nvSpPr>
        <p:spPr/>
        <p:txBody>
          <a:bodyPr>
            <a:normAutofit/>
          </a:bodyPr>
          <a:lstStyle/>
          <a:p>
            <a:r>
              <a:rPr lang="es-ES" b="1" dirty="0" err="1" smtClean="0"/>
              <a:t>M</a:t>
            </a:r>
            <a:r>
              <a:rPr lang="es-ES" dirty="0" err="1" smtClean="0"/>
              <a:t>odel</a:t>
            </a:r>
            <a:r>
              <a:rPr lang="es-ES" dirty="0" smtClean="0"/>
              <a:t> </a:t>
            </a:r>
            <a:r>
              <a:rPr lang="es-ES" b="1" dirty="0" err="1" smtClean="0"/>
              <a:t>V</a:t>
            </a:r>
            <a:r>
              <a:rPr lang="es-ES" dirty="0" err="1" smtClean="0"/>
              <a:t>ersion</a:t>
            </a:r>
            <a:r>
              <a:rPr lang="es-ES" dirty="0" smtClean="0"/>
              <a:t> </a:t>
            </a:r>
            <a:r>
              <a:rPr lang="es-ES" b="1" dirty="0" smtClean="0"/>
              <a:t>C</a:t>
            </a:r>
            <a:r>
              <a:rPr lang="es-ES" dirty="0" smtClean="0"/>
              <a:t>ontrol (MVC)</a:t>
            </a: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27</a:t>
            </a:fld>
            <a:endParaRPr lang="es-ES"/>
          </a:p>
        </p:txBody>
      </p:sp>
      <p:sp>
        <p:nvSpPr>
          <p:cNvPr id="8" name="7 Rectángulo"/>
          <p:cNvSpPr/>
          <p:nvPr/>
        </p:nvSpPr>
        <p:spPr>
          <a:xfrm>
            <a:off x="3707904" y="692696"/>
            <a:ext cx="1008112" cy="40011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scene3d>
              <a:camera prst="isometricOffAxis1Right"/>
              <a:lightRig rig="threePt" dir="t"/>
            </a:scene3d>
          </a:bodyPr>
          <a:lstStyle/>
          <a:p>
            <a:pPr algn="ctr"/>
            <a:r>
              <a:rPr lang="es-ES" sz="2000" b="1" cap="none" spc="0" dirty="0" smtClean="0">
                <a:ln w="1905"/>
                <a:solidFill>
                  <a:srgbClr val="002060"/>
                </a:solidFill>
                <a:effectLst>
                  <a:innerShdw blurRad="69850" dist="43180" dir="5400000">
                    <a:srgbClr val="000000">
                      <a:alpha val="65000"/>
                    </a:srgbClr>
                  </a:innerShdw>
                </a:effectLst>
              </a:rPr>
              <a:t>MVC</a:t>
            </a:r>
            <a:endParaRPr lang="es-ES" sz="2000" b="1" cap="none" spc="0" dirty="0">
              <a:ln w="1905"/>
              <a:solidFill>
                <a:srgbClr val="002060"/>
              </a:solidFill>
              <a:effectLst>
                <a:innerShdw blurRad="69850" dist="43180" dir="5400000">
                  <a:srgbClr val="000000">
                    <a:alpha val="65000"/>
                  </a:srgbClr>
                </a:innerShdw>
              </a:effectLst>
            </a:endParaRPr>
          </a:p>
        </p:txBody>
      </p:sp>
      <p:sp>
        <p:nvSpPr>
          <p:cNvPr id="11" name="10 Rectángulo"/>
          <p:cNvSpPr/>
          <p:nvPr/>
        </p:nvSpPr>
        <p:spPr>
          <a:xfrm>
            <a:off x="0" y="1916832"/>
            <a:ext cx="45719" cy="494116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1924" name="Picture 4" descr="http://confluence.public.thoughtworks.org/download/userResources/CCNET/logo"/>
          <p:cNvPicPr>
            <a:picLocks noChangeAspect="1" noChangeArrowheads="1"/>
          </p:cNvPicPr>
          <p:nvPr/>
        </p:nvPicPr>
        <p:blipFill>
          <a:blip r:embed="rId4" cstate="print"/>
          <a:srcRect/>
          <a:stretch>
            <a:fillRect/>
          </a:stretch>
        </p:blipFill>
        <p:spPr bwMode="auto">
          <a:xfrm>
            <a:off x="107504" y="5621238"/>
            <a:ext cx="2476500" cy="400050"/>
          </a:xfrm>
          <a:prstGeom prst="rect">
            <a:avLst/>
          </a:prstGeom>
          <a:noFill/>
        </p:spPr>
      </p:pic>
      <p:sp>
        <p:nvSpPr>
          <p:cNvPr id="13" name="12 Almacenamiento de acceso directo"/>
          <p:cNvSpPr/>
          <p:nvPr/>
        </p:nvSpPr>
        <p:spPr>
          <a:xfrm>
            <a:off x="539552" y="2204864"/>
            <a:ext cx="1584176" cy="648072"/>
          </a:xfrm>
          <a:prstGeom prst="flowChartMagneticDrum">
            <a:avLst/>
          </a:prstGeom>
          <a:solidFill>
            <a:schemeClr val="accent6">
              <a:lumMod val="7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smtClean="0"/>
              <a:t>Repositorio</a:t>
            </a:r>
            <a:endParaRPr lang="es-ES" sz="1000" dirty="0"/>
          </a:p>
        </p:txBody>
      </p:sp>
      <p:sp>
        <p:nvSpPr>
          <p:cNvPr id="14" name="13 Proceso"/>
          <p:cNvSpPr/>
          <p:nvPr/>
        </p:nvSpPr>
        <p:spPr>
          <a:xfrm>
            <a:off x="755576" y="3429000"/>
            <a:ext cx="1152128" cy="792088"/>
          </a:xfrm>
          <a:prstGeom prst="flowChartProcess">
            <a:avLst/>
          </a:prstGeom>
          <a:solidFill>
            <a:schemeClr val="accent6">
              <a:lumMod val="7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MVCS</a:t>
            </a:r>
            <a:endParaRPr lang="es-ES" dirty="0"/>
          </a:p>
        </p:txBody>
      </p:sp>
      <p:cxnSp>
        <p:nvCxnSpPr>
          <p:cNvPr id="16" name="15 Conector recto de flecha"/>
          <p:cNvCxnSpPr>
            <a:stCxn id="14" idx="2"/>
            <a:endCxn id="30" idx="0"/>
          </p:cNvCxnSpPr>
          <p:nvPr/>
        </p:nvCxnSpPr>
        <p:spPr>
          <a:xfrm rot="5400000">
            <a:off x="755576" y="4797152"/>
            <a:ext cx="1152128" cy="1588"/>
          </a:xfrm>
          <a:prstGeom prst="straightConnector1">
            <a:avLst/>
          </a:prstGeom>
          <a:ln w="19050">
            <a:solidFill>
              <a:schemeClr val="accent4">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a:stCxn id="14" idx="0"/>
            <a:endCxn id="13" idx="2"/>
          </p:cNvCxnSpPr>
          <p:nvPr/>
        </p:nvCxnSpPr>
        <p:spPr>
          <a:xfrm rot="5400000" flipH="1" flipV="1">
            <a:off x="1043608" y="3140968"/>
            <a:ext cx="576064" cy="1588"/>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30" name="29 Proceso"/>
          <p:cNvSpPr/>
          <p:nvPr/>
        </p:nvSpPr>
        <p:spPr>
          <a:xfrm>
            <a:off x="971600" y="5373216"/>
            <a:ext cx="720080" cy="360040"/>
          </a:xfrm>
          <a:prstGeom prst="flowChartProcess">
            <a:avLst/>
          </a:prstGeom>
          <a:solidFill>
            <a:schemeClr val="accent4">
              <a:lumMod val="5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i="1" dirty="0" err="1" smtClean="0"/>
              <a:t>Plugin</a:t>
            </a:r>
            <a:r>
              <a:rPr lang="es-ES" sz="1200" dirty="0" smtClean="0"/>
              <a:t> MVC</a:t>
            </a:r>
            <a:endParaRPr lang="es-ES" sz="1200" dirty="0"/>
          </a:p>
        </p:txBody>
      </p:sp>
      <p:pic>
        <p:nvPicPr>
          <p:cNvPr id="81927" name="Picture 7"/>
          <p:cNvPicPr>
            <a:picLocks noChangeAspect="1" noChangeArrowheads="1"/>
          </p:cNvPicPr>
          <p:nvPr/>
        </p:nvPicPr>
        <p:blipFill>
          <a:blip r:embed="rId5" cstate="print"/>
          <a:srcRect/>
          <a:stretch>
            <a:fillRect/>
          </a:stretch>
        </p:blipFill>
        <p:spPr bwMode="auto">
          <a:xfrm>
            <a:off x="2483768" y="4041219"/>
            <a:ext cx="6408712" cy="2628141"/>
          </a:xfrm>
          <a:prstGeom prst="rect">
            <a:avLst/>
          </a:prstGeom>
          <a:noFill/>
          <a:ln w="9525">
            <a:solidFill>
              <a:schemeClr val="accent1"/>
            </a:solidFill>
            <a:miter lim="800000"/>
            <a:headEnd/>
            <a:tailEnd/>
          </a:ln>
        </p:spPr>
      </p:pic>
      <p:pic>
        <p:nvPicPr>
          <p:cNvPr id="81928" name="Picture 8"/>
          <p:cNvPicPr>
            <a:picLocks noChangeAspect="1" noChangeArrowheads="1"/>
          </p:cNvPicPr>
          <p:nvPr/>
        </p:nvPicPr>
        <p:blipFill>
          <a:blip r:embed="rId6" cstate="print"/>
          <a:srcRect/>
          <a:stretch>
            <a:fillRect/>
          </a:stretch>
        </p:blipFill>
        <p:spPr bwMode="auto">
          <a:xfrm>
            <a:off x="2483768" y="1988840"/>
            <a:ext cx="6408712" cy="1816900"/>
          </a:xfrm>
          <a:prstGeom prst="rect">
            <a:avLst/>
          </a:prstGeom>
          <a:noFill/>
          <a:ln w="9525">
            <a:solidFill>
              <a:schemeClr val="accent1"/>
            </a:solidFill>
            <a:miter lim="800000"/>
            <a:headEnd/>
            <a:tailEnd/>
          </a:ln>
        </p:spPr>
      </p:pic>
      <p:cxnSp>
        <p:nvCxnSpPr>
          <p:cNvPr id="42" name="41 Conector recto"/>
          <p:cNvCxnSpPr>
            <a:stCxn id="81928" idx="1"/>
          </p:cNvCxnSpPr>
          <p:nvPr/>
        </p:nvCxnSpPr>
        <p:spPr>
          <a:xfrm rot="10800000" flipV="1">
            <a:off x="1619672" y="2897290"/>
            <a:ext cx="864096" cy="2475926"/>
          </a:xfrm>
          <a:prstGeom prst="line">
            <a:avLst/>
          </a:prstGeom>
          <a:ln>
            <a:solidFill>
              <a:schemeClr val="tx1">
                <a:alpha val="69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42 Conector recto"/>
          <p:cNvCxnSpPr>
            <a:stCxn id="81927" idx="1"/>
          </p:cNvCxnSpPr>
          <p:nvPr/>
        </p:nvCxnSpPr>
        <p:spPr>
          <a:xfrm rot="10800000" flipV="1">
            <a:off x="1907704" y="5355290"/>
            <a:ext cx="576064" cy="377966"/>
          </a:xfrm>
          <a:prstGeom prst="line">
            <a:avLst/>
          </a:prstGeom>
          <a:ln>
            <a:solidFill>
              <a:schemeClr val="tx1">
                <a:alpha val="69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7" name="Picture 3"/>
          <p:cNvPicPr>
            <a:picLocks noChangeAspect="1" noChangeArrowheads="1"/>
          </p:cNvPicPr>
          <p:nvPr/>
        </p:nvPicPr>
        <p:blipFill>
          <a:blip r:embed="rId7" cstate="print"/>
          <a:srcRect/>
          <a:stretch>
            <a:fillRect/>
          </a:stretch>
        </p:blipFill>
        <p:spPr bwMode="auto">
          <a:xfrm>
            <a:off x="1835696" y="2276872"/>
            <a:ext cx="5777880" cy="3466728"/>
          </a:xfrm>
          <a:prstGeom prst="rect">
            <a:avLst/>
          </a:prstGeom>
          <a:noFill/>
          <a:ln w="9525">
            <a:solidFill>
              <a:schemeClr val="accent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1924"/>
                                        </p:tgtEl>
                                        <p:attrNameLst>
                                          <p:attrName>style.visibility</p:attrName>
                                        </p:attrNameLst>
                                      </p:cBhvr>
                                      <p:to>
                                        <p:strVal val="visible"/>
                                      </p:to>
                                    </p:set>
                                    <p:animEffect transition="in" filter="box(in)">
                                      <p:cBhvr>
                                        <p:cTn id="7" dur="500"/>
                                        <p:tgtEl>
                                          <p:spTgt spid="819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par>
                                <p:cTn id="13" presetID="4"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500"/>
                                        <p:tgtEl>
                                          <p:spTgt spid="17"/>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ox(i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ox(in)">
                                      <p:cBhvr>
                                        <p:cTn id="23" dur="500"/>
                                        <p:tgtEl>
                                          <p:spTgt spid="16"/>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ox(in)">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ox(in)">
                                      <p:cBhvr>
                                        <p:cTn id="31" dur="500"/>
                                        <p:tgtEl>
                                          <p:spTgt spid="42"/>
                                        </p:tgtEl>
                                      </p:cBhvr>
                                    </p:animEffect>
                                  </p:childTnLst>
                                </p:cTn>
                              </p:par>
                              <p:par>
                                <p:cTn id="32" presetID="4" presetClass="entr" presetSubtype="16" fill="hold" nodeType="withEffect">
                                  <p:stCondLst>
                                    <p:cond delay="0"/>
                                  </p:stCondLst>
                                  <p:childTnLst>
                                    <p:set>
                                      <p:cBhvr>
                                        <p:cTn id="33" dur="1" fill="hold">
                                          <p:stCondLst>
                                            <p:cond delay="0"/>
                                          </p:stCondLst>
                                        </p:cTn>
                                        <p:tgtEl>
                                          <p:spTgt spid="81928"/>
                                        </p:tgtEl>
                                        <p:attrNameLst>
                                          <p:attrName>style.visibility</p:attrName>
                                        </p:attrNameLst>
                                      </p:cBhvr>
                                      <p:to>
                                        <p:strVal val="visible"/>
                                      </p:to>
                                    </p:set>
                                    <p:animEffect transition="in" filter="box(in)">
                                      <p:cBhvr>
                                        <p:cTn id="34" dur="500"/>
                                        <p:tgtEl>
                                          <p:spTgt spid="81928"/>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81927"/>
                                        </p:tgtEl>
                                        <p:attrNameLst>
                                          <p:attrName>style.visibility</p:attrName>
                                        </p:attrNameLst>
                                      </p:cBhvr>
                                      <p:to>
                                        <p:strVal val="visible"/>
                                      </p:to>
                                    </p:set>
                                    <p:animEffect transition="in" filter="box(in)">
                                      <p:cBhvr>
                                        <p:cTn id="39" dur="500"/>
                                        <p:tgtEl>
                                          <p:spTgt spid="81927"/>
                                        </p:tgtEl>
                                      </p:cBhvr>
                                    </p:animEffect>
                                  </p:childTnLst>
                                </p:cTn>
                              </p:par>
                              <p:par>
                                <p:cTn id="40" presetID="4" presetClass="entr" presetSubtype="16"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box(in)">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box(in)">
                                      <p:cBhvr>
                                        <p:cTn id="4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2.1- Elección de una iniciativa MDE</a:t>
            </a:r>
          </a:p>
          <a:p>
            <a:r>
              <a:rPr lang="es-ES" sz="1600" b="1" dirty="0" smtClean="0">
                <a:solidFill>
                  <a:srgbClr val="002060"/>
                </a:solidFill>
              </a:rPr>
              <a:t>2.2- Detección de nuevas versiones en los </a:t>
            </a:r>
            <a:r>
              <a:rPr lang="es-ES" sz="1600" b="1" dirty="0" err="1" smtClean="0">
                <a:solidFill>
                  <a:srgbClr val="002060"/>
                </a:solidFill>
              </a:rPr>
              <a:t>VCSs</a:t>
            </a:r>
            <a:endParaRPr lang="es-ES" sz="1600" b="1" dirty="0" smtClean="0">
              <a:solidFill>
                <a:srgbClr val="002060"/>
              </a:solidFill>
            </a:endParaRPr>
          </a:p>
          <a:p>
            <a:r>
              <a:rPr lang="es-ES" sz="1200" dirty="0" smtClean="0"/>
              <a:t>2.3- Integración de MDE con herramientas CI</a:t>
            </a:r>
          </a:p>
          <a:p>
            <a:r>
              <a:rPr lang="es-ES" sz="1200" dirty="0" smtClean="0"/>
              <a:t>2.4- Generación incremental de artefactos</a:t>
            </a:r>
          </a:p>
        </p:txBody>
      </p:sp>
      <p:sp>
        <p:nvSpPr>
          <p:cNvPr id="2" name="1 Título"/>
          <p:cNvSpPr>
            <a:spLocks noGrp="1"/>
          </p:cNvSpPr>
          <p:nvPr>
            <p:ph type="title"/>
          </p:nvPr>
        </p:nvSpPr>
        <p:spPr/>
        <p:txBody>
          <a:bodyPr>
            <a:normAutofit/>
          </a:bodyPr>
          <a:lstStyle/>
          <a:p>
            <a:r>
              <a:rPr lang="es-ES" dirty="0" smtClean="0">
                <a:solidFill>
                  <a:srgbClr val="C00000"/>
                </a:solidFill>
              </a:rPr>
              <a:t>Problemática II</a:t>
            </a:r>
            <a:endParaRPr lang="es-ES" dirty="0">
              <a:solidFill>
                <a:srgbClr val="C00000"/>
              </a:solidFill>
            </a:endParaRPr>
          </a:p>
        </p:txBody>
      </p:sp>
      <p:sp>
        <p:nvSpPr>
          <p:cNvPr id="3" name="2 Marcador de contenido"/>
          <p:cNvSpPr>
            <a:spLocks noGrp="1"/>
          </p:cNvSpPr>
          <p:nvPr>
            <p:ph idx="1"/>
          </p:nvPr>
        </p:nvSpPr>
        <p:spPr>
          <a:xfrm>
            <a:off x="251520" y="1988840"/>
            <a:ext cx="8712968" cy="4585696"/>
          </a:xfrm>
        </p:spPr>
        <p:txBody>
          <a:bodyPr/>
          <a:lstStyle/>
          <a:p>
            <a:r>
              <a:rPr lang="es-ES" sz="2400" dirty="0" smtClean="0"/>
              <a:t>Para saber si hay una nueva versión de un modelo en base a la UV se necesitan algoritmos adecuados de comparación de modelos </a:t>
            </a:r>
            <a:r>
              <a:rPr lang="es-ES" sz="1000" dirty="0" smtClean="0"/>
              <a:t>[</a:t>
            </a:r>
            <a:r>
              <a:rPr lang="es-ES" sz="1000" dirty="0" err="1" smtClean="0"/>
              <a:t>Kolovos</a:t>
            </a:r>
            <a:r>
              <a:rPr lang="es-ES" sz="1000" dirty="0" smtClean="0"/>
              <a:t> et al., 2009]</a:t>
            </a:r>
          </a:p>
          <a:p>
            <a:pPr lvl="1"/>
            <a:r>
              <a:rPr lang="es-ES" sz="2000" dirty="0" smtClean="0"/>
              <a:t>Basados en líneas de texto </a:t>
            </a:r>
            <a:r>
              <a:rPr lang="en-US" sz="900" dirty="0" smtClean="0"/>
              <a:t>(</a:t>
            </a:r>
            <a:r>
              <a:rPr lang="en-US" sz="900" dirty="0" err="1" smtClean="0"/>
              <a:t>p.e</a:t>
            </a:r>
            <a:r>
              <a:rPr lang="en-US" sz="900" dirty="0" smtClean="0"/>
              <a:t>., [Hunt and </a:t>
            </a:r>
            <a:r>
              <a:rPr lang="en-US" sz="900" dirty="0" err="1" smtClean="0"/>
              <a:t>Mcllroy</a:t>
            </a:r>
            <a:r>
              <a:rPr lang="en-US" sz="900" dirty="0" smtClean="0"/>
              <a:t>, 1977, Hirschberg, 1977,Myers, </a:t>
            </a:r>
            <a:r>
              <a:rPr lang="es-ES" sz="900" dirty="0" smtClean="0"/>
              <a:t>1986])</a:t>
            </a:r>
          </a:p>
          <a:p>
            <a:pPr lvl="1"/>
            <a:r>
              <a:rPr lang="es-ES" sz="2000" dirty="0" smtClean="0"/>
              <a:t>Identificador universal único (UUID) </a:t>
            </a:r>
            <a:r>
              <a:rPr lang="da-DK" sz="900" dirty="0" smtClean="0"/>
              <a:t>(p.e., [Alanen and Porres, 2003,Farail et al., 2006,Vernadat </a:t>
            </a:r>
            <a:r>
              <a:rPr lang="es-ES" sz="900" dirty="0" smtClean="0"/>
              <a:t>et al., 2006])</a:t>
            </a:r>
          </a:p>
          <a:p>
            <a:pPr lvl="1"/>
            <a:r>
              <a:rPr lang="es-ES" sz="2000" dirty="0" smtClean="0"/>
              <a:t>Asignación de identificadores dinámicos</a:t>
            </a:r>
            <a:r>
              <a:rPr lang="es-ES" sz="900" dirty="0" smtClean="0"/>
              <a:t> </a:t>
            </a:r>
            <a:r>
              <a:rPr lang="en-US" sz="900" dirty="0" smtClean="0"/>
              <a:t>(</a:t>
            </a:r>
            <a:r>
              <a:rPr lang="en-US" sz="900" dirty="0" err="1" smtClean="0"/>
              <a:t>p.e</a:t>
            </a:r>
            <a:r>
              <a:rPr lang="en-US" sz="900" dirty="0" smtClean="0"/>
              <a:t>., </a:t>
            </a:r>
            <a:r>
              <a:rPr lang="es-ES" sz="900" dirty="0" smtClean="0"/>
              <a:t>[</a:t>
            </a:r>
            <a:r>
              <a:rPr lang="es-ES" sz="900" dirty="0" err="1" smtClean="0"/>
              <a:t>Reddy</a:t>
            </a:r>
            <a:r>
              <a:rPr lang="es-ES" sz="900" dirty="0" smtClean="0"/>
              <a:t> and France, 2005])</a:t>
            </a:r>
          </a:p>
          <a:p>
            <a:pPr lvl="1"/>
            <a:r>
              <a:rPr lang="es-ES" sz="2000" dirty="0" smtClean="0"/>
              <a:t>Árboles con hijos ordenados y desordenados </a:t>
            </a:r>
            <a:r>
              <a:rPr lang="es-ES" sz="900" dirty="0" smtClean="0"/>
              <a:t>(</a:t>
            </a:r>
            <a:r>
              <a:rPr lang="es-ES" sz="900" dirty="0" err="1" smtClean="0"/>
              <a:t>p.e.</a:t>
            </a:r>
            <a:r>
              <a:rPr lang="es-ES" sz="900" dirty="0" smtClean="0"/>
              <a:t>, [</a:t>
            </a:r>
            <a:r>
              <a:rPr lang="es-ES" sz="900" dirty="0" err="1" smtClean="0"/>
              <a:t>Tai</a:t>
            </a:r>
            <a:r>
              <a:rPr lang="es-ES" sz="900" dirty="0" smtClean="0"/>
              <a:t>, 1979, </a:t>
            </a:r>
            <a:r>
              <a:rPr lang="es-ES" sz="900" dirty="0" err="1" smtClean="0"/>
              <a:t>Cobena</a:t>
            </a:r>
            <a:r>
              <a:rPr lang="es-ES" sz="900" dirty="0" smtClean="0"/>
              <a:t> et al., 2001, Zhang and </a:t>
            </a:r>
            <a:r>
              <a:rPr lang="es-ES" sz="900" dirty="0" err="1" smtClean="0"/>
              <a:t>Shasha</a:t>
            </a:r>
            <a:r>
              <a:rPr lang="es-ES" sz="900" dirty="0" smtClean="0"/>
              <a:t>, 1989])</a:t>
            </a:r>
          </a:p>
          <a:p>
            <a:pPr lvl="1"/>
            <a:r>
              <a:rPr lang="es-ES" sz="2000" dirty="0" smtClean="0"/>
              <a:t>Grafos con algoritmos dependientes del metamodelo </a:t>
            </a:r>
            <a:r>
              <a:rPr lang="en-US" sz="900" dirty="0" smtClean="0"/>
              <a:t>(</a:t>
            </a:r>
            <a:r>
              <a:rPr lang="en-US" sz="900" dirty="0" err="1" smtClean="0"/>
              <a:t>p.e</a:t>
            </a:r>
            <a:r>
              <a:rPr lang="en-US" sz="900" dirty="0" smtClean="0"/>
              <a:t>., </a:t>
            </a:r>
            <a:r>
              <a:rPr lang="es-ES" sz="900" dirty="0" smtClean="0"/>
              <a:t>[</a:t>
            </a:r>
            <a:r>
              <a:rPr lang="es-ES" sz="900" dirty="0" err="1" smtClean="0"/>
              <a:t>Nejati</a:t>
            </a:r>
            <a:r>
              <a:rPr lang="es-ES" sz="900" dirty="0" smtClean="0"/>
              <a:t> et al., 2007, </a:t>
            </a:r>
            <a:r>
              <a:rPr lang="en-US" sz="900" dirty="0" err="1" smtClean="0"/>
              <a:t>Selonen</a:t>
            </a:r>
            <a:r>
              <a:rPr lang="en-US" sz="900" dirty="0" smtClean="0"/>
              <a:t>, 2007</a:t>
            </a:r>
            <a:r>
              <a:rPr lang="es-ES" sz="900" dirty="0" smtClean="0"/>
              <a:t>])</a:t>
            </a:r>
          </a:p>
          <a:p>
            <a:pPr lvl="1"/>
            <a:r>
              <a:rPr lang="es-ES" sz="2000" dirty="0" smtClean="0"/>
              <a:t>Grafos con algoritmos independientes del metamodelo</a:t>
            </a:r>
            <a:r>
              <a:rPr lang="es-ES" sz="900" dirty="0" smtClean="0"/>
              <a:t> </a:t>
            </a:r>
            <a:r>
              <a:rPr lang="en-US" sz="900" dirty="0" smtClean="0"/>
              <a:t>(</a:t>
            </a:r>
            <a:r>
              <a:rPr lang="en-US" sz="900" dirty="0" err="1" smtClean="0"/>
              <a:t>p.e</a:t>
            </a:r>
            <a:r>
              <a:rPr lang="en-US" sz="900" dirty="0" smtClean="0"/>
              <a:t>., </a:t>
            </a:r>
            <a:r>
              <a:rPr lang="es-ES" sz="900" dirty="0" smtClean="0"/>
              <a:t>[</a:t>
            </a:r>
            <a:r>
              <a:rPr lang="es-ES" sz="900" dirty="0" err="1" smtClean="0"/>
              <a:t>Lin</a:t>
            </a:r>
            <a:r>
              <a:rPr lang="es-ES" sz="900" dirty="0" smtClean="0"/>
              <a:t> et al., 2007], Rivera and Vallecillo, 2008)</a:t>
            </a:r>
          </a:p>
          <a:p>
            <a:pPr lvl="1"/>
            <a:endParaRPr lang="es-ES" sz="900" dirty="0" smtClean="0"/>
          </a:p>
          <a:p>
            <a:pPr lvl="1"/>
            <a:endParaRPr lang="es-ES" sz="900" dirty="0" smtClean="0"/>
          </a:p>
          <a:p>
            <a:pPr lvl="1"/>
            <a:endParaRPr lang="es-ES" sz="900" dirty="0" smtClean="0"/>
          </a:p>
          <a:p>
            <a:pPr lvl="1"/>
            <a:endParaRPr lang="es-ES" sz="900" dirty="0" smtClean="0"/>
          </a:p>
          <a:p>
            <a:pPr lvl="1"/>
            <a:endParaRPr lang="es-ES" sz="900" dirty="0" smtClean="0"/>
          </a:p>
          <a:p>
            <a:pPr lvl="1"/>
            <a:endParaRPr lang="es-ES" sz="1100" i="1" dirty="0" smtClean="0"/>
          </a:p>
          <a:p>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28</a:t>
            </a:fld>
            <a:endParaRPr lang="es-ES"/>
          </a:p>
        </p:txBody>
      </p:sp>
      <p:sp>
        <p:nvSpPr>
          <p:cNvPr id="8" name="7 Rectángulo"/>
          <p:cNvSpPr/>
          <p:nvPr/>
        </p:nvSpPr>
        <p:spPr>
          <a:xfrm>
            <a:off x="0" y="1916832"/>
            <a:ext cx="45719" cy="494116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323528" y="5229200"/>
            <a:ext cx="8496944" cy="584775"/>
          </a:xfrm>
          <a:prstGeom prst="rect">
            <a:avLst/>
          </a:prstGeom>
          <a:solidFill>
            <a:srgbClr val="FFC000">
              <a:alpha val="54000"/>
            </a:srgbClr>
          </a:solidFill>
          <a:ln>
            <a:solidFill>
              <a:schemeClr val="accent1"/>
            </a:solidFill>
          </a:ln>
        </p:spPr>
        <p:txBody>
          <a:bodyPr wrap="square" rtlCol="0">
            <a:spAutoFit/>
          </a:bodyPr>
          <a:lstStyle/>
          <a:p>
            <a:pPr algn="just"/>
            <a:r>
              <a:rPr lang="es-ES" sz="1600" i="1" dirty="0" smtClean="0"/>
              <a:t>Problema</a:t>
            </a:r>
            <a:r>
              <a:rPr lang="es-ES" sz="1600" dirty="0" smtClean="0"/>
              <a:t>: No existen algoritmos perfectos de comparación de modelos puesto que dependen del metamodelo de cada caso concreto. Los algoritmos generalistas existentes son mejorables</a:t>
            </a:r>
            <a:endParaRPr lang="es-ES" sz="1600" dirty="0"/>
          </a:p>
        </p:txBody>
      </p:sp>
      <p:sp>
        <p:nvSpPr>
          <p:cNvPr id="10" name="9 CuadroTexto"/>
          <p:cNvSpPr txBox="1"/>
          <p:nvPr/>
        </p:nvSpPr>
        <p:spPr>
          <a:xfrm>
            <a:off x="323528" y="6051485"/>
            <a:ext cx="8496944" cy="338554"/>
          </a:xfrm>
          <a:prstGeom prst="rect">
            <a:avLst/>
          </a:prstGeom>
          <a:solidFill>
            <a:srgbClr val="92D050">
              <a:alpha val="54000"/>
            </a:srgbClr>
          </a:solidFill>
          <a:ln>
            <a:solidFill>
              <a:schemeClr val="accent1"/>
            </a:solidFill>
          </a:ln>
        </p:spPr>
        <p:txBody>
          <a:bodyPr wrap="square" rtlCol="0">
            <a:spAutoFit/>
          </a:bodyPr>
          <a:lstStyle/>
          <a:p>
            <a:pPr algn="just"/>
            <a:r>
              <a:rPr lang="es-ES" sz="1600" i="1" dirty="0" smtClean="0"/>
              <a:t>Beneficio perseguido</a:t>
            </a:r>
            <a:r>
              <a:rPr lang="es-ES" sz="1600" dirty="0" smtClean="0"/>
              <a:t>: Regeneración de artefactos </a:t>
            </a:r>
            <a:r>
              <a:rPr lang="es-ES" sz="1600" i="1" dirty="0" smtClean="0"/>
              <a:t>si y sólo si es </a:t>
            </a:r>
            <a:r>
              <a:rPr lang="es-ES" sz="1600" dirty="0" smtClean="0"/>
              <a:t>necesario</a:t>
            </a:r>
            <a:endParaRPr lang="es-ES" sz="1600" dirty="0"/>
          </a:p>
        </p:txBody>
      </p:sp>
      <p:cxnSp>
        <p:nvCxnSpPr>
          <p:cNvPr id="11" name="10 Conector recto de flecha"/>
          <p:cNvCxnSpPr/>
          <p:nvPr/>
        </p:nvCxnSpPr>
        <p:spPr>
          <a:xfrm rot="5400000">
            <a:off x="-360548" y="3968266"/>
            <a:ext cx="1944216" cy="1588"/>
          </a:xfrm>
          <a:prstGeom prst="straightConnector1">
            <a:avLst/>
          </a:prstGeom>
          <a:ln w="31750">
            <a:headEnd type="none"/>
            <a:tailEnd type="arrow"/>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rot="16200000">
            <a:off x="-293186" y="3370203"/>
            <a:ext cx="1584176" cy="261610"/>
          </a:xfrm>
          <a:prstGeom prst="rect">
            <a:avLst/>
          </a:prstGeom>
          <a:noFill/>
        </p:spPr>
        <p:txBody>
          <a:bodyPr wrap="square" rtlCol="0">
            <a:spAutoFit/>
          </a:bodyPr>
          <a:lstStyle/>
          <a:p>
            <a:r>
              <a:rPr lang="es-ES" sz="1100" dirty="0" smtClean="0"/>
              <a:t>Evolución</a:t>
            </a:r>
            <a:endParaRPr lang="es-ES" sz="11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2.1- Elección de una iniciativa MDE</a:t>
            </a:r>
          </a:p>
          <a:p>
            <a:r>
              <a:rPr lang="es-ES" sz="1600" b="1" dirty="0" smtClean="0">
                <a:solidFill>
                  <a:srgbClr val="002060"/>
                </a:solidFill>
              </a:rPr>
              <a:t>2.2- Detección de nuevas versiones en los </a:t>
            </a:r>
            <a:r>
              <a:rPr lang="es-ES" sz="1600" b="1" dirty="0" err="1" smtClean="0">
                <a:solidFill>
                  <a:srgbClr val="002060"/>
                </a:solidFill>
              </a:rPr>
              <a:t>VCSs</a:t>
            </a:r>
            <a:endParaRPr lang="es-ES" sz="1600" b="1" dirty="0" smtClean="0">
              <a:solidFill>
                <a:srgbClr val="002060"/>
              </a:solidFill>
            </a:endParaRPr>
          </a:p>
          <a:p>
            <a:r>
              <a:rPr lang="es-ES" sz="1200" dirty="0" smtClean="0"/>
              <a:t>2.3- Integración de MDE con herramientas CI</a:t>
            </a:r>
          </a:p>
          <a:p>
            <a:r>
              <a:rPr lang="es-ES" sz="1200" dirty="0" smtClean="0"/>
              <a:t>2.4- Generación incremental de artefactos</a:t>
            </a:r>
          </a:p>
        </p:txBody>
      </p:sp>
      <p:sp>
        <p:nvSpPr>
          <p:cNvPr id="2" name="1 Título"/>
          <p:cNvSpPr>
            <a:spLocks noGrp="1"/>
          </p:cNvSpPr>
          <p:nvPr>
            <p:ph type="title"/>
          </p:nvPr>
        </p:nvSpPr>
        <p:spPr/>
        <p:txBody>
          <a:bodyPr>
            <a:normAutofit/>
          </a:bodyPr>
          <a:lstStyle/>
          <a:p>
            <a:r>
              <a:rPr lang="es-ES" b="1" dirty="0" err="1" smtClean="0"/>
              <a:t>M</a:t>
            </a:r>
            <a:r>
              <a:rPr lang="es-ES" dirty="0" err="1" smtClean="0"/>
              <a:t>odel</a:t>
            </a:r>
            <a:r>
              <a:rPr lang="es-ES" dirty="0" smtClean="0"/>
              <a:t> </a:t>
            </a:r>
            <a:r>
              <a:rPr lang="es-ES" b="1" dirty="0" err="1" smtClean="0"/>
              <a:t>C</a:t>
            </a:r>
            <a:r>
              <a:rPr lang="es-ES" dirty="0" err="1" smtClean="0"/>
              <a:t>omparison</a:t>
            </a:r>
            <a:r>
              <a:rPr lang="es-ES" dirty="0" smtClean="0"/>
              <a:t> </a:t>
            </a:r>
            <a:r>
              <a:rPr lang="es-ES" b="1" dirty="0" err="1" smtClean="0"/>
              <a:t>Test</a:t>
            </a:r>
            <a:r>
              <a:rPr lang="es-ES" dirty="0" err="1" smtClean="0"/>
              <a:t>ing</a:t>
            </a:r>
            <a:r>
              <a:rPr lang="es-ES" dirty="0" smtClean="0"/>
              <a:t> </a:t>
            </a:r>
            <a:r>
              <a:rPr lang="es-ES" dirty="0" err="1" smtClean="0"/>
              <a:t>Engine</a:t>
            </a:r>
            <a:endParaRPr lang="es-ES" dirty="0"/>
          </a:p>
        </p:txBody>
      </p:sp>
      <p:sp>
        <p:nvSpPr>
          <p:cNvPr id="3" name="2 Marcador de contenido"/>
          <p:cNvSpPr>
            <a:spLocks noGrp="1"/>
          </p:cNvSpPr>
          <p:nvPr>
            <p:ph idx="1"/>
          </p:nvPr>
        </p:nvSpPr>
        <p:spPr>
          <a:xfrm>
            <a:off x="457200" y="2249424"/>
            <a:ext cx="8686800" cy="4325112"/>
          </a:xfrm>
        </p:spPr>
        <p:txBody>
          <a:bodyPr>
            <a:normAutofit fontScale="85000" lnSpcReduction="20000"/>
          </a:bodyPr>
          <a:lstStyle/>
          <a:p>
            <a:r>
              <a:rPr lang="es-ES" sz="2600" dirty="0" smtClean="0"/>
              <a:t>Debido a la creciente importancia de MDE y a los cambios experimentados por los sistemas software durante todo su ciclo de vida, el cálculo de las semejanzas y diferencias entre dos modelos se esta convirtiendo en algo cada da mas necesario y útil </a:t>
            </a:r>
            <a:r>
              <a:rPr lang="es-ES" sz="1100" dirty="0" smtClean="0"/>
              <a:t>[</a:t>
            </a:r>
            <a:r>
              <a:rPr lang="es-ES" sz="1100" dirty="0" err="1" smtClean="0"/>
              <a:t>Brun</a:t>
            </a:r>
            <a:r>
              <a:rPr lang="es-ES" sz="1100" dirty="0" smtClean="0"/>
              <a:t> and </a:t>
            </a:r>
            <a:r>
              <a:rPr lang="es-ES" sz="1100" dirty="0" err="1" smtClean="0"/>
              <a:t>Pierantonio</a:t>
            </a:r>
            <a:r>
              <a:rPr lang="es-ES" sz="1100" dirty="0" smtClean="0"/>
              <a:t>, 2008]</a:t>
            </a:r>
          </a:p>
          <a:p>
            <a:endParaRPr lang="es-ES" sz="2600" dirty="0" smtClean="0"/>
          </a:p>
          <a:p>
            <a:r>
              <a:rPr lang="es-ES" sz="2600" dirty="0" smtClean="0"/>
              <a:t>Framework para evaluar algoritmos de comparación de modelos</a:t>
            </a:r>
          </a:p>
          <a:p>
            <a:pPr lvl="1"/>
            <a:r>
              <a:rPr lang="es-ES" sz="2200" dirty="0" smtClean="0"/>
              <a:t>Inspirado en la familia </a:t>
            </a:r>
            <a:r>
              <a:rPr lang="es-ES" sz="2200" dirty="0" err="1" smtClean="0"/>
              <a:t>xUnit</a:t>
            </a:r>
            <a:endParaRPr lang="es-ES" sz="2200" dirty="0" smtClean="0"/>
          </a:p>
          <a:p>
            <a:r>
              <a:rPr lang="es-ES" sz="2600" dirty="0" smtClean="0"/>
              <a:t>Características</a:t>
            </a:r>
          </a:p>
          <a:p>
            <a:pPr lvl="1"/>
            <a:r>
              <a:rPr lang="es-ES" sz="2200" dirty="0" smtClean="0"/>
              <a:t>Elementos de prueba</a:t>
            </a:r>
          </a:p>
          <a:p>
            <a:pPr lvl="1"/>
            <a:r>
              <a:rPr lang="es-ES" sz="2200" dirty="0" smtClean="0"/>
              <a:t>Casos de prueba </a:t>
            </a:r>
          </a:p>
          <a:p>
            <a:pPr lvl="1"/>
            <a:r>
              <a:rPr lang="es-ES" sz="2200" dirty="0" smtClean="0"/>
              <a:t>Conjuntos de pruebas</a:t>
            </a:r>
          </a:p>
          <a:p>
            <a:pPr lvl="1"/>
            <a:r>
              <a:rPr lang="es-ES" sz="2200" dirty="0" smtClean="0"/>
              <a:t>Interfaz gráfica para mostrar resultados</a:t>
            </a:r>
          </a:p>
          <a:p>
            <a:r>
              <a:rPr lang="es-ES" sz="2400" dirty="0" smtClean="0"/>
              <a:t>Objetivo</a:t>
            </a:r>
          </a:p>
          <a:p>
            <a:pPr lvl="1"/>
            <a:r>
              <a:rPr lang="es-ES" sz="2200" dirty="0" smtClean="0"/>
              <a:t>Reducir el esfuerzo para medir, comparar o crear nuevos algoritmos</a:t>
            </a:r>
          </a:p>
          <a:p>
            <a:endParaRPr lang="es-ES" dirty="0" smtClean="0"/>
          </a:p>
          <a:p>
            <a:endParaRPr lang="es-ES" dirty="0" smtClean="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29</a:t>
            </a:fld>
            <a:endParaRPr lang="es-ES"/>
          </a:p>
        </p:txBody>
      </p:sp>
      <p:sp>
        <p:nvSpPr>
          <p:cNvPr id="8" name="7 Rectángulo"/>
          <p:cNvSpPr/>
          <p:nvPr/>
        </p:nvSpPr>
        <p:spPr>
          <a:xfrm>
            <a:off x="3707904" y="692696"/>
            <a:ext cx="1008112" cy="40011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scene3d>
              <a:camera prst="isometricOffAxis1Right"/>
              <a:lightRig rig="threePt" dir="t"/>
            </a:scene3d>
          </a:bodyPr>
          <a:lstStyle/>
          <a:p>
            <a:pPr algn="ctr"/>
            <a:r>
              <a:rPr lang="es-ES" sz="2000" b="1" cap="none" spc="0" dirty="0" smtClean="0">
                <a:ln w="1905"/>
                <a:solidFill>
                  <a:srgbClr val="002060"/>
                </a:solidFill>
                <a:effectLst>
                  <a:innerShdw blurRad="69850" dist="43180" dir="5400000">
                    <a:srgbClr val="000000">
                      <a:alpha val="65000"/>
                    </a:srgbClr>
                  </a:innerShdw>
                </a:effectLst>
              </a:rPr>
              <a:t>MCTest</a:t>
            </a:r>
            <a:endParaRPr lang="es-ES" sz="2000" b="1" cap="none" spc="0" dirty="0">
              <a:ln w="1905"/>
              <a:solidFill>
                <a:srgbClr val="002060"/>
              </a:solidFill>
              <a:effectLst>
                <a:innerShdw blurRad="69850" dist="43180" dir="5400000">
                  <a:srgbClr val="000000">
                    <a:alpha val="65000"/>
                  </a:srgbClr>
                </a:innerShdw>
              </a:effectLst>
            </a:endParaRPr>
          </a:p>
        </p:txBody>
      </p:sp>
      <p:sp>
        <p:nvSpPr>
          <p:cNvPr id="9" name="8 Rectángulo"/>
          <p:cNvSpPr/>
          <p:nvPr/>
        </p:nvSpPr>
        <p:spPr>
          <a:xfrm>
            <a:off x="0" y="1916832"/>
            <a:ext cx="45719" cy="494116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204864"/>
            <a:ext cx="8712968" cy="2376264"/>
          </a:xfrm>
          <a:solidFill>
            <a:schemeClr val="accent2">
              <a:lumMod val="20000"/>
              <a:lumOff val="80000"/>
            </a:schemeClr>
          </a:solidFill>
        </p:spPr>
        <p:txBody>
          <a:bodyPr/>
          <a:lstStyle/>
          <a:p>
            <a:r>
              <a:rPr lang="es-ES" sz="3600" dirty="0" smtClean="0">
                <a:solidFill>
                  <a:srgbClr val="002060"/>
                </a:solidFill>
                <a:effectLst/>
              </a:rPr>
              <a:t>1- Planteamiento del problema</a:t>
            </a:r>
            <a:r>
              <a:rPr lang="es-ES" sz="3600" dirty="0" smtClean="0">
                <a:effectLst/>
              </a:rPr>
              <a:t/>
            </a:r>
            <a:br>
              <a:rPr lang="es-ES" sz="3600" dirty="0" smtClean="0">
                <a:effectLst/>
              </a:rPr>
            </a:br>
            <a:r>
              <a:rPr lang="es-ES" sz="3600" b="0" dirty="0" smtClean="0">
                <a:effectLst/>
              </a:rPr>
              <a:t>2- Obstáculos encontrados</a:t>
            </a:r>
            <a:br>
              <a:rPr lang="es-ES" sz="3600" b="0" dirty="0" smtClean="0">
                <a:effectLst/>
              </a:rPr>
            </a:br>
            <a:r>
              <a:rPr lang="es-ES" sz="3600" b="0" dirty="0" smtClean="0">
                <a:effectLst/>
              </a:rPr>
              <a:t>3- Integración continua dirigida por modelos</a:t>
            </a:r>
            <a:br>
              <a:rPr lang="es-ES" sz="3600" b="0" dirty="0" smtClean="0">
                <a:effectLst/>
              </a:rPr>
            </a:br>
            <a:r>
              <a:rPr lang="es-ES" sz="3600" b="0" dirty="0" smtClean="0">
                <a:effectLst/>
              </a:rPr>
              <a:t>4- Conclusiones y futuro trabajo</a:t>
            </a:r>
            <a:endParaRPr lang="es-ES" sz="3600" b="0" dirty="0">
              <a:effectLst/>
            </a:endParaRPr>
          </a:p>
        </p:txBody>
      </p:sp>
      <p:sp>
        <p:nvSpPr>
          <p:cNvPr id="3" name="2 Marcador de contenido"/>
          <p:cNvSpPr>
            <a:spLocks noGrp="1"/>
          </p:cNvSpPr>
          <p:nvPr>
            <p:ph type="body" idx="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3</a:t>
            </a:fld>
            <a:endParaRPr lang="es-E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2.1- Elección de una iniciativa MDE</a:t>
            </a:r>
          </a:p>
          <a:p>
            <a:r>
              <a:rPr lang="es-ES" sz="1600" b="1" dirty="0" smtClean="0">
                <a:solidFill>
                  <a:srgbClr val="002060"/>
                </a:solidFill>
              </a:rPr>
              <a:t>2.2- Detección de nuevas versiones en los </a:t>
            </a:r>
            <a:r>
              <a:rPr lang="es-ES" sz="1600" b="1" dirty="0" err="1" smtClean="0">
                <a:solidFill>
                  <a:srgbClr val="002060"/>
                </a:solidFill>
              </a:rPr>
              <a:t>VCSs</a:t>
            </a:r>
            <a:endParaRPr lang="es-ES" sz="1600" b="1" dirty="0" smtClean="0">
              <a:solidFill>
                <a:srgbClr val="002060"/>
              </a:solidFill>
            </a:endParaRPr>
          </a:p>
          <a:p>
            <a:r>
              <a:rPr lang="es-ES" sz="1200" dirty="0" smtClean="0"/>
              <a:t>2.3- Integración de MDE con herramientas CI</a:t>
            </a:r>
          </a:p>
          <a:p>
            <a:r>
              <a:rPr lang="es-ES" sz="1200" dirty="0" smtClean="0"/>
              <a:t>2.4- Generación incremental de artefactos</a:t>
            </a:r>
          </a:p>
        </p:txBody>
      </p:sp>
      <p:sp>
        <p:nvSpPr>
          <p:cNvPr id="2" name="1 Título"/>
          <p:cNvSpPr>
            <a:spLocks noGrp="1"/>
          </p:cNvSpPr>
          <p:nvPr>
            <p:ph type="title"/>
          </p:nvPr>
        </p:nvSpPr>
        <p:spPr>
          <a:xfrm>
            <a:off x="107504" y="1143000"/>
            <a:ext cx="9036496" cy="1066800"/>
          </a:xfrm>
        </p:spPr>
        <p:txBody>
          <a:bodyPr>
            <a:normAutofit/>
          </a:bodyPr>
          <a:lstStyle/>
          <a:p>
            <a:r>
              <a:rPr lang="es-ES" sz="2000" dirty="0" smtClean="0"/>
              <a:t>Aplicaciones de un cálculo correcto de las semejanzas y diferencias entre modelos </a:t>
            </a:r>
            <a:endParaRPr lang="es-ES" sz="2000" dirty="0"/>
          </a:p>
        </p:txBody>
      </p:sp>
      <p:sp>
        <p:nvSpPr>
          <p:cNvPr id="3" name="2 Marcador de contenido"/>
          <p:cNvSpPr>
            <a:spLocks noGrp="1"/>
          </p:cNvSpPr>
          <p:nvPr>
            <p:ph idx="1"/>
          </p:nvPr>
        </p:nvSpPr>
        <p:spPr>
          <a:xfrm>
            <a:off x="457200" y="2060848"/>
            <a:ext cx="8229600" cy="4513688"/>
          </a:xfrm>
        </p:spPr>
        <p:txBody>
          <a:bodyPr>
            <a:normAutofit lnSpcReduction="10000"/>
          </a:bodyPr>
          <a:lstStyle/>
          <a:p>
            <a:r>
              <a:rPr lang="es-ES" sz="2000" dirty="0" smtClean="0"/>
              <a:t>Sistemas de control de versiones para modelos </a:t>
            </a:r>
            <a:r>
              <a:rPr lang="es-ES" sz="900" dirty="0" smtClean="0"/>
              <a:t>(</a:t>
            </a:r>
            <a:r>
              <a:rPr lang="es-ES" sz="900" dirty="0" err="1" smtClean="0"/>
              <a:t>p.e.</a:t>
            </a:r>
            <a:r>
              <a:rPr lang="es-ES" sz="900" dirty="0" smtClean="0"/>
              <a:t>, [</a:t>
            </a:r>
            <a:r>
              <a:rPr lang="es-ES" sz="900" dirty="0" err="1" smtClean="0"/>
              <a:t>Oliveira</a:t>
            </a:r>
            <a:r>
              <a:rPr lang="es-ES" sz="900" dirty="0" smtClean="0"/>
              <a:t> et al., 2005])</a:t>
            </a:r>
          </a:p>
          <a:p>
            <a:endParaRPr lang="es-ES" sz="2000" dirty="0" smtClean="0"/>
          </a:p>
          <a:p>
            <a:r>
              <a:rPr lang="es-ES" sz="2000" dirty="0" smtClean="0"/>
              <a:t>Representación y visualización de las semejanzas y diferencias                    </a:t>
            </a:r>
            <a:r>
              <a:rPr lang="es-ES" sz="900" dirty="0" smtClean="0"/>
              <a:t>(</a:t>
            </a:r>
            <a:r>
              <a:rPr lang="es-ES" sz="900" dirty="0" err="1" smtClean="0"/>
              <a:t>p.e.</a:t>
            </a:r>
            <a:r>
              <a:rPr lang="es-ES" sz="900" dirty="0" smtClean="0"/>
              <a:t>, [</a:t>
            </a:r>
            <a:r>
              <a:rPr lang="es-ES" sz="900" dirty="0" err="1" smtClean="0"/>
              <a:t>Reiter</a:t>
            </a:r>
            <a:r>
              <a:rPr lang="es-ES" sz="900" dirty="0" smtClean="0"/>
              <a:t> et al., 2007, </a:t>
            </a:r>
            <a:r>
              <a:rPr lang="es-ES" sz="900" dirty="0" err="1" smtClean="0"/>
              <a:t>Altmanninger</a:t>
            </a:r>
            <a:r>
              <a:rPr lang="es-ES" sz="900" dirty="0" smtClean="0"/>
              <a:t> et al., 2008])</a:t>
            </a:r>
          </a:p>
          <a:p>
            <a:endParaRPr lang="es-ES" sz="2000" dirty="0" smtClean="0"/>
          </a:p>
          <a:p>
            <a:r>
              <a:rPr lang="es-ES" sz="2000" dirty="0" smtClean="0"/>
              <a:t>Realización de uniones entre modelos </a:t>
            </a:r>
            <a:r>
              <a:rPr lang="es-ES" sz="900" dirty="0" smtClean="0"/>
              <a:t>(</a:t>
            </a:r>
            <a:r>
              <a:rPr lang="es-ES" sz="900" dirty="0" err="1" smtClean="0"/>
              <a:t>p.e.</a:t>
            </a:r>
            <a:r>
              <a:rPr lang="es-ES" sz="900" dirty="0" smtClean="0"/>
              <a:t>, [</a:t>
            </a:r>
            <a:r>
              <a:rPr lang="es-ES" sz="900" dirty="0" err="1" smtClean="0"/>
              <a:t>Bendix</a:t>
            </a:r>
            <a:r>
              <a:rPr lang="es-ES" sz="900" dirty="0" smtClean="0"/>
              <a:t> and </a:t>
            </a:r>
            <a:r>
              <a:rPr lang="es-ES" sz="900" dirty="0" err="1" smtClean="0"/>
              <a:t>Emanuelsson</a:t>
            </a:r>
            <a:r>
              <a:rPr lang="es-ES" sz="900" dirty="0" smtClean="0"/>
              <a:t>, 2008])</a:t>
            </a:r>
          </a:p>
          <a:p>
            <a:endParaRPr lang="es-ES" sz="2000" dirty="0" smtClean="0"/>
          </a:p>
          <a:p>
            <a:r>
              <a:rPr lang="es-ES" sz="2000" dirty="0" smtClean="0"/>
              <a:t>Comprobación de la corrección de especificaciones realizadas manualmente </a:t>
            </a:r>
            <a:r>
              <a:rPr lang="es-ES" sz="900" dirty="0" smtClean="0"/>
              <a:t>(</a:t>
            </a:r>
            <a:r>
              <a:rPr lang="es-ES" sz="900" dirty="0" err="1" smtClean="0"/>
              <a:t>p.e.</a:t>
            </a:r>
            <a:r>
              <a:rPr lang="es-ES" sz="900" dirty="0" smtClean="0"/>
              <a:t>, [</a:t>
            </a:r>
            <a:r>
              <a:rPr lang="es-ES" sz="900" dirty="0" err="1" smtClean="0"/>
              <a:t>Lin</a:t>
            </a:r>
            <a:r>
              <a:rPr lang="es-ES" sz="900" dirty="0" smtClean="0"/>
              <a:t> et al., 2004])</a:t>
            </a:r>
          </a:p>
          <a:p>
            <a:endParaRPr lang="es-ES" sz="2000" dirty="0" smtClean="0"/>
          </a:p>
          <a:p>
            <a:r>
              <a:rPr lang="es-ES" sz="2000" dirty="0" smtClean="0"/>
              <a:t>Investigación de patrones de cambio en la evolución del software             </a:t>
            </a:r>
            <a:r>
              <a:rPr lang="es-ES" sz="900" dirty="0" smtClean="0"/>
              <a:t> (</a:t>
            </a:r>
            <a:r>
              <a:rPr lang="es-ES" sz="900" dirty="0" err="1" smtClean="0"/>
              <a:t>p.e.</a:t>
            </a:r>
            <a:r>
              <a:rPr lang="es-ES" sz="900" dirty="0" smtClean="0"/>
              <a:t>, [</a:t>
            </a:r>
            <a:r>
              <a:rPr lang="es-ES" sz="900" dirty="0" err="1" smtClean="0"/>
              <a:t>Xing</a:t>
            </a:r>
            <a:r>
              <a:rPr lang="es-ES" sz="900" dirty="0" smtClean="0"/>
              <a:t> and </a:t>
            </a:r>
            <a:r>
              <a:rPr lang="es-ES" sz="900" dirty="0" err="1" smtClean="0"/>
              <a:t>Stroulia</a:t>
            </a:r>
            <a:r>
              <a:rPr lang="es-ES" sz="900" dirty="0" smtClean="0"/>
              <a:t>, 2005])</a:t>
            </a:r>
          </a:p>
          <a:p>
            <a:endParaRPr lang="es-ES" sz="2000" dirty="0" smtClean="0"/>
          </a:p>
          <a:p>
            <a:r>
              <a:rPr lang="es-ES" sz="2000" dirty="0" smtClean="0"/>
              <a:t>Determinación de los cambios en un metamodelo para posteriormente adaptar los modelos que conforman con él de forma automática                </a:t>
            </a:r>
            <a:r>
              <a:rPr lang="es-ES" sz="900" dirty="0" smtClean="0"/>
              <a:t>(</a:t>
            </a:r>
            <a:r>
              <a:rPr lang="es-ES" sz="900" dirty="0" err="1" smtClean="0"/>
              <a:t>p.e.</a:t>
            </a:r>
            <a:r>
              <a:rPr lang="es-ES" sz="900" dirty="0" smtClean="0"/>
              <a:t>, [</a:t>
            </a:r>
            <a:r>
              <a:rPr lang="es-ES" sz="900" dirty="0" err="1" smtClean="0"/>
              <a:t>Garces</a:t>
            </a:r>
            <a:r>
              <a:rPr lang="es-ES" sz="900" dirty="0" smtClean="0"/>
              <a:t> et al., 2009])</a:t>
            </a:r>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30</a:t>
            </a:fld>
            <a:endParaRPr lang="es-ES"/>
          </a:p>
        </p:txBody>
      </p:sp>
      <p:sp>
        <p:nvSpPr>
          <p:cNvPr id="8" name="7 Rectángulo"/>
          <p:cNvSpPr/>
          <p:nvPr/>
        </p:nvSpPr>
        <p:spPr>
          <a:xfrm>
            <a:off x="3707904" y="692696"/>
            <a:ext cx="1008112" cy="40011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scene3d>
              <a:camera prst="isometricOffAxis1Right"/>
              <a:lightRig rig="threePt" dir="t"/>
            </a:scene3d>
          </a:bodyPr>
          <a:lstStyle/>
          <a:p>
            <a:pPr algn="ctr"/>
            <a:r>
              <a:rPr lang="es-ES" sz="2000" b="1" cap="none" spc="0" dirty="0" smtClean="0">
                <a:ln w="1905"/>
                <a:solidFill>
                  <a:srgbClr val="002060"/>
                </a:solidFill>
                <a:effectLst>
                  <a:innerShdw blurRad="69850" dist="43180" dir="5400000">
                    <a:srgbClr val="000000">
                      <a:alpha val="65000"/>
                    </a:srgbClr>
                  </a:innerShdw>
                </a:effectLst>
              </a:rPr>
              <a:t>MCTest</a:t>
            </a:r>
            <a:endParaRPr lang="es-ES" sz="2000" b="1" cap="none" spc="0" dirty="0">
              <a:ln w="1905"/>
              <a:solidFill>
                <a:srgbClr val="002060"/>
              </a:solidFill>
              <a:effectLst>
                <a:innerShdw blurRad="69850" dist="43180" dir="5400000">
                  <a:srgbClr val="000000">
                    <a:alpha val="65000"/>
                  </a:srgbClr>
                </a:innerShdw>
              </a:effectLst>
            </a:endParaRPr>
          </a:p>
        </p:txBody>
      </p:sp>
      <p:sp>
        <p:nvSpPr>
          <p:cNvPr id="9" name="8 Rectángulo"/>
          <p:cNvSpPr/>
          <p:nvPr/>
        </p:nvSpPr>
        <p:spPr>
          <a:xfrm>
            <a:off x="0" y="1916832"/>
            <a:ext cx="45719" cy="494116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2.1- Elección de una iniciativa MDE</a:t>
            </a:r>
          </a:p>
          <a:p>
            <a:r>
              <a:rPr lang="es-ES" sz="1600" b="1" dirty="0" smtClean="0">
                <a:solidFill>
                  <a:srgbClr val="002060"/>
                </a:solidFill>
              </a:rPr>
              <a:t>2.2- Detección de nuevas versiones en los </a:t>
            </a:r>
            <a:r>
              <a:rPr lang="es-ES" sz="1600" b="1" dirty="0" err="1" smtClean="0">
                <a:solidFill>
                  <a:srgbClr val="002060"/>
                </a:solidFill>
              </a:rPr>
              <a:t>VCSs</a:t>
            </a:r>
            <a:endParaRPr lang="es-ES" sz="1600" b="1" dirty="0" smtClean="0">
              <a:solidFill>
                <a:srgbClr val="002060"/>
              </a:solidFill>
            </a:endParaRPr>
          </a:p>
          <a:p>
            <a:r>
              <a:rPr lang="es-ES" sz="1200" dirty="0" smtClean="0"/>
              <a:t>2.3- Integración de MDE con herramientas CI</a:t>
            </a:r>
          </a:p>
          <a:p>
            <a:r>
              <a:rPr lang="es-ES" sz="1200" dirty="0" smtClean="0"/>
              <a:t>2.4- Generación incremental de artefactos</a:t>
            </a:r>
          </a:p>
        </p:txBody>
      </p:sp>
      <p:sp>
        <p:nvSpPr>
          <p:cNvPr id="2" name="1 Título"/>
          <p:cNvSpPr>
            <a:spLocks noGrp="1"/>
          </p:cNvSpPr>
          <p:nvPr>
            <p:ph type="title"/>
          </p:nvPr>
        </p:nvSpPr>
        <p:spPr/>
        <p:txBody>
          <a:bodyPr>
            <a:normAutofit/>
          </a:bodyPr>
          <a:lstStyle/>
          <a:p>
            <a:r>
              <a:rPr lang="es-ES" dirty="0" smtClean="0"/>
              <a:t>Arquitectura básica</a:t>
            </a:r>
            <a:endParaRPr lang="es-ES" dirty="0"/>
          </a:p>
        </p:txBody>
      </p:sp>
      <p:sp>
        <p:nvSpPr>
          <p:cNvPr id="3" name="2 Marcador de contenido"/>
          <p:cNvSpPr>
            <a:spLocks noGrp="1"/>
          </p:cNvSpPr>
          <p:nvPr>
            <p:ph idx="1"/>
          </p:nvPr>
        </p:nvSpPr>
        <p:spPr/>
        <p:txBody>
          <a:bodyPr/>
          <a:lstStyle/>
          <a:p>
            <a:pPr>
              <a:buNone/>
            </a:pP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31</a:t>
            </a:fld>
            <a:endParaRPr lang="es-ES"/>
          </a:p>
        </p:txBody>
      </p:sp>
      <p:pic>
        <p:nvPicPr>
          <p:cNvPr id="7" name="Picture 1"/>
          <p:cNvPicPr>
            <a:picLocks noChangeAspect="1" noChangeArrowheads="1"/>
          </p:cNvPicPr>
          <p:nvPr/>
        </p:nvPicPr>
        <p:blipFill>
          <a:blip r:embed="rId4" cstate="print"/>
          <a:srcRect/>
          <a:stretch>
            <a:fillRect/>
          </a:stretch>
        </p:blipFill>
        <p:spPr bwMode="auto">
          <a:xfrm>
            <a:off x="251520" y="2060848"/>
            <a:ext cx="8704882" cy="4392488"/>
          </a:xfrm>
          <a:prstGeom prst="rect">
            <a:avLst/>
          </a:prstGeom>
          <a:noFill/>
          <a:ln w="9525">
            <a:noFill/>
            <a:miter lim="800000"/>
            <a:headEnd/>
            <a:tailEnd/>
          </a:ln>
          <a:effectLst/>
        </p:spPr>
      </p:pic>
      <p:sp>
        <p:nvSpPr>
          <p:cNvPr id="8" name="7 Rectángulo"/>
          <p:cNvSpPr/>
          <p:nvPr/>
        </p:nvSpPr>
        <p:spPr>
          <a:xfrm>
            <a:off x="3707904" y="692696"/>
            <a:ext cx="1008112" cy="40011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scene3d>
              <a:camera prst="isometricOffAxis1Right"/>
              <a:lightRig rig="threePt" dir="t"/>
            </a:scene3d>
          </a:bodyPr>
          <a:lstStyle/>
          <a:p>
            <a:pPr algn="ctr"/>
            <a:r>
              <a:rPr lang="es-ES" sz="2000" b="1" cap="none" spc="0" dirty="0" smtClean="0">
                <a:ln w="1905"/>
                <a:solidFill>
                  <a:srgbClr val="002060"/>
                </a:solidFill>
                <a:effectLst>
                  <a:innerShdw blurRad="69850" dist="43180" dir="5400000">
                    <a:srgbClr val="000000">
                      <a:alpha val="65000"/>
                    </a:srgbClr>
                  </a:innerShdw>
                </a:effectLst>
              </a:rPr>
              <a:t>MCTest</a:t>
            </a:r>
            <a:endParaRPr lang="es-ES" sz="2000" b="1" cap="none" spc="0" dirty="0">
              <a:ln w="1905"/>
              <a:solidFill>
                <a:srgbClr val="002060"/>
              </a:solidFill>
              <a:effectLst>
                <a:innerShdw blurRad="69850" dist="43180" dir="5400000">
                  <a:srgbClr val="000000">
                    <a:alpha val="65000"/>
                  </a:srgbClr>
                </a:innerShdw>
              </a:effectLst>
            </a:endParaRPr>
          </a:p>
        </p:txBody>
      </p:sp>
      <p:sp>
        <p:nvSpPr>
          <p:cNvPr id="9" name="8 Rectángulo"/>
          <p:cNvSpPr/>
          <p:nvPr/>
        </p:nvSpPr>
        <p:spPr>
          <a:xfrm>
            <a:off x="0" y="1916832"/>
            <a:ext cx="45719" cy="494116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2.1- Elección de una iniciativa MDE</a:t>
            </a:r>
          </a:p>
          <a:p>
            <a:r>
              <a:rPr lang="es-ES" sz="1600" b="1" dirty="0" smtClean="0">
                <a:solidFill>
                  <a:srgbClr val="002060"/>
                </a:solidFill>
              </a:rPr>
              <a:t>2.2- Detección de nuevas versiones en los </a:t>
            </a:r>
            <a:r>
              <a:rPr lang="es-ES" sz="1600" b="1" dirty="0" err="1" smtClean="0">
                <a:solidFill>
                  <a:srgbClr val="002060"/>
                </a:solidFill>
              </a:rPr>
              <a:t>VCSs</a:t>
            </a:r>
            <a:endParaRPr lang="es-ES" sz="1600" b="1" dirty="0" smtClean="0">
              <a:solidFill>
                <a:srgbClr val="002060"/>
              </a:solidFill>
            </a:endParaRPr>
          </a:p>
          <a:p>
            <a:r>
              <a:rPr lang="es-ES" sz="1200" dirty="0" smtClean="0"/>
              <a:t>2.3- Integración de MDE con herramientas CI</a:t>
            </a:r>
          </a:p>
          <a:p>
            <a:r>
              <a:rPr lang="es-ES" sz="1200" dirty="0" smtClean="0"/>
              <a:t>2.4- Generación incremental de artefactos</a:t>
            </a:r>
          </a:p>
        </p:txBody>
      </p:sp>
      <p:sp>
        <p:nvSpPr>
          <p:cNvPr id="2" name="1 Título"/>
          <p:cNvSpPr>
            <a:spLocks noGrp="1"/>
          </p:cNvSpPr>
          <p:nvPr>
            <p:ph type="title"/>
          </p:nvPr>
        </p:nvSpPr>
        <p:spPr>
          <a:xfrm>
            <a:off x="457200" y="548680"/>
            <a:ext cx="8229600" cy="1066800"/>
          </a:xfrm>
        </p:spPr>
        <p:txBody>
          <a:bodyPr>
            <a:normAutofit/>
          </a:bodyPr>
          <a:lstStyle/>
          <a:p>
            <a:r>
              <a:rPr lang="es-ES" dirty="0" smtClean="0"/>
              <a:t>Programa</a:t>
            </a:r>
            <a:endParaRPr lang="es-ES" dirty="0"/>
          </a:p>
        </p:txBody>
      </p:sp>
      <p:sp>
        <p:nvSpPr>
          <p:cNvPr id="3" name="2 Marcador de contenido"/>
          <p:cNvSpPr>
            <a:spLocks noGrp="1"/>
          </p:cNvSpPr>
          <p:nvPr>
            <p:ph idx="1"/>
          </p:nvPr>
        </p:nvSpPr>
        <p:spPr/>
        <p:txBody>
          <a:bodyPr/>
          <a:lstStyle/>
          <a:p>
            <a:pPr>
              <a:buNone/>
            </a:pP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32</a:t>
            </a:fld>
            <a:endParaRPr lang="es-ES"/>
          </a:p>
        </p:txBody>
      </p:sp>
      <p:pic>
        <p:nvPicPr>
          <p:cNvPr id="80898" name="Picture 2"/>
          <p:cNvPicPr>
            <a:picLocks noChangeAspect="1" noChangeArrowheads="1"/>
          </p:cNvPicPr>
          <p:nvPr/>
        </p:nvPicPr>
        <p:blipFill>
          <a:blip r:embed="rId4" cstate="print"/>
          <a:srcRect/>
          <a:stretch>
            <a:fillRect/>
          </a:stretch>
        </p:blipFill>
        <p:spPr bwMode="auto">
          <a:xfrm>
            <a:off x="395536" y="1340768"/>
            <a:ext cx="8241289" cy="5472608"/>
          </a:xfrm>
          <a:prstGeom prst="rect">
            <a:avLst/>
          </a:prstGeom>
          <a:noFill/>
          <a:ln w="9525">
            <a:noFill/>
            <a:miter lim="800000"/>
            <a:headEnd/>
            <a:tailEnd/>
          </a:ln>
          <a:effectLst/>
        </p:spPr>
      </p:pic>
      <p:sp>
        <p:nvSpPr>
          <p:cNvPr id="8" name="7 Rectángulo"/>
          <p:cNvSpPr/>
          <p:nvPr/>
        </p:nvSpPr>
        <p:spPr>
          <a:xfrm>
            <a:off x="3707904" y="692696"/>
            <a:ext cx="1008112" cy="40011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scene3d>
              <a:camera prst="isometricOffAxis1Right"/>
              <a:lightRig rig="threePt" dir="t"/>
            </a:scene3d>
          </a:bodyPr>
          <a:lstStyle/>
          <a:p>
            <a:pPr algn="ctr"/>
            <a:r>
              <a:rPr lang="es-ES" sz="2000" b="1" cap="none" spc="0" dirty="0" smtClean="0">
                <a:ln w="1905"/>
                <a:solidFill>
                  <a:srgbClr val="002060"/>
                </a:solidFill>
                <a:effectLst>
                  <a:innerShdw blurRad="69850" dist="43180" dir="5400000">
                    <a:srgbClr val="000000">
                      <a:alpha val="65000"/>
                    </a:srgbClr>
                  </a:innerShdw>
                </a:effectLst>
              </a:rPr>
              <a:t>MCTest</a:t>
            </a:r>
            <a:endParaRPr lang="es-ES" sz="2000" b="1" cap="none" spc="0" dirty="0">
              <a:ln w="1905"/>
              <a:solidFill>
                <a:srgbClr val="002060"/>
              </a:solidFill>
              <a:effectLst>
                <a:innerShdw blurRad="69850" dist="43180" dir="5400000">
                  <a:srgbClr val="000000">
                    <a:alpha val="65000"/>
                  </a:srgbClr>
                </a:innerShdw>
              </a:effectLst>
            </a:endParaRPr>
          </a:p>
        </p:txBody>
      </p:sp>
      <p:sp>
        <p:nvSpPr>
          <p:cNvPr id="9" name="8 Rectángulo"/>
          <p:cNvSpPr/>
          <p:nvPr/>
        </p:nvSpPr>
        <p:spPr>
          <a:xfrm>
            <a:off x="0" y="1916832"/>
            <a:ext cx="45719" cy="494116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2.1- Elección de una iniciativa MDE</a:t>
            </a:r>
          </a:p>
          <a:p>
            <a:r>
              <a:rPr lang="es-ES" sz="1600" b="1" dirty="0" smtClean="0">
                <a:solidFill>
                  <a:srgbClr val="002060"/>
                </a:solidFill>
              </a:rPr>
              <a:t>2.2- Detección de nuevas versiones en los </a:t>
            </a:r>
            <a:r>
              <a:rPr lang="es-ES" sz="1600" b="1" dirty="0" err="1" smtClean="0">
                <a:solidFill>
                  <a:srgbClr val="002060"/>
                </a:solidFill>
              </a:rPr>
              <a:t>VCSs</a:t>
            </a:r>
            <a:endParaRPr lang="es-ES" sz="1600" b="1" dirty="0" smtClean="0">
              <a:solidFill>
                <a:srgbClr val="002060"/>
              </a:solidFill>
            </a:endParaRPr>
          </a:p>
          <a:p>
            <a:r>
              <a:rPr lang="es-ES" sz="1200" dirty="0" smtClean="0"/>
              <a:t>2.3- Integración de MDE con herramientas CI</a:t>
            </a:r>
          </a:p>
          <a:p>
            <a:r>
              <a:rPr lang="es-ES" sz="1200" dirty="0" smtClean="0"/>
              <a:t>2.4- Generación incremental de artefactos</a:t>
            </a:r>
          </a:p>
        </p:txBody>
      </p:sp>
      <p:sp>
        <p:nvSpPr>
          <p:cNvPr id="2" name="1 Título"/>
          <p:cNvSpPr>
            <a:spLocks noGrp="1"/>
          </p:cNvSpPr>
          <p:nvPr>
            <p:ph type="title"/>
          </p:nvPr>
        </p:nvSpPr>
        <p:spPr/>
        <p:txBody>
          <a:bodyPr>
            <a:normAutofit/>
          </a:bodyPr>
          <a:lstStyle/>
          <a:p>
            <a:r>
              <a:rPr lang="es-ES" dirty="0" smtClean="0"/>
              <a:t>Retroalimentación obtenida</a:t>
            </a:r>
            <a:endParaRPr lang="es-ES" dirty="0"/>
          </a:p>
        </p:txBody>
      </p:sp>
      <p:sp>
        <p:nvSpPr>
          <p:cNvPr id="3" name="2 Marcador de contenido"/>
          <p:cNvSpPr>
            <a:spLocks noGrp="1"/>
          </p:cNvSpPr>
          <p:nvPr>
            <p:ph idx="1"/>
          </p:nvPr>
        </p:nvSpPr>
        <p:spPr>
          <a:xfrm>
            <a:off x="0" y="2249424"/>
            <a:ext cx="9144000" cy="4608576"/>
          </a:xfrm>
        </p:spPr>
        <p:txBody>
          <a:bodyPr>
            <a:normAutofit/>
          </a:bodyPr>
          <a:lstStyle/>
          <a:p>
            <a:pPr marL="624078" indent="-514350">
              <a:buFont typeface="+mj-lt"/>
              <a:buAutoNum type="arabicPeriod"/>
            </a:pPr>
            <a:r>
              <a:rPr lang="es-ES" dirty="0" smtClean="0"/>
              <a:t>La estructura interna de los modelos</a:t>
            </a:r>
          </a:p>
          <a:p>
            <a:pPr marL="624078" indent="-514350">
              <a:buFont typeface="+mj-lt"/>
              <a:buAutoNum type="arabicPeriod"/>
            </a:pPr>
            <a:r>
              <a:rPr lang="es-ES" dirty="0" smtClean="0"/>
              <a:t>El tamaño de los modelos</a:t>
            </a:r>
          </a:p>
          <a:p>
            <a:pPr marL="624078" indent="-514350">
              <a:buFont typeface="+mj-lt"/>
              <a:buAutoNum type="arabicPeriod"/>
            </a:pPr>
            <a:r>
              <a:rPr lang="es-ES" dirty="0" smtClean="0"/>
              <a:t>El resultado óptimo de la comparación</a:t>
            </a:r>
          </a:p>
          <a:p>
            <a:pPr marL="624078" indent="-514350">
              <a:buFont typeface="+mj-lt"/>
              <a:buAutoNum type="arabicPeriod"/>
            </a:pPr>
            <a:r>
              <a:rPr lang="es-ES" dirty="0" smtClean="0"/>
              <a:t>Los resultados obtenidos con cada algoritmo</a:t>
            </a:r>
          </a:p>
          <a:p>
            <a:pPr marL="624078" indent="-514350">
              <a:buFont typeface="+mj-lt"/>
              <a:buAutoNum type="arabicPeriod"/>
            </a:pPr>
            <a:r>
              <a:rPr lang="es-ES" dirty="0" smtClean="0"/>
              <a:t>Los resultados obtenidos comparados con el óptimo</a:t>
            </a:r>
          </a:p>
          <a:p>
            <a:pPr marL="624078" indent="-514350">
              <a:buFont typeface="+mj-lt"/>
              <a:buAutoNum type="arabicPeriod"/>
            </a:pPr>
            <a:r>
              <a:rPr lang="es-ES" dirty="0" smtClean="0"/>
              <a:t>Los aciertos y fallos de cada algoritmo</a:t>
            </a:r>
          </a:p>
          <a:p>
            <a:pPr marL="624078" indent="-514350">
              <a:buFont typeface="+mj-lt"/>
              <a:buAutoNum type="arabicPeriod"/>
            </a:pPr>
            <a:r>
              <a:rPr lang="es-ES" dirty="0" smtClean="0"/>
              <a:t>El tiempo empleado por cada algoritmo</a:t>
            </a:r>
          </a:p>
          <a:p>
            <a:pPr marL="624078" indent="-514350">
              <a:buFont typeface="+mj-lt"/>
              <a:buAutoNum type="arabicPeriod"/>
            </a:pPr>
            <a:r>
              <a:rPr lang="es-ES" dirty="0" smtClean="0"/>
              <a:t>Una tabla resumen para cada caso de prueba</a:t>
            </a: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33</a:t>
            </a:fld>
            <a:endParaRPr lang="es-ES"/>
          </a:p>
        </p:txBody>
      </p:sp>
      <p:sp>
        <p:nvSpPr>
          <p:cNvPr id="9" name="8 Rectángulo"/>
          <p:cNvSpPr/>
          <p:nvPr/>
        </p:nvSpPr>
        <p:spPr>
          <a:xfrm>
            <a:off x="3707904" y="692696"/>
            <a:ext cx="1008112" cy="40011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scene3d>
              <a:camera prst="isometricOffAxis1Right"/>
              <a:lightRig rig="threePt" dir="t"/>
            </a:scene3d>
          </a:bodyPr>
          <a:lstStyle/>
          <a:p>
            <a:pPr algn="ctr"/>
            <a:r>
              <a:rPr lang="es-ES" sz="2000" b="1" cap="none" spc="0" dirty="0" smtClean="0">
                <a:ln w="1905"/>
                <a:solidFill>
                  <a:srgbClr val="002060"/>
                </a:solidFill>
                <a:effectLst>
                  <a:innerShdw blurRad="69850" dist="43180" dir="5400000">
                    <a:srgbClr val="000000">
                      <a:alpha val="65000"/>
                    </a:srgbClr>
                  </a:innerShdw>
                </a:effectLst>
              </a:rPr>
              <a:t>MCTest</a:t>
            </a:r>
            <a:endParaRPr lang="es-ES" sz="2000" b="1" cap="none" spc="0" dirty="0">
              <a:ln w="1905"/>
              <a:solidFill>
                <a:srgbClr val="002060"/>
              </a:solidFill>
              <a:effectLst>
                <a:innerShdw blurRad="69850" dist="43180" dir="5400000">
                  <a:srgbClr val="000000">
                    <a:alpha val="65000"/>
                  </a:srgbClr>
                </a:innerShdw>
              </a:effectLst>
            </a:endParaRPr>
          </a:p>
        </p:txBody>
      </p:sp>
      <p:sp>
        <p:nvSpPr>
          <p:cNvPr id="10" name="9 Rectángulo"/>
          <p:cNvSpPr/>
          <p:nvPr/>
        </p:nvSpPr>
        <p:spPr>
          <a:xfrm>
            <a:off x="0" y="1916832"/>
            <a:ext cx="45719" cy="494116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2.1- Elección de una iniciativa MDE</a:t>
            </a:r>
          </a:p>
          <a:p>
            <a:r>
              <a:rPr lang="es-ES" sz="1600" b="1" dirty="0" smtClean="0">
                <a:solidFill>
                  <a:srgbClr val="002060"/>
                </a:solidFill>
              </a:rPr>
              <a:t>2.2- Detección de nuevas versiones en los </a:t>
            </a:r>
            <a:r>
              <a:rPr lang="es-ES" sz="1600" b="1" dirty="0" err="1" smtClean="0">
                <a:solidFill>
                  <a:srgbClr val="002060"/>
                </a:solidFill>
              </a:rPr>
              <a:t>VCSs</a:t>
            </a:r>
            <a:endParaRPr lang="es-ES" sz="1600" b="1" dirty="0" smtClean="0">
              <a:solidFill>
                <a:srgbClr val="002060"/>
              </a:solidFill>
            </a:endParaRPr>
          </a:p>
          <a:p>
            <a:r>
              <a:rPr lang="es-ES" sz="1200" dirty="0" smtClean="0"/>
              <a:t>2.3- Integración de MDE con herramientas CI</a:t>
            </a:r>
          </a:p>
          <a:p>
            <a:r>
              <a:rPr lang="es-ES" sz="1200" dirty="0" smtClean="0"/>
              <a:t>2.4- Generación incremental de artefactos</a:t>
            </a:r>
          </a:p>
        </p:txBody>
      </p:sp>
      <p:sp>
        <p:nvSpPr>
          <p:cNvPr id="2" name="1 Título"/>
          <p:cNvSpPr>
            <a:spLocks noGrp="1"/>
          </p:cNvSpPr>
          <p:nvPr>
            <p:ph type="title"/>
          </p:nvPr>
        </p:nvSpPr>
        <p:spPr>
          <a:xfrm>
            <a:off x="457200" y="620688"/>
            <a:ext cx="8229600" cy="1066800"/>
          </a:xfrm>
        </p:spPr>
        <p:txBody>
          <a:bodyPr>
            <a:normAutofit/>
          </a:bodyPr>
          <a:lstStyle/>
          <a:p>
            <a:r>
              <a:rPr lang="es-ES" sz="2800" dirty="0" smtClean="0"/>
              <a:t>Caso de estudio (1/2)</a:t>
            </a:r>
            <a:endParaRPr lang="es-ES" sz="2800" dirty="0"/>
          </a:p>
        </p:txBody>
      </p:sp>
      <p:sp>
        <p:nvSpPr>
          <p:cNvPr id="3" name="2 Marcador de contenido"/>
          <p:cNvSpPr>
            <a:spLocks noGrp="1"/>
          </p:cNvSpPr>
          <p:nvPr>
            <p:ph idx="1"/>
          </p:nvPr>
        </p:nvSpPr>
        <p:spPr>
          <a:xfrm>
            <a:off x="457200" y="1628800"/>
            <a:ext cx="8229600" cy="5040560"/>
          </a:xfrm>
        </p:spPr>
        <p:txBody>
          <a:bodyPr/>
          <a:lstStyle/>
          <a:p>
            <a:r>
              <a:rPr lang="es-ES" dirty="0" smtClean="0"/>
              <a:t>Un DSL para especificar entidades de una aplicación software</a:t>
            </a:r>
          </a:p>
          <a:p>
            <a:endParaRPr lang="es-ES" dirty="0" smtClean="0"/>
          </a:p>
          <a:p>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34</a:t>
            </a:fld>
            <a:endParaRPr lang="es-ES"/>
          </a:p>
        </p:txBody>
      </p:sp>
      <p:sp>
        <p:nvSpPr>
          <p:cNvPr id="9" name="8 Rectángulo"/>
          <p:cNvSpPr/>
          <p:nvPr/>
        </p:nvSpPr>
        <p:spPr>
          <a:xfrm>
            <a:off x="3707904" y="692696"/>
            <a:ext cx="1008112" cy="40011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scene3d>
              <a:camera prst="isometricOffAxis1Right"/>
              <a:lightRig rig="threePt" dir="t"/>
            </a:scene3d>
          </a:bodyPr>
          <a:lstStyle/>
          <a:p>
            <a:pPr algn="ctr"/>
            <a:r>
              <a:rPr lang="es-ES" sz="2000" b="1" cap="none" spc="0" dirty="0" smtClean="0">
                <a:ln w="1905"/>
                <a:solidFill>
                  <a:srgbClr val="002060"/>
                </a:solidFill>
                <a:effectLst>
                  <a:innerShdw blurRad="69850" dist="43180" dir="5400000">
                    <a:srgbClr val="000000">
                      <a:alpha val="65000"/>
                    </a:srgbClr>
                  </a:innerShdw>
                </a:effectLst>
              </a:rPr>
              <a:t>MCTest</a:t>
            </a:r>
            <a:endParaRPr lang="es-ES" sz="2000" b="1" cap="none" spc="0" dirty="0">
              <a:ln w="1905"/>
              <a:solidFill>
                <a:srgbClr val="002060"/>
              </a:solidFill>
              <a:effectLst>
                <a:innerShdw blurRad="69850" dist="43180" dir="5400000">
                  <a:srgbClr val="000000">
                    <a:alpha val="65000"/>
                  </a:srgbClr>
                </a:innerShdw>
              </a:effectLst>
            </a:endParaRPr>
          </a:p>
        </p:txBody>
      </p:sp>
      <p:sp>
        <p:nvSpPr>
          <p:cNvPr id="10" name="9 Rectángulo"/>
          <p:cNvSpPr/>
          <p:nvPr/>
        </p:nvSpPr>
        <p:spPr>
          <a:xfrm>
            <a:off x="0" y="1916832"/>
            <a:ext cx="45719" cy="494116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72387" name="Picture 3"/>
          <p:cNvPicPr>
            <a:picLocks noChangeAspect="1" noChangeArrowheads="1"/>
          </p:cNvPicPr>
          <p:nvPr/>
        </p:nvPicPr>
        <p:blipFill>
          <a:blip r:embed="rId4" cstate="print"/>
          <a:srcRect/>
          <a:stretch>
            <a:fillRect/>
          </a:stretch>
        </p:blipFill>
        <p:spPr bwMode="auto">
          <a:xfrm>
            <a:off x="755576" y="3284984"/>
            <a:ext cx="2376264" cy="2385656"/>
          </a:xfrm>
          <a:prstGeom prst="rect">
            <a:avLst/>
          </a:prstGeom>
          <a:noFill/>
          <a:ln w="9525">
            <a:solidFill>
              <a:srgbClr val="002060"/>
            </a:solidFill>
            <a:miter lim="800000"/>
            <a:headEnd/>
            <a:tailEnd/>
          </a:ln>
        </p:spPr>
      </p:pic>
      <p:sp>
        <p:nvSpPr>
          <p:cNvPr id="21" name="20 CuadroTexto"/>
          <p:cNvSpPr txBox="1"/>
          <p:nvPr/>
        </p:nvSpPr>
        <p:spPr>
          <a:xfrm>
            <a:off x="755576" y="2996952"/>
            <a:ext cx="2808312" cy="261610"/>
          </a:xfrm>
          <a:prstGeom prst="rect">
            <a:avLst/>
          </a:prstGeom>
          <a:noFill/>
        </p:spPr>
        <p:txBody>
          <a:bodyPr wrap="square" rtlCol="0">
            <a:spAutoFit/>
          </a:bodyPr>
          <a:lstStyle/>
          <a:p>
            <a:r>
              <a:rPr lang="es-ES" sz="1100" dirty="0" smtClean="0"/>
              <a:t>Ejemplo de modelo realizado con el DSL</a:t>
            </a:r>
            <a:endParaRPr lang="es-ES" sz="1100" dirty="0"/>
          </a:p>
        </p:txBody>
      </p:sp>
      <p:pic>
        <p:nvPicPr>
          <p:cNvPr id="272389" name="Picture 5" descr="http://schlueters.de/blog/uploads/logos/java-logo.jpg"/>
          <p:cNvPicPr>
            <a:picLocks noChangeAspect="1" noChangeArrowheads="1"/>
          </p:cNvPicPr>
          <p:nvPr/>
        </p:nvPicPr>
        <p:blipFill>
          <a:blip r:embed="rId5" cstate="print"/>
          <a:srcRect/>
          <a:stretch>
            <a:fillRect/>
          </a:stretch>
        </p:blipFill>
        <p:spPr bwMode="auto">
          <a:xfrm>
            <a:off x="6760046" y="2996952"/>
            <a:ext cx="476250" cy="476250"/>
          </a:xfrm>
          <a:prstGeom prst="rect">
            <a:avLst/>
          </a:prstGeom>
          <a:noFill/>
        </p:spPr>
      </p:pic>
      <p:pic>
        <p:nvPicPr>
          <p:cNvPr id="272391" name="Picture 7" descr="http://www.nanomicrosystems.com/Images/dotnet-tech.jpg"/>
          <p:cNvPicPr>
            <a:picLocks noChangeAspect="1" noChangeArrowheads="1"/>
          </p:cNvPicPr>
          <p:nvPr/>
        </p:nvPicPr>
        <p:blipFill>
          <a:blip r:embed="rId6" cstate="print"/>
          <a:srcRect/>
          <a:stretch>
            <a:fillRect/>
          </a:stretch>
        </p:blipFill>
        <p:spPr bwMode="auto">
          <a:xfrm>
            <a:off x="6760046" y="3717032"/>
            <a:ext cx="438150" cy="352426"/>
          </a:xfrm>
          <a:prstGeom prst="rect">
            <a:avLst/>
          </a:prstGeom>
          <a:noFill/>
        </p:spPr>
      </p:pic>
      <p:pic>
        <p:nvPicPr>
          <p:cNvPr id="272393" name="Picture 9" descr="http://www.thinkovi.com/wp-content/uploads/2009/11/ms-sql-server.gif"/>
          <p:cNvPicPr>
            <a:picLocks noChangeAspect="1" noChangeArrowheads="1"/>
          </p:cNvPicPr>
          <p:nvPr/>
        </p:nvPicPr>
        <p:blipFill>
          <a:blip r:embed="rId7" cstate="print"/>
          <a:srcRect/>
          <a:stretch>
            <a:fillRect/>
          </a:stretch>
        </p:blipFill>
        <p:spPr bwMode="auto">
          <a:xfrm>
            <a:off x="6760046" y="4293096"/>
            <a:ext cx="476250" cy="476250"/>
          </a:xfrm>
          <a:prstGeom prst="rect">
            <a:avLst/>
          </a:prstGeom>
          <a:noFill/>
        </p:spPr>
      </p:pic>
      <p:pic>
        <p:nvPicPr>
          <p:cNvPr id="272401" name="Picture 17" descr="http://www.cocai.eu/images/tecnologico/nhibernate.jpg"/>
          <p:cNvPicPr>
            <a:picLocks noChangeAspect="1" noChangeArrowheads="1"/>
          </p:cNvPicPr>
          <p:nvPr/>
        </p:nvPicPr>
        <p:blipFill>
          <a:blip r:embed="rId8" cstate="print"/>
          <a:srcRect/>
          <a:stretch>
            <a:fillRect/>
          </a:stretch>
        </p:blipFill>
        <p:spPr bwMode="auto">
          <a:xfrm>
            <a:off x="6832054" y="5085184"/>
            <a:ext cx="390525" cy="476250"/>
          </a:xfrm>
          <a:prstGeom prst="rect">
            <a:avLst/>
          </a:prstGeom>
          <a:noFill/>
        </p:spPr>
      </p:pic>
      <p:sp>
        <p:nvSpPr>
          <p:cNvPr id="31" name="30 Proceso"/>
          <p:cNvSpPr/>
          <p:nvPr/>
        </p:nvSpPr>
        <p:spPr>
          <a:xfrm>
            <a:off x="4067944" y="4005064"/>
            <a:ext cx="1368152" cy="93610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t>Generador de artefactos</a:t>
            </a:r>
            <a:endParaRPr lang="es-ES" sz="1400" dirty="0"/>
          </a:p>
        </p:txBody>
      </p:sp>
      <p:cxnSp>
        <p:nvCxnSpPr>
          <p:cNvPr id="32" name="31 Conector recto de flecha"/>
          <p:cNvCxnSpPr>
            <a:stCxn id="272387" idx="3"/>
            <a:endCxn id="31" idx="1"/>
          </p:cNvCxnSpPr>
          <p:nvPr/>
        </p:nvCxnSpPr>
        <p:spPr>
          <a:xfrm flipV="1">
            <a:off x="3131840" y="4473116"/>
            <a:ext cx="936104" cy="4696"/>
          </a:xfrm>
          <a:prstGeom prst="straightConnector1">
            <a:avLst/>
          </a:prstGeom>
          <a:ln w="19050">
            <a:headEnd type="none"/>
            <a:tailEnd type="arrow"/>
          </a:ln>
        </p:spPr>
        <p:style>
          <a:lnRef idx="1">
            <a:schemeClr val="accent1"/>
          </a:lnRef>
          <a:fillRef idx="0">
            <a:schemeClr val="accent1"/>
          </a:fillRef>
          <a:effectRef idx="0">
            <a:schemeClr val="accent1"/>
          </a:effectRef>
          <a:fontRef idx="minor">
            <a:schemeClr val="tx1"/>
          </a:fontRef>
        </p:style>
      </p:cxnSp>
      <p:cxnSp>
        <p:nvCxnSpPr>
          <p:cNvPr id="37" name="36 Conector recto de flecha"/>
          <p:cNvCxnSpPr>
            <a:stCxn id="31" idx="3"/>
            <a:endCxn id="272389" idx="1"/>
          </p:cNvCxnSpPr>
          <p:nvPr/>
        </p:nvCxnSpPr>
        <p:spPr>
          <a:xfrm flipV="1">
            <a:off x="5436096" y="3235077"/>
            <a:ext cx="1323950" cy="1238039"/>
          </a:xfrm>
          <a:prstGeom prst="straightConnector1">
            <a:avLst/>
          </a:prstGeom>
          <a:ln w="19050">
            <a:headEnd type="none"/>
            <a:tailEnd type="arrow"/>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a:stCxn id="31" idx="3"/>
            <a:endCxn id="272391" idx="1"/>
          </p:cNvCxnSpPr>
          <p:nvPr/>
        </p:nvCxnSpPr>
        <p:spPr>
          <a:xfrm flipV="1">
            <a:off x="5436096" y="3893245"/>
            <a:ext cx="1323950" cy="579871"/>
          </a:xfrm>
          <a:prstGeom prst="straightConnector1">
            <a:avLst/>
          </a:prstGeom>
          <a:ln w="19050">
            <a:headEnd type="none"/>
            <a:tailEnd type="arrow"/>
          </a:ln>
        </p:spPr>
        <p:style>
          <a:lnRef idx="1">
            <a:schemeClr val="accent1"/>
          </a:lnRef>
          <a:fillRef idx="0">
            <a:schemeClr val="accent1"/>
          </a:fillRef>
          <a:effectRef idx="0">
            <a:schemeClr val="accent1"/>
          </a:effectRef>
          <a:fontRef idx="minor">
            <a:schemeClr val="tx1"/>
          </a:fontRef>
        </p:style>
      </p:cxnSp>
      <p:cxnSp>
        <p:nvCxnSpPr>
          <p:cNvPr id="43" name="42 Conector recto de flecha"/>
          <p:cNvCxnSpPr>
            <a:stCxn id="31" idx="3"/>
            <a:endCxn id="272393" idx="1"/>
          </p:cNvCxnSpPr>
          <p:nvPr/>
        </p:nvCxnSpPr>
        <p:spPr>
          <a:xfrm>
            <a:off x="5436096" y="4473116"/>
            <a:ext cx="1323950" cy="58105"/>
          </a:xfrm>
          <a:prstGeom prst="straightConnector1">
            <a:avLst/>
          </a:prstGeom>
          <a:ln w="19050">
            <a:headEnd type="none"/>
            <a:tailEnd type="arrow"/>
          </a:ln>
        </p:spPr>
        <p:style>
          <a:lnRef idx="1">
            <a:schemeClr val="accent1"/>
          </a:lnRef>
          <a:fillRef idx="0">
            <a:schemeClr val="accent1"/>
          </a:fillRef>
          <a:effectRef idx="0">
            <a:schemeClr val="accent1"/>
          </a:effectRef>
          <a:fontRef idx="minor">
            <a:schemeClr val="tx1"/>
          </a:fontRef>
        </p:style>
      </p:cxnSp>
      <p:cxnSp>
        <p:nvCxnSpPr>
          <p:cNvPr id="46" name="45 Conector recto de flecha"/>
          <p:cNvCxnSpPr>
            <a:stCxn id="31" idx="3"/>
            <a:endCxn id="272401" idx="1"/>
          </p:cNvCxnSpPr>
          <p:nvPr/>
        </p:nvCxnSpPr>
        <p:spPr>
          <a:xfrm>
            <a:off x="5436096" y="4473116"/>
            <a:ext cx="1395958" cy="850193"/>
          </a:xfrm>
          <a:prstGeom prst="straightConnector1">
            <a:avLst/>
          </a:prstGeom>
          <a:ln w="19050">
            <a:headEnd type="none"/>
            <a:tailEnd type="arrow"/>
          </a:ln>
        </p:spPr>
        <p:style>
          <a:lnRef idx="1">
            <a:schemeClr val="accent1"/>
          </a:lnRef>
          <a:fillRef idx="0">
            <a:schemeClr val="accent1"/>
          </a:fillRef>
          <a:effectRef idx="0">
            <a:schemeClr val="accent1"/>
          </a:effectRef>
          <a:fontRef idx="minor">
            <a:schemeClr val="tx1"/>
          </a:fontRef>
        </p:style>
      </p:cxnSp>
      <p:cxnSp>
        <p:nvCxnSpPr>
          <p:cNvPr id="49" name="48 Conector recto de flecha"/>
          <p:cNvCxnSpPr>
            <a:stCxn id="31" idx="3"/>
          </p:cNvCxnSpPr>
          <p:nvPr/>
        </p:nvCxnSpPr>
        <p:spPr>
          <a:xfrm>
            <a:off x="5436096" y="4473116"/>
            <a:ext cx="1368152" cy="1620180"/>
          </a:xfrm>
          <a:prstGeom prst="straightConnector1">
            <a:avLst/>
          </a:prstGeom>
          <a:ln w="19050">
            <a:headEnd type="none"/>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2.1- Elección de una iniciativa MDE</a:t>
            </a:r>
          </a:p>
          <a:p>
            <a:r>
              <a:rPr lang="es-ES" sz="1600" b="1" dirty="0" smtClean="0">
                <a:solidFill>
                  <a:srgbClr val="002060"/>
                </a:solidFill>
              </a:rPr>
              <a:t>2.2- Detección de nuevas versiones en los </a:t>
            </a:r>
            <a:r>
              <a:rPr lang="es-ES" sz="1600" b="1" dirty="0" err="1" smtClean="0">
                <a:solidFill>
                  <a:srgbClr val="002060"/>
                </a:solidFill>
              </a:rPr>
              <a:t>VCSs</a:t>
            </a:r>
            <a:endParaRPr lang="es-ES" sz="1600" b="1" dirty="0" smtClean="0">
              <a:solidFill>
                <a:srgbClr val="002060"/>
              </a:solidFill>
            </a:endParaRPr>
          </a:p>
          <a:p>
            <a:r>
              <a:rPr lang="es-ES" sz="1200" dirty="0" smtClean="0"/>
              <a:t>2.3- Integración de MDE con herramientas CI</a:t>
            </a:r>
          </a:p>
          <a:p>
            <a:r>
              <a:rPr lang="es-ES" sz="1200" dirty="0" smtClean="0"/>
              <a:t>2.4- Generación incremental de artefactos</a:t>
            </a:r>
          </a:p>
        </p:txBody>
      </p:sp>
      <p:sp>
        <p:nvSpPr>
          <p:cNvPr id="2" name="1 Título"/>
          <p:cNvSpPr>
            <a:spLocks noGrp="1"/>
          </p:cNvSpPr>
          <p:nvPr>
            <p:ph type="title"/>
          </p:nvPr>
        </p:nvSpPr>
        <p:spPr>
          <a:xfrm>
            <a:off x="457200" y="620688"/>
            <a:ext cx="8229600" cy="1066800"/>
          </a:xfrm>
        </p:spPr>
        <p:txBody>
          <a:bodyPr>
            <a:normAutofit/>
          </a:bodyPr>
          <a:lstStyle/>
          <a:p>
            <a:r>
              <a:rPr lang="es-ES" sz="2800" dirty="0" smtClean="0"/>
              <a:t>Caso de estudio (2/2)</a:t>
            </a:r>
            <a:endParaRPr lang="es-ES" sz="2800" dirty="0"/>
          </a:p>
        </p:txBody>
      </p:sp>
      <p:sp>
        <p:nvSpPr>
          <p:cNvPr id="3" name="2 Marcador de contenido"/>
          <p:cNvSpPr>
            <a:spLocks noGrp="1"/>
          </p:cNvSpPr>
          <p:nvPr>
            <p:ph idx="1"/>
          </p:nvPr>
        </p:nvSpPr>
        <p:spPr>
          <a:xfrm>
            <a:off x="457200" y="1628800"/>
            <a:ext cx="8229600" cy="5040560"/>
          </a:xfrm>
        </p:spPr>
        <p:txBody>
          <a:bodyPr/>
          <a:lstStyle/>
          <a:p>
            <a:r>
              <a:rPr lang="es-ES" dirty="0" smtClean="0"/>
              <a:t>         . Herramienta para crear DSLs dentro del Eclipse Modeling Project (EMP)</a:t>
            </a: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35</a:t>
            </a:fld>
            <a:endParaRPr lang="es-ES"/>
          </a:p>
        </p:txBody>
      </p:sp>
      <p:pic>
        <p:nvPicPr>
          <p:cNvPr id="8" name="Picture 1"/>
          <p:cNvPicPr>
            <a:picLocks noChangeAspect="1" noChangeArrowheads="1"/>
          </p:cNvPicPr>
          <p:nvPr/>
        </p:nvPicPr>
        <p:blipFill>
          <a:blip r:embed="rId4" cstate="print"/>
          <a:srcRect/>
          <a:stretch>
            <a:fillRect/>
          </a:stretch>
        </p:blipFill>
        <p:spPr bwMode="auto">
          <a:xfrm>
            <a:off x="107504" y="3068960"/>
            <a:ext cx="5184576" cy="2984006"/>
          </a:xfrm>
          <a:prstGeom prst="rect">
            <a:avLst/>
          </a:prstGeom>
          <a:noFill/>
          <a:ln w="9525">
            <a:noFill/>
            <a:miter lim="800000"/>
            <a:headEnd/>
            <a:tailEnd/>
          </a:ln>
          <a:effectLst/>
        </p:spPr>
      </p:pic>
      <p:sp>
        <p:nvSpPr>
          <p:cNvPr id="9" name="8 Rectángulo"/>
          <p:cNvSpPr/>
          <p:nvPr/>
        </p:nvSpPr>
        <p:spPr>
          <a:xfrm>
            <a:off x="3707904" y="692696"/>
            <a:ext cx="1008112" cy="40011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scene3d>
              <a:camera prst="isometricOffAxis1Right"/>
              <a:lightRig rig="threePt" dir="t"/>
            </a:scene3d>
          </a:bodyPr>
          <a:lstStyle/>
          <a:p>
            <a:pPr algn="ctr"/>
            <a:r>
              <a:rPr lang="es-ES" sz="2000" b="1" cap="none" spc="0" dirty="0" smtClean="0">
                <a:ln w="1905"/>
                <a:solidFill>
                  <a:srgbClr val="002060"/>
                </a:solidFill>
                <a:effectLst>
                  <a:innerShdw blurRad="69850" dist="43180" dir="5400000">
                    <a:srgbClr val="000000">
                      <a:alpha val="65000"/>
                    </a:srgbClr>
                  </a:innerShdw>
                </a:effectLst>
              </a:rPr>
              <a:t>MCTest</a:t>
            </a:r>
            <a:endParaRPr lang="es-ES" sz="2000" b="1" cap="none" spc="0" dirty="0">
              <a:ln w="1905"/>
              <a:solidFill>
                <a:srgbClr val="002060"/>
              </a:solidFill>
              <a:effectLst>
                <a:innerShdw blurRad="69850" dist="43180" dir="5400000">
                  <a:srgbClr val="000000">
                    <a:alpha val="65000"/>
                  </a:srgbClr>
                </a:innerShdw>
              </a:effectLst>
            </a:endParaRPr>
          </a:p>
        </p:txBody>
      </p:sp>
      <p:sp>
        <p:nvSpPr>
          <p:cNvPr id="10" name="9 Rectángulo"/>
          <p:cNvSpPr/>
          <p:nvPr/>
        </p:nvSpPr>
        <p:spPr>
          <a:xfrm>
            <a:off x="0" y="1916832"/>
            <a:ext cx="45719" cy="494116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68290" name="Picture 2"/>
          <p:cNvPicPr>
            <a:picLocks noChangeAspect="1" noChangeArrowheads="1"/>
          </p:cNvPicPr>
          <p:nvPr/>
        </p:nvPicPr>
        <p:blipFill>
          <a:blip r:embed="rId5" cstate="print"/>
          <a:srcRect/>
          <a:stretch>
            <a:fillRect/>
          </a:stretch>
        </p:blipFill>
        <p:spPr bwMode="auto">
          <a:xfrm>
            <a:off x="6300192" y="2636912"/>
            <a:ext cx="2740518" cy="3816424"/>
          </a:xfrm>
          <a:prstGeom prst="rect">
            <a:avLst/>
          </a:prstGeom>
          <a:noFill/>
          <a:ln w="9525">
            <a:solidFill>
              <a:schemeClr val="accent1"/>
            </a:solidFill>
            <a:miter lim="800000"/>
            <a:headEnd/>
            <a:tailEnd/>
          </a:ln>
        </p:spPr>
      </p:pic>
      <p:cxnSp>
        <p:nvCxnSpPr>
          <p:cNvPr id="12" name="11 Conector recto de flecha"/>
          <p:cNvCxnSpPr/>
          <p:nvPr/>
        </p:nvCxnSpPr>
        <p:spPr>
          <a:xfrm>
            <a:off x="5580112" y="4653135"/>
            <a:ext cx="576064" cy="1"/>
          </a:xfrm>
          <a:prstGeom prst="straightConnector1">
            <a:avLst/>
          </a:prstGeom>
          <a:ln w="19050">
            <a:headEnd type="none"/>
            <a:tailEnd type="arrow"/>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1979712" y="2780928"/>
            <a:ext cx="1584176" cy="261610"/>
          </a:xfrm>
          <a:prstGeom prst="rect">
            <a:avLst/>
          </a:prstGeom>
          <a:noFill/>
        </p:spPr>
        <p:txBody>
          <a:bodyPr wrap="square" rtlCol="0">
            <a:spAutoFit/>
          </a:bodyPr>
          <a:lstStyle/>
          <a:p>
            <a:r>
              <a:rPr lang="es-ES" sz="1100" dirty="0" smtClean="0"/>
              <a:t>Gramática del lenguaje</a:t>
            </a:r>
            <a:endParaRPr lang="es-ES" sz="1100" dirty="0"/>
          </a:p>
        </p:txBody>
      </p:sp>
      <p:sp>
        <p:nvSpPr>
          <p:cNvPr id="27" name="26 CuadroTexto"/>
          <p:cNvSpPr txBox="1"/>
          <p:nvPr/>
        </p:nvSpPr>
        <p:spPr>
          <a:xfrm>
            <a:off x="6228184" y="2420888"/>
            <a:ext cx="1872208" cy="261610"/>
          </a:xfrm>
          <a:prstGeom prst="rect">
            <a:avLst/>
          </a:prstGeom>
          <a:noFill/>
        </p:spPr>
        <p:txBody>
          <a:bodyPr wrap="square" rtlCol="0">
            <a:spAutoFit/>
          </a:bodyPr>
          <a:lstStyle/>
          <a:p>
            <a:r>
              <a:rPr lang="es-ES" sz="1100" dirty="0" smtClean="0"/>
              <a:t>2) Metamodelo del lenguaje</a:t>
            </a:r>
            <a:endParaRPr lang="es-ES" sz="1100" dirty="0"/>
          </a:p>
        </p:txBody>
      </p:sp>
      <p:sp>
        <p:nvSpPr>
          <p:cNvPr id="28" name="27 CuadroTexto"/>
          <p:cNvSpPr txBox="1"/>
          <p:nvPr/>
        </p:nvSpPr>
        <p:spPr>
          <a:xfrm>
            <a:off x="6228184" y="2132856"/>
            <a:ext cx="2880320" cy="261610"/>
          </a:xfrm>
          <a:prstGeom prst="rect">
            <a:avLst/>
          </a:prstGeom>
          <a:noFill/>
        </p:spPr>
        <p:txBody>
          <a:bodyPr wrap="square" rtlCol="0">
            <a:spAutoFit/>
          </a:bodyPr>
          <a:lstStyle/>
          <a:p>
            <a:r>
              <a:rPr lang="es-ES" sz="1100" dirty="0" smtClean="0"/>
              <a:t>1) Editor para el lenguaje (</a:t>
            </a:r>
            <a:r>
              <a:rPr lang="es-ES" sz="1100" i="1" dirty="0" err="1" smtClean="0"/>
              <a:t>plugin</a:t>
            </a:r>
            <a:r>
              <a:rPr lang="es-ES" sz="1100" dirty="0" smtClean="0"/>
              <a:t> de Eclipse)</a:t>
            </a:r>
            <a:endParaRPr lang="es-ES" sz="1100" dirty="0"/>
          </a:p>
        </p:txBody>
      </p:sp>
      <p:sp>
        <p:nvSpPr>
          <p:cNvPr id="29" name="28 CuadroTexto"/>
          <p:cNvSpPr txBox="1"/>
          <p:nvPr/>
        </p:nvSpPr>
        <p:spPr>
          <a:xfrm>
            <a:off x="6228184" y="6453336"/>
            <a:ext cx="2448272" cy="261610"/>
          </a:xfrm>
          <a:prstGeom prst="rect">
            <a:avLst/>
          </a:prstGeom>
          <a:noFill/>
        </p:spPr>
        <p:txBody>
          <a:bodyPr wrap="square" rtlCol="0">
            <a:spAutoFit/>
          </a:bodyPr>
          <a:lstStyle/>
          <a:p>
            <a:r>
              <a:rPr lang="es-ES" sz="1100" dirty="0" smtClean="0"/>
              <a:t>3) </a:t>
            </a:r>
            <a:r>
              <a:rPr lang="es-ES" sz="1100" dirty="0" err="1" smtClean="0"/>
              <a:t>Parser</a:t>
            </a:r>
            <a:r>
              <a:rPr lang="es-ES" sz="1100" dirty="0" smtClean="0"/>
              <a:t>  ANTLR para el lenguaje</a:t>
            </a:r>
            <a:endParaRPr lang="es-ES" sz="1100" dirty="0"/>
          </a:p>
        </p:txBody>
      </p:sp>
      <p:cxnSp>
        <p:nvCxnSpPr>
          <p:cNvPr id="30" name="29 Conector recto de flecha"/>
          <p:cNvCxnSpPr>
            <a:endCxn id="29" idx="1"/>
          </p:cNvCxnSpPr>
          <p:nvPr/>
        </p:nvCxnSpPr>
        <p:spPr>
          <a:xfrm rot="16200000" flipH="1">
            <a:off x="4938646" y="5294602"/>
            <a:ext cx="1931005" cy="648072"/>
          </a:xfrm>
          <a:prstGeom prst="straightConnector1">
            <a:avLst/>
          </a:prstGeom>
          <a:ln w="19050">
            <a:headEnd type="none"/>
            <a:tailEnd type="arrow"/>
          </a:ln>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p:nvPr/>
        </p:nvCxnSpPr>
        <p:spPr>
          <a:xfrm rot="5400000" flipH="1" flipV="1">
            <a:off x="4752020" y="3176972"/>
            <a:ext cx="2304256" cy="648072"/>
          </a:xfrm>
          <a:prstGeom prst="straightConnector1">
            <a:avLst/>
          </a:prstGeom>
          <a:ln w="19050">
            <a:headEnd type="none"/>
            <a:tailEnd type="arrow"/>
          </a:ln>
        </p:spPr>
        <p:style>
          <a:lnRef idx="1">
            <a:schemeClr val="accent1"/>
          </a:lnRef>
          <a:fillRef idx="0">
            <a:schemeClr val="accent1"/>
          </a:fillRef>
          <a:effectRef idx="0">
            <a:schemeClr val="accent1"/>
          </a:effectRef>
          <a:fontRef idx="minor">
            <a:schemeClr val="tx1"/>
          </a:fontRef>
        </p:style>
      </p:cxnSp>
      <p:pic>
        <p:nvPicPr>
          <p:cNvPr id="272386" name="Picture 2" descr="http://faqcluster.com/images/64/xtext.png"/>
          <p:cNvPicPr>
            <a:picLocks noChangeAspect="1" noChangeArrowheads="1"/>
          </p:cNvPicPr>
          <p:nvPr/>
        </p:nvPicPr>
        <p:blipFill>
          <a:blip r:embed="rId6" cstate="print"/>
          <a:srcRect/>
          <a:stretch>
            <a:fillRect/>
          </a:stretch>
        </p:blipFill>
        <p:spPr bwMode="auto">
          <a:xfrm rot="16200000">
            <a:off x="5108284" y="4325323"/>
            <a:ext cx="609600" cy="609600"/>
          </a:xfrm>
          <a:prstGeom prst="rect">
            <a:avLst/>
          </a:prstGeom>
          <a:noFill/>
        </p:spPr>
      </p:pic>
      <p:pic>
        <p:nvPicPr>
          <p:cNvPr id="19" name="Picture 2" descr="http://faqcluster.com/images/64/xtext.png"/>
          <p:cNvPicPr>
            <a:picLocks noChangeAspect="1" noChangeArrowheads="1"/>
          </p:cNvPicPr>
          <p:nvPr/>
        </p:nvPicPr>
        <p:blipFill>
          <a:blip r:embed="rId6" cstate="print"/>
          <a:srcRect/>
          <a:stretch>
            <a:fillRect/>
          </a:stretch>
        </p:blipFill>
        <p:spPr bwMode="auto">
          <a:xfrm>
            <a:off x="899592" y="1556792"/>
            <a:ext cx="720080" cy="72008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2.1- Elección de una iniciativa MDE</a:t>
            </a:r>
          </a:p>
          <a:p>
            <a:r>
              <a:rPr lang="es-ES" sz="1600" b="1" dirty="0" smtClean="0">
                <a:solidFill>
                  <a:srgbClr val="002060"/>
                </a:solidFill>
              </a:rPr>
              <a:t>2.2- Detección de nuevas versiones en los </a:t>
            </a:r>
            <a:r>
              <a:rPr lang="es-ES" sz="1600" b="1" dirty="0" err="1" smtClean="0">
                <a:solidFill>
                  <a:srgbClr val="002060"/>
                </a:solidFill>
              </a:rPr>
              <a:t>VCSs</a:t>
            </a:r>
            <a:endParaRPr lang="es-ES" sz="1600" b="1" dirty="0" smtClean="0">
              <a:solidFill>
                <a:srgbClr val="002060"/>
              </a:solidFill>
            </a:endParaRPr>
          </a:p>
          <a:p>
            <a:r>
              <a:rPr lang="es-ES" sz="1200" dirty="0" smtClean="0"/>
              <a:t>2.3- Integración de MDE con herramientas CI</a:t>
            </a:r>
          </a:p>
          <a:p>
            <a:r>
              <a:rPr lang="es-ES" sz="1200" dirty="0" smtClean="0"/>
              <a:t>2.4- Generación incremental de artefactos</a:t>
            </a:r>
          </a:p>
        </p:txBody>
      </p:sp>
      <p:sp>
        <p:nvSpPr>
          <p:cNvPr id="2" name="1 Título"/>
          <p:cNvSpPr>
            <a:spLocks noGrp="1"/>
          </p:cNvSpPr>
          <p:nvPr>
            <p:ph type="title"/>
          </p:nvPr>
        </p:nvSpPr>
        <p:spPr>
          <a:xfrm>
            <a:off x="457200" y="476672"/>
            <a:ext cx="8229600" cy="1066800"/>
          </a:xfrm>
        </p:spPr>
        <p:txBody>
          <a:bodyPr>
            <a:normAutofit/>
          </a:bodyPr>
          <a:lstStyle/>
          <a:p>
            <a:r>
              <a:rPr lang="es-ES" sz="2000" dirty="0" smtClean="0"/>
              <a:t>Casos de prueba</a:t>
            </a:r>
            <a:endParaRPr lang="es-ES" sz="2000" dirty="0"/>
          </a:p>
        </p:txBody>
      </p:sp>
      <p:sp>
        <p:nvSpPr>
          <p:cNvPr id="3" name="2 Marcador de contenido"/>
          <p:cNvSpPr>
            <a:spLocks noGrp="1"/>
          </p:cNvSpPr>
          <p:nvPr>
            <p:ph idx="1"/>
          </p:nvPr>
        </p:nvSpPr>
        <p:spPr/>
        <p:txBody>
          <a:bodyPr/>
          <a:lstStyle/>
          <a:p>
            <a:pPr>
              <a:buNone/>
            </a:pP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36</a:t>
            </a:fld>
            <a:endParaRPr lang="es-ES"/>
          </a:p>
        </p:txBody>
      </p:sp>
      <p:pic>
        <p:nvPicPr>
          <p:cNvPr id="79874" name="Picture 2"/>
          <p:cNvPicPr>
            <a:picLocks noChangeAspect="1" noChangeArrowheads="1"/>
          </p:cNvPicPr>
          <p:nvPr/>
        </p:nvPicPr>
        <p:blipFill>
          <a:blip r:embed="rId4" cstate="print"/>
          <a:srcRect/>
          <a:stretch>
            <a:fillRect/>
          </a:stretch>
        </p:blipFill>
        <p:spPr bwMode="auto">
          <a:xfrm>
            <a:off x="738188" y="1146027"/>
            <a:ext cx="7938268" cy="5711973"/>
          </a:xfrm>
          <a:prstGeom prst="rect">
            <a:avLst/>
          </a:prstGeom>
          <a:noFill/>
          <a:ln w="9525">
            <a:noFill/>
            <a:miter lim="800000"/>
            <a:headEnd/>
            <a:tailEnd/>
          </a:ln>
          <a:effectLst/>
        </p:spPr>
      </p:pic>
      <p:sp>
        <p:nvSpPr>
          <p:cNvPr id="8" name="7 Rectángulo"/>
          <p:cNvSpPr/>
          <p:nvPr/>
        </p:nvSpPr>
        <p:spPr>
          <a:xfrm>
            <a:off x="3707904" y="692696"/>
            <a:ext cx="1008112" cy="40011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scene3d>
              <a:camera prst="isometricOffAxis1Right"/>
              <a:lightRig rig="threePt" dir="t"/>
            </a:scene3d>
          </a:bodyPr>
          <a:lstStyle/>
          <a:p>
            <a:pPr algn="ctr"/>
            <a:r>
              <a:rPr lang="es-ES" sz="2000" b="1" cap="none" spc="0" dirty="0" smtClean="0">
                <a:ln w="1905"/>
                <a:solidFill>
                  <a:srgbClr val="002060"/>
                </a:solidFill>
                <a:effectLst>
                  <a:innerShdw blurRad="69850" dist="43180" dir="5400000">
                    <a:srgbClr val="000000">
                      <a:alpha val="65000"/>
                    </a:srgbClr>
                  </a:innerShdw>
                </a:effectLst>
              </a:rPr>
              <a:t>MCTest</a:t>
            </a:r>
            <a:endParaRPr lang="es-ES" sz="2000" b="1" cap="none" spc="0" dirty="0">
              <a:ln w="1905"/>
              <a:solidFill>
                <a:srgbClr val="002060"/>
              </a:solidFill>
              <a:effectLst>
                <a:innerShdw blurRad="69850" dist="43180" dir="5400000">
                  <a:srgbClr val="000000">
                    <a:alpha val="65000"/>
                  </a:srgbClr>
                </a:innerShdw>
              </a:effectLst>
            </a:endParaRPr>
          </a:p>
        </p:txBody>
      </p:sp>
      <p:sp>
        <p:nvSpPr>
          <p:cNvPr id="9" name="8 Rectángulo"/>
          <p:cNvSpPr/>
          <p:nvPr/>
        </p:nvSpPr>
        <p:spPr>
          <a:xfrm>
            <a:off x="0" y="1916832"/>
            <a:ext cx="45719" cy="494116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rot="16200000">
            <a:off x="-1229288" y="3658235"/>
            <a:ext cx="3456383" cy="261610"/>
          </a:xfrm>
          <a:prstGeom prst="rect">
            <a:avLst/>
          </a:prstGeom>
          <a:noFill/>
        </p:spPr>
        <p:txBody>
          <a:bodyPr wrap="square" rtlCol="0">
            <a:spAutoFit/>
          </a:bodyPr>
          <a:lstStyle/>
          <a:p>
            <a:r>
              <a:rPr lang="es-ES" sz="1100" dirty="0" smtClean="0"/>
              <a:t>Pruebas realizadas con la herramienta EMF Compare</a:t>
            </a:r>
            <a:endParaRPr lang="es-ES" sz="11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2.1- Elección de una iniciativa MDE</a:t>
            </a:r>
          </a:p>
          <a:p>
            <a:r>
              <a:rPr lang="es-ES" sz="1600" b="1" dirty="0" smtClean="0">
                <a:solidFill>
                  <a:srgbClr val="002060"/>
                </a:solidFill>
              </a:rPr>
              <a:t>2.2- Detección de nuevas versiones en los </a:t>
            </a:r>
            <a:r>
              <a:rPr lang="es-ES" sz="1600" b="1" dirty="0" err="1" smtClean="0">
                <a:solidFill>
                  <a:srgbClr val="002060"/>
                </a:solidFill>
              </a:rPr>
              <a:t>VCSs</a:t>
            </a:r>
            <a:endParaRPr lang="es-ES" sz="1600" b="1" dirty="0" smtClean="0">
              <a:solidFill>
                <a:srgbClr val="002060"/>
              </a:solidFill>
            </a:endParaRPr>
          </a:p>
          <a:p>
            <a:r>
              <a:rPr lang="es-ES" sz="1200" dirty="0" smtClean="0"/>
              <a:t>2.3- Integración de MDE con herramientas CI</a:t>
            </a:r>
          </a:p>
          <a:p>
            <a:r>
              <a:rPr lang="es-ES" sz="1200" dirty="0" smtClean="0"/>
              <a:t>2.4- Generación incremental de artefactos</a:t>
            </a:r>
          </a:p>
        </p:txBody>
      </p:sp>
      <p:sp>
        <p:nvSpPr>
          <p:cNvPr id="2" name="1 Título"/>
          <p:cNvSpPr>
            <a:spLocks noGrp="1"/>
          </p:cNvSpPr>
          <p:nvPr>
            <p:ph type="title"/>
          </p:nvPr>
        </p:nvSpPr>
        <p:spPr>
          <a:xfrm>
            <a:off x="467544" y="548680"/>
            <a:ext cx="8229600" cy="1066800"/>
          </a:xfrm>
        </p:spPr>
        <p:txBody>
          <a:bodyPr>
            <a:normAutofit/>
          </a:bodyPr>
          <a:lstStyle/>
          <a:p>
            <a:r>
              <a:rPr lang="es-ES" dirty="0" smtClean="0"/>
              <a:t>Salida</a:t>
            </a:r>
            <a:endParaRPr lang="es-ES" dirty="0"/>
          </a:p>
        </p:txBody>
      </p:sp>
      <p:sp>
        <p:nvSpPr>
          <p:cNvPr id="3" name="2 Marcador de contenido"/>
          <p:cNvSpPr>
            <a:spLocks noGrp="1"/>
          </p:cNvSpPr>
          <p:nvPr>
            <p:ph idx="1"/>
          </p:nvPr>
        </p:nvSpPr>
        <p:spPr/>
        <p:txBody>
          <a:bodyPr/>
          <a:lstStyle/>
          <a:p>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37</a:t>
            </a:fld>
            <a:endParaRPr lang="es-ES"/>
          </a:p>
        </p:txBody>
      </p:sp>
      <p:pic>
        <p:nvPicPr>
          <p:cNvPr id="78850" name="Picture 2"/>
          <p:cNvPicPr>
            <a:picLocks noChangeAspect="1" noChangeArrowheads="1"/>
          </p:cNvPicPr>
          <p:nvPr/>
        </p:nvPicPr>
        <p:blipFill>
          <a:blip r:embed="rId4" cstate="print"/>
          <a:srcRect/>
          <a:stretch>
            <a:fillRect/>
          </a:stretch>
        </p:blipFill>
        <p:spPr bwMode="auto">
          <a:xfrm>
            <a:off x="874141" y="1556793"/>
            <a:ext cx="7586291" cy="5301208"/>
          </a:xfrm>
          <a:prstGeom prst="rect">
            <a:avLst/>
          </a:prstGeom>
          <a:noFill/>
          <a:ln w="9525">
            <a:noFill/>
            <a:miter lim="800000"/>
            <a:headEnd/>
            <a:tailEnd/>
          </a:ln>
          <a:effectLst/>
        </p:spPr>
      </p:pic>
      <p:sp>
        <p:nvSpPr>
          <p:cNvPr id="8" name="7 Rectángulo"/>
          <p:cNvSpPr/>
          <p:nvPr/>
        </p:nvSpPr>
        <p:spPr>
          <a:xfrm>
            <a:off x="3707904" y="692696"/>
            <a:ext cx="1008112" cy="40011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scene3d>
              <a:camera prst="isometricOffAxis1Right"/>
              <a:lightRig rig="threePt" dir="t"/>
            </a:scene3d>
          </a:bodyPr>
          <a:lstStyle/>
          <a:p>
            <a:pPr algn="ctr"/>
            <a:r>
              <a:rPr lang="es-ES" sz="2000" b="1" cap="none" spc="0" dirty="0" smtClean="0">
                <a:ln w="1905"/>
                <a:solidFill>
                  <a:srgbClr val="002060"/>
                </a:solidFill>
                <a:effectLst>
                  <a:innerShdw blurRad="69850" dist="43180" dir="5400000">
                    <a:srgbClr val="000000">
                      <a:alpha val="65000"/>
                    </a:srgbClr>
                  </a:innerShdw>
                </a:effectLst>
              </a:rPr>
              <a:t>MCTest</a:t>
            </a:r>
            <a:endParaRPr lang="es-ES" sz="2000" b="1" cap="none" spc="0" dirty="0">
              <a:ln w="1905"/>
              <a:solidFill>
                <a:srgbClr val="002060"/>
              </a:solidFill>
              <a:effectLst>
                <a:innerShdw blurRad="69850" dist="43180" dir="5400000">
                  <a:srgbClr val="000000">
                    <a:alpha val="65000"/>
                  </a:srgbClr>
                </a:innerShdw>
              </a:effectLst>
            </a:endParaRPr>
          </a:p>
        </p:txBody>
      </p:sp>
      <p:sp>
        <p:nvSpPr>
          <p:cNvPr id="11" name="10 Rectángulo"/>
          <p:cNvSpPr/>
          <p:nvPr/>
        </p:nvSpPr>
        <p:spPr>
          <a:xfrm>
            <a:off x="0" y="1916832"/>
            <a:ext cx="45719" cy="494116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9138" name="Picture 2"/>
          <p:cNvPicPr>
            <a:picLocks noChangeAspect="1" noChangeArrowheads="1"/>
          </p:cNvPicPr>
          <p:nvPr/>
        </p:nvPicPr>
        <p:blipFill>
          <a:blip r:embed="rId5" cstate="print"/>
          <a:srcRect/>
          <a:stretch>
            <a:fillRect/>
          </a:stretch>
        </p:blipFill>
        <p:spPr bwMode="auto">
          <a:xfrm>
            <a:off x="107504" y="2201416"/>
            <a:ext cx="9036496" cy="403589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19138"/>
                                        </p:tgtEl>
                                        <p:attrNameLst>
                                          <p:attrName>ppt_x</p:attrName>
                                        </p:attrNameLst>
                                      </p:cBhvr>
                                      <p:tavLst>
                                        <p:tav tm="0">
                                          <p:val>
                                            <p:strVal val="ppt_x"/>
                                          </p:val>
                                        </p:tav>
                                        <p:tav tm="100000">
                                          <p:val>
                                            <p:strVal val="ppt_x"/>
                                          </p:val>
                                        </p:tav>
                                      </p:tavLst>
                                    </p:anim>
                                    <p:anim calcmode="lin" valueType="num">
                                      <p:cBhvr additive="base">
                                        <p:cTn id="7" dur="500"/>
                                        <p:tgtEl>
                                          <p:spTgt spid="219138"/>
                                        </p:tgtEl>
                                        <p:attrNameLst>
                                          <p:attrName>ppt_y</p:attrName>
                                        </p:attrNameLst>
                                      </p:cBhvr>
                                      <p:tavLst>
                                        <p:tav tm="0">
                                          <p:val>
                                            <p:strVal val="ppt_y"/>
                                          </p:val>
                                        </p:tav>
                                        <p:tav tm="100000">
                                          <p:val>
                                            <p:strVal val="1+ppt_h/2"/>
                                          </p:val>
                                        </p:tav>
                                      </p:tavLst>
                                    </p:anim>
                                    <p:set>
                                      <p:cBhvr>
                                        <p:cTn id="8" dur="1" fill="hold">
                                          <p:stCondLst>
                                            <p:cond delay="499"/>
                                          </p:stCondLst>
                                        </p:cTn>
                                        <p:tgtEl>
                                          <p:spTgt spid="219138"/>
                                        </p:tgtEl>
                                        <p:attrNameLst>
                                          <p:attrName>style.visibility</p:attrName>
                                        </p:attrNameLst>
                                      </p:cBhvr>
                                      <p:to>
                                        <p:strVal val="hidden"/>
                                      </p:to>
                                    </p:set>
                                  </p:childTnLst>
                                </p:cTn>
                              </p:par>
                              <p:par>
                                <p:cTn id="9" presetID="4" presetClass="entr" presetSubtype="16" fill="hold" nodeType="withEffect">
                                  <p:stCondLst>
                                    <p:cond delay="0"/>
                                  </p:stCondLst>
                                  <p:childTnLst>
                                    <p:set>
                                      <p:cBhvr>
                                        <p:cTn id="10" dur="1" fill="hold">
                                          <p:stCondLst>
                                            <p:cond delay="0"/>
                                          </p:stCondLst>
                                        </p:cTn>
                                        <p:tgtEl>
                                          <p:spTgt spid="78850"/>
                                        </p:tgtEl>
                                        <p:attrNameLst>
                                          <p:attrName>style.visibility</p:attrName>
                                        </p:attrNameLst>
                                      </p:cBhvr>
                                      <p:to>
                                        <p:strVal val="visible"/>
                                      </p:to>
                                    </p:set>
                                    <p:animEffect transition="in" filter="box(in)">
                                      <p:cBhvr>
                                        <p:cTn id="11" dur="5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2.1- Elección de una iniciativa MDE</a:t>
            </a:r>
          </a:p>
          <a:p>
            <a:r>
              <a:rPr lang="es-ES" sz="1200" dirty="0" smtClean="0"/>
              <a:t>2.2- Detección de nuevas versiones en los </a:t>
            </a:r>
            <a:r>
              <a:rPr lang="es-ES" sz="1200" dirty="0" err="1" smtClean="0"/>
              <a:t>VCSs</a:t>
            </a:r>
            <a:endParaRPr lang="es-ES" sz="1200" dirty="0" smtClean="0"/>
          </a:p>
          <a:p>
            <a:r>
              <a:rPr lang="es-ES" sz="1600" b="1" dirty="0" smtClean="0">
                <a:solidFill>
                  <a:srgbClr val="002060"/>
                </a:solidFill>
              </a:rPr>
              <a:t>2.3- Integración de MDE con herramientas CI</a:t>
            </a:r>
          </a:p>
          <a:p>
            <a:r>
              <a:rPr lang="es-ES" sz="1200" dirty="0" smtClean="0"/>
              <a:t>2.4- Generación incremental de artefactos</a:t>
            </a:r>
          </a:p>
        </p:txBody>
      </p:sp>
      <p:sp>
        <p:nvSpPr>
          <p:cNvPr id="2" name="1 Título"/>
          <p:cNvSpPr>
            <a:spLocks noGrp="1"/>
          </p:cNvSpPr>
          <p:nvPr>
            <p:ph type="title"/>
          </p:nvPr>
        </p:nvSpPr>
        <p:spPr/>
        <p:txBody>
          <a:bodyPr>
            <a:normAutofit/>
          </a:bodyPr>
          <a:lstStyle/>
          <a:p>
            <a:r>
              <a:rPr lang="es-ES" dirty="0" smtClean="0">
                <a:solidFill>
                  <a:srgbClr val="C00000"/>
                </a:solidFill>
              </a:rPr>
              <a:t>Problemática</a:t>
            </a:r>
            <a:endParaRPr lang="es-ES" dirty="0">
              <a:solidFill>
                <a:srgbClr val="C00000"/>
              </a:solidFill>
            </a:endParaRPr>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38</a:t>
            </a:fld>
            <a:endParaRPr lang="es-ES"/>
          </a:p>
        </p:txBody>
      </p:sp>
      <p:sp>
        <p:nvSpPr>
          <p:cNvPr id="9" name="8 Marcador de contenido"/>
          <p:cNvSpPr>
            <a:spLocks noGrp="1"/>
          </p:cNvSpPr>
          <p:nvPr>
            <p:ph idx="1"/>
          </p:nvPr>
        </p:nvSpPr>
        <p:spPr/>
        <p:txBody>
          <a:bodyPr/>
          <a:lstStyle/>
          <a:p>
            <a:r>
              <a:rPr lang="es-ES" dirty="0" smtClean="0"/>
              <a:t>Es conveniente que la herramienta de CI se comunique con el generador de artefactos MDE</a:t>
            </a:r>
          </a:p>
          <a:p>
            <a:pPr lvl="1"/>
            <a:r>
              <a:rPr lang="es-ES" dirty="0" smtClean="0"/>
              <a:t>Puede iniciar la ejecución del generador cuando hay una nueva versión de un modelo</a:t>
            </a:r>
          </a:p>
          <a:p>
            <a:pPr lvl="1"/>
            <a:r>
              <a:rPr lang="es-ES" dirty="0" smtClean="0"/>
              <a:t>Puede obtener retroalimentación y ofrecerla de forma uniforme con el resto de información </a:t>
            </a:r>
            <a:r>
              <a:rPr lang="es-ES" sz="900" dirty="0" smtClean="0"/>
              <a:t>[</a:t>
            </a:r>
            <a:r>
              <a:rPr lang="es-ES" sz="900" dirty="0" err="1" smtClean="0"/>
              <a:t>Neron</a:t>
            </a:r>
            <a:r>
              <a:rPr lang="es-ES" sz="900" dirty="0" smtClean="0"/>
              <a:t> et al., 2009]</a:t>
            </a:r>
          </a:p>
          <a:p>
            <a:pPr lvl="2"/>
            <a:r>
              <a:rPr lang="es-ES" dirty="0" err="1" smtClean="0"/>
              <a:t>MsTest</a:t>
            </a:r>
            <a:r>
              <a:rPr lang="es-ES" dirty="0" smtClean="0"/>
              <a:t>, </a:t>
            </a:r>
            <a:r>
              <a:rPr lang="es-ES" dirty="0" err="1" smtClean="0"/>
              <a:t>NDoc</a:t>
            </a:r>
            <a:r>
              <a:rPr lang="es-ES" dirty="0" smtClean="0"/>
              <a:t>, </a:t>
            </a:r>
            <a:r>
              <a:rPr lang="es-ES" dirty="0" err="1" smtClean="0"/>
              <a:t>FxCop</a:t>
            </a:r>
            <a:r>
              <a:rPr lang="es-ES" dirty="0" smtClean="0"/>
              <a:t>, </a:t>
            </a:r>
            <a:r>
              <a:rPr lang="es-ES" dirty="0" err="1" smtClean="0"/>
              <a:t>NDepend</a:t>
            </a:r>
            <a:r>
              <a:rPr lang="es-ES" dirty="0" smtClean="0"/>
              <a:t>, </a:t>
            </a:r>
            <a:r>
              <a:rPr lang="es-ES" dirty="0" err="1" smtClean="0"/>
              <a:t>NCover</a:t>
            </a:r>
            <a:r>
              <a:rPr lang="es-ES" dirty="0" smtClean="0"/>
              <a:t>, etc.</a:t>
            </a:r>
          </a:p>
          <a:p>
            <a:pPr lvl="2">
              <a:buNone/>
            </a:pPr>
            <a:endParaRPr lang="es-ES" sz="700" dirty="0"/>
          </a:p>
        </p:txBody>
      </p:sp>
      <p:sp>
        <p:nvSpPr>
          <p:cNvPr id="7" name="6 Rectángulo"/>
          <p:cNvSpPr/>
          <p:nvPr/>
        </p:nvSpPr>
        <p:spPr>
          <a:xfrm>
            <a:off x="0" y="1916832"/>
            <a:ext cx="45719" cy="494116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CuadroTexto"/>
          <p:cNvSpPr txBox="1"/>
          <p:nvPr/>
        </p:nvSpPr>
        <p:spPr>
          <a:xfrm>
            <a:off x="323528" y="5334308"/>
            <a:ext cx="8496944" cy="584775"/>
          </a:xfrm>
          <a:prstGeom prst="rect">
            <a:avLst/>
          </a:prstGeom>
          <a:solidFill>
            <a:srgbClr val="FFC000">
              <a:alpha val="54000"/>
            </a:srgbClr>
          </a:solidFill>
          <a:ln>
            <a:solidFill>
              <a:schemeClr val="accent1"/>
            </a:solidFill>
          </a:ln>
        </p:spPr>
        <p:txBody>
          <a:bodyPr wrap="square" rtlCol="0">
            <a:spAutoFit/>
          </a:bodyPr>
          <a:lstStyle/>
          <a:p>
            <a:pPr algn="just"/>
            <a:r>
              <a:rPr lang="es-ES" sz="1600" i="1" dirty="0" smtClean="0"/>
              <a:t>Problema</a:t>
            </a:r>
            <a:r>
              <a:rPr lang="es-ES" sz="1600" dirty="0" smtClean="0"/>
              <a:t>: Las herramientas de CI no están preparadas de forma nativa para trabajar con los generadores de artefactos MDE</a:t>
            </a:r>
            <a:endParaRPr lang="es-ES" sz="1600" dirty="0"/>
          </a:p>
        </p:txBody>
      </p:sp>
      <p:sp>
        <p:nvSpPr>
          <p:cNvPr id="10" name="9 CuadroTexto"/>
          <p:cNvSpPr txBox="1"/>
          <p:nvPr/>
        </p:nvSpPr>
        <p:spPr>
          <a:xfrm>
            <a:off x="323528" y="6156593"/>
            <a:ext cx="8496944" cy="584775"/>
          </a:xfrm>
          <a:prstGeom prst="rect">
            <a:avLst/>
          </a:prstGeom>
          <a:solidFill>
            <a:srgbClr val="92D050">
              <a:alpha val="54000"/>
            </a:srgbClr>
          </a:solidFill>
          <a:ln>
            <a:solidFill>
              <a:schemeClr val="accent1"/>
            </a:solidFill>
          </a:ln>
        </p:spPr>
        <p:txBody>
          <a:bodyPr wrap="square" rtlCol="0">
            <a:spAutoFit/>
          </a:bodyPr>
          <a:lstStyle/>
          <a:p>
            <a:r>
              <a:rPr lang="es-ES" sz="1600" i="1" dirty="0" smtClean="0"/>
              <a:t>Beneficio perseguido</a:t>
            </a:r>
            <a:r>
              <a:rPr lang="es-ES" sz="1600" dirty="0" smtClean="0"/>
              <a:t>: Obtención de retroalimentación de forma efectiva y homogénea a partir de la ejecución del generador de artefactos</a:t>
            </a:r>
            <a:endParaRPr lang="es-ES" sz="16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5" name="Picture 5"/>
          <p:cNvPicPr>
            <a:picLocks noChangeAspect="1" noChangeArrowheads="1"/>
          </p:cNvPicPr>
          <p:nvPr/>
        </p:nvPicPr>
        <p:blipFill>
          <a:blip r:embed="rId3" cstate="print"/>
          <a:srcRect/>
          <a:stretch>
            <a:fillRect/>
          </a:stretch>
        </p:blipFill>
        <p:spPr bwMode="auto">
          <a:xfrm>
            <a:off x="2627784" y="1997725"/>
            <a:ext cx="6336704" cy="2943443"/>
          </a:xfrm>
          <a:prstGeom prst="rect">
            <a:avLst/>
          </a:prstGeom>
          <a:noFill/>
          <a:ln w="9525">
            <a:solidFill>
              <a:schemeClr val="accent1"/>
            </a:solidFill>
            <a:miter lim="800000"/>
            <a:headEnd/>
            <a:tailEnd/>
          </a:ln>
        </p:spPr>
      </p:pic>
      <p:sp>
        <p:nvSpPr>
          <p:cNvPr id="5" name="4 CuadroTexto"/>
          <p:cNvSpPr txBox="1"/>
          <p:nvPr/>
        </p:nvSpPr>
        <p:spPr>
          <a:xfrm>
            <a:off x="4788024" y="664240"/>
            <a:ext cx="4248472" cy="892552"/>
          </a:xfrm>
          <a:prstGeom prst="rect">
            <a:avLst/>
          </a:prstGeom>
          <a:blipFill>
            <a:blip r:embed="rId4" cstate="print"/>
            <a:tile tx="0" ty="0" sx="100000" sy="100000" flip="none" algn="tl"/>
          </a:blipFill>
        </p:spPr>
        <p:txBody>
          <a:bodyPr wrap="square" rtlCol="0">
            <a:spAutoFit/>
          </a:bodyPr>
          <a:lstStyle/>
          <a:p>
            <a:r>
              <a:rPr lang="es-ES" sz="1200" dirty="0" smtClean="0"/>
              <a:t>2.1- Elección de una iniciativa MDE</a:t>
            </a:r>
          </a:p>
          <a:p>
            <a:r>
              <a:rPr lang="es-ES" sz="1200" dirty="0" smtClean="0"/>
              <a:t>2.2- Detección de nuevas versiones en los </a:t>
            </a:r>
            <a:r>
              <a:rPr lang="es-ES" sz="1200" dirty="0" err="1" smtClean="0"/>
              <a:t>VCSs</a:t>
            </a:r>
            <a:endParaRPr lang="es-ES" sz="1200" dirty="0" smtClean="0"/>
          </a:p>
          <a:p>
            <a:r>
              <a:rPr lang="es-ES" sz="1600" b="1" dirty="0" smtClean="0">
                <a:solidFill>
                  <a:srgbClr val="002060"/>
                </a:solidFill>
              </a:rPr>
              <a:t>2.3- Integración de MDE con herramientas CI</a:t>
            </a:r>
          </a:p>
          <a:p>
            <a:r>
              <a:rPr lang="es-ES" sz="1200" dirty="0" smtClean="0"/>
              <a:t>2.4- Generación incremental de artefactos</a:t>
            </a:r>
          </a:p>
        </p:txBody>
      </p:sp>
      <p:sp>
        <p:nvSpPr>
          <p:cNvPr id="2" name="1 Título"/>
          <p:cNvSpPr>
            <a:spLocks noGrp="1"/>
          </p:cNvSpPr>
          <p:nvPr>
            <p:ph type="title"/>
          </p:nvPr>
        </p:nvSpPr>
        <p:spPr>
          <a:xfrm>
            <a:off x="0" y="1143000"/>
            <a:ext cx="9144000" cy="1066800"/>
          </a:xfrm>
        </p:spPr>
        <p:txBody>
          <a:bodyPr>
            <a:normAutofit/>
          </a:bodyPr>
          <a:lstStyle/>
          <a:p>
            <a:r>
              <a:rPr lang="es-ES" sz="2700" b="1" dirty="0" err="1" smtClean="0"/>
              <a:t>O</a:t>
            </a:r>
            <a:r>
              <a:rPr lang="es-ES" sz="2700" dirty="0" err="1" smtClean="0"/>
              <a:t>pen</a:t>
            </a:r>
            <a:r>
              <a:rPr lang="es-ES" sz="2700" b="1" dirty="0" err="1" smtClean="0"/>
              <a:t>A</a:t>
            </a:r>
            <a:r>
              <a:rPr lang="es-ES" sz="2700" dirty="0" err="1" smtClean="0"/>
              <a:t>rchitecture</a:t>
            </a:r>
            <a:r>
              <a:rPr lang="es-ES" sz="2700" b="1" dirty="0" err="1" smtClean="0"/>
              <a:t>W</a:t>
            </a:r>
            <a:r>
              <a:rPr lang="es-ES" sz="2700" dirty="0" err="1" smtClean="0"/>
              <a:t>are</a:t>
            </a:r>
            <a:r>
              <a:rPr lang="es-ES" sz="2700" b="1" dirty="0" err="1" smtClean="0"/>
              <a:t>T</a:t>
            </a:r>
            <a:r>
              <a:rPr lang="es-ES" sz="2700" dirty="0" err="1" smtClean="0"/>
              <a:t>ask</a:t>
            </a:r>
            <a:r>
              <a:rPr lang="es-ES" sz="2700" dirty="0" smtClean="0"/>
              <a:t>. Ejecución de la herramienta MDE</a:t>
            </a:r>
            <a:endParaRPr lang="es-ES" sz="2700"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39</a:t>
            </a:fld>
            <a:endParaRPr lang="es-ES"/>
          </a:p>
        </p:txBody>
      </p:sp>
      <p:sp>
        <p:nvSpPr>
          <p:cNvPr id="10" name="9 Rectángulo"/>
          <p:cNvSpPr/>
          <p:nvPr/>
        </p:nvSpPr>
        <p:spPr>
          <a:xfrm>
            <a:off x="0" y="1916832"/>
            <a:ext cx="45719" cy="494116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Picture 4" descr="http://confluence.public.thoughtworks.org/download/userResources/CCNET/logo"/>
          <p:cNvPicPr>
            <a:picLocks noChangeAspect="1" noChangeArrowheads="1"/>
          </p:cNvPicPr>
          <p:nvPr/>
        </p:nvPicPr>
        <p:blipFill>
          <a:blip r:embed="rId5" cstate="print"/>
          <a:srcRect/>
          <a:stretch>
            <a:fillRect/>
          </a:stretch>
        </p:blipFill>
        <p:spPr bwMode="auto">
          <a:xfrm>
            <a:off x="179512" y="5589240"/>
            <a:ext cx="2476500" cy="400050"/>
          </a:xfrm>
          <a:prstGeom prst="rect">
            <a:avLst/>
          </a:prstGeom>
          <a:noFill/>
        </p:spPr>
      </p:pic>
      <p:cxnSp>
        <p:nvCxnSpPr>
          <p:cNvPr id="15" name="14 Conector recto de flecha"/>
          <p:cNvCxnSpPr>
            <a:stCxn id="12" idx="0"/>
            <a:endCxn id="17" idx="2"/>
          </p:cNvCxnSpPr>
          <p:nvPr/>
        </p:nvCxnSpPr>
        <p:spPr>
          <a:xfrm rot="16200000" flipV="1">
            <a:off x="798637" y="4970115"/>
            <a:ext cx="1224136" cy="14114"/>
          </a:xfrm>
          <a:prstGeom prst="straightConnector1">
            <a:avLst/>
          </a:prstGeom>
          <a:ln w="19050">
            <a:solidFill>
              <a:schemeClr val="accent4">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16 Proceso"/>
          <p:cNvSpPr/>
          <p:nvPr/>
        </p:nvSpPr>
        <p:spPr>
          <a:xfrm>
            <a:off x="827584" y="4005064"/>
            <a:ext cx="1152128" cy="360040"/>
          </a:xfrm>
          <a:prstGeom prst="flowChartProcess">
            <a:avLst/>
          </a:prstGeom>
          <a:solidFill>
            <a:schemeClr val="accent4">
              <a:lumMod val="5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i="1" dirty="0" smtClean="0"/>
              <a:t>Tarea </a:t>
            </a:r>
            <a:r>
              <a:rPr lang="es-ES" sz="1200" i="1" dirty="0" err="1" smtClean="0"/>
              <a:t>MsBuild</a:t>
            </a:r>
            <a:endParaRPr lang="es-ES" sz="1200" i="1" dirty="0" smtClean="0"/>
          </a:p>
          <a:p>
            <a:pPr algn="ctr"/>
            <a:r>
              <a:rPr lang="es-ES" sz="1200" i="1" dirty="0" smtClean="0"/>
              <a:t>OAWT</a:t>
            </a:r>
            <a:endParaRPr lang="es-ES" sz="1200" dirty="0"/>
          </a:p>
        </p:txBody>
      </p:sp>
      <p:cxnSp>
        <p:nvCxnSpPr>
          <p:cNvPr id="18" name="17 Conector recto"/>
          <p:cNvCxnSpPr>
            <a:stCxn id="215045" idx="1"/>
            <a:endCxn id="17" idx="3"/>
          </p:cNvCxnSpPr>
          <p:nvPr/>
        </p:nvCxnSpPr>
        <p:spPr>
          <a:xfrm rot="10800000" flipV="1">
            <a:off x="1979712" y="3469446"/>
            <a:ext cx="648072" cy="715637"/>
          </a:xfrm>
          <a:prstGeom prst="line">
            <a:avLst/>
          </a:prstGeom>
          <a:ln>
            <a:solidFill>
              <a:schemeClr val="tx1">
                <a:alpha val="69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rot="10800000">
            <a:off x="2411760" y="5805264"/>
            <a:ext cx="792088" cy="0"/>
          </a:xfrm>
          <a:prstGeom prst="line">
            <a:avLst/>
          </a:prstGeom>
          <a:ln>
            <a:solidFill>
              <a:schemeClr val="tx1">
                <a:alpha val="69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15042" name="Picture 2" descr="http://ekkescorner.files.wordpress.com/2009/07/oaw-logo-wg-side.png?w=144&amp;h=56"/>
          <p:cNvPicPr>
            <a:picLocks noChangeAspect="1" noChangeArrowheads="1"/>
          </p:cNvPicPr>
          <p:nvPr/>
        </p:nvPicPr>
        <p:blipFill>
          <a:blip r:embed="rId6" cstate="print"/>
          <a:srcRect/>
          <a:stretch>
            <a:fillRect/>
          </a:stretch>
        </p:blipFill>
        <p:spPr bwMode="auto">
          <a:xfrm>
            <a:off x="827584" y="2420888"/>
            <a:ext cx="1131180" cy="432048"/>
          </a:xfrm>
          <a:prstGeom prst="rect">
            <a:avLst/>
          </a:prstGeom>
          <a:noFill/>
        </p:spPr>
      </p:pic>
      <p:cxnSp>
        <p:nvCxnSpPr>
          <p:cNvPr id="34" name="33 Conector recto de flecha"/>
          <p:cNvCxnSpPr>
            <a:stCxn id="17" idx="0"/>
            <a:endCxn id="215042" idx="2"/>
          </p:cNvCxnSpPr>
          <p:nvPr/>
        </p:nvCxnSpPr>
        <p:spPr>
          <a:xfrm rot="16200000" flipV="1">
            <a:off x="822347" y="3423763"/>
            <a:ext cx="1152128" cy="10474"/>
          </a:xfrm>
          <a:prstGeom prst="straightConnector1">
            <a:avLst/>
          </a:prstGeom>
          <a:ln w="19050">
            <a:solidFill>
              <a:schemeClr val="accent4">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37" name="Picture 2"/>
          <p:cNvPicPr>
            <a:picLocks noChangeAspect="1" noChangeArrowheads="1"/>
          </p:cNvPicPr>
          <p:nvPr/>
        </p:nvPicPr>
        <p:blipFill>
          <a:blip r:embed="rId7" cstate="print"/>
          <a:srcRect/>
          <a:stretch>
            <a:fillRect/>
          </a:stretch>
        </p:blipFill>
        <p:spPr bwMode="auto">
          <a:xfrm>
            <a:off x="2627784" y="5229200"/>
            <a:ext cx="6336704" cy="1199221"/>
          </a:xfrm>
          <a:prstGeom prst="rect">
            <a:avLst/>
          </a:prstGeom>
          <a:noFill/>
          <a:ln w="9525">
            <a:solidFill>
              <a:schemeClr val="accent1"/>
            </a:solidFill>
            <a:miter lim="800000"/>
            <a:headEnd/>
            <a:tailEnd/>
          </a:ln>
        </p:spPr>
      </p:pic>
      <p:pic>
        <p:nvPicPr>
          <p:cNvPr id="215044" name="Picture 4"/>
          <p:cNvPicPr>
            <a:picLocks noChangeAspect="1" noChangeArrowheads="1"/>
          </p:cNvPicPr>
          <p:nvPr/>
        </p:nvPicPr>
        <p:blipFill>
          <a:blip r:embed="rId8" cstate="print"/>
          <a:srcRect/>
          <a:stretch>
            <a:fillRect/>
          </a:stretch>
        </p:blipFill>
        <p:spPr bwMode="auto">
          <a:xfrm>
            <a:off x="3707904" y="4783435"/>
            <a:ext cx="190500" cy="85725"/>
          </a:xfrm>
          <a:prstGeom prst="rect">
            <a:avLst/>
          </a:prstGeom>
          <a:noFill/>
          <a:ln w="9525">
            <a:noFill/>
            <a:miter lim="800000"/>
            <a:headEnd/>
            <a:tailEnd/>
          </a:ln>
        </p:spPr>
      </p:pic>
      <p:sp>
        <p:nvSpPr>
          <p:cNvPr id="51" name="50 Rectángulo"/>
          <p:cNvSpPr/>
          <p:nvPr/>
        </p:nvSpPr>
        <p:spPr>
          <a:xfrm>
            <a:off x="3707904" y="692696"/>
            <a:ext cx="1008112" cy="40011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scene3d>
              <a:camera prst="isometricOffAxis1Right"/>
              <a:lightRig rig="threePt" dir="t"/>
            </a:scene3d>
          </a:bodyPr>
          <a:lstStyle/>
          <a:p>
            <a:pPr algn="ctr"/>
            <a:r>
              <a:rPr lang="es-ES" sz="2000" b="1" cap="none" spc="0" dirty="0" smtClean="0">
                <a:ln w="1905"/>
                <a:solidFill>
                  <a:srgbClr val="002060"/>
                </a:solidFill>
                <a:effectLst>
                  <a:innerShdw blurRad="69850" dist="43180" dir="5400000">
                    <a:srgbClr val="000000">
                      <a:alpha val="65000"/>
                    </a:srgbClr>
                  </a:innerShdw>
                </a:effectLst>
              </a:rPr>
              <a:t>OAWT</a:t>
            </a:r>
            <a:endParaRPr lang="es-ES" sz="2000" b="1" cap="none" spc="0" dirty="0">
              <a:ln w="1905"/>
              <a:solidFill>
                <a:srgbClr val="002060"/>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5042"/>
                                        </p:tgtEl>
                                        <p:attrNameLst>
                                          <p:attrName>style.visibility</p:attrName>
                                        </p:attrNameLst>
                                      </p:cBhvr>
                                      <p:to>
                                        <p:strVal val="visible"/>
                                      </p:to>
                                    </p:set>
                                    <p:animEffect transition="in" filter="box(in)">
                                      <p:cBhvr>
                                        <p:cTn id="12" dur="500"/>
                                        <p:tgtEl>
                                          <p:spTgt spid="21504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ox(in)">
                                      <p:cBhvr>
                                        <p:cTn id="17" dur="500"/>
                                        <p:tgtEl>
                                          <p:spTgt spid="15"/>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ox(in)">
                                      <p:cBhvr>
                                        <p:cTn id="20" dur="500"/>
                                        <p:tgtEl>
                                          <p:spTgt spid="17"/>
                                        </p:tgtEl>
                                      </p:cBhvr>
                                    </p:animEffect>
                                  </p:childTnLst>
                                </p:cTn>
                              </p:par>
                              <p:par>
                                <p:cTn id="21" presetID="4" presetClass="entr" presetSubtype="16"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ox(in)">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215045"/>
                                        </p:tgtEl>
                                        <p:attrNameLst>
                                          <p:attrName>style.visibility</p:attrName>
                                        </p:attrNameLst>
                                      </p:cBhvr>
                                      <p:to>
                                        <p:strVal val="visible"/>
                                      </p:to>
                                    </p:set>
                                    <p:animEffect transition="in" filter="box(in)">
                                      <p:cBhvr>
                                        <p:cTn id="28" dur="500"/>
                                        <p:tgtEl>
                                          <p:spTgt spid="215045"/>
                                        </p:tgtEl>
                                      </p:cBhvr>
                                    </p:animEffect>
                                  </p:childTnLst>
                                </p:cTn>
                              </p:par>
                              <p:par>
                                <p:cTn id="29" presetID="4" presetClass="entr" presetSubtype="16"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ox(in)">
                                      <p:cBhvr>
                                        <p:cTn id="31" dur="500"/>
                                        <p:tgtEl>
                                          <p:spTgt spid="18"/>
                                        </p:tgtEl>
                                      </p:cBhvr>
                                    </p:animEffect>
                                  </p:childTnLst>
                                </p:cTn>
                              </p:par>
                              <p:par>
                                <p:cTn id="32" presetID="4" presetClass="entr" presetSubtype="16" fill="hold" nodeType="withEffect">
                                  <p:stCondLst>
                                    <p:cond delay="0"/>
                                  </p:stCondLst>
                                  <p:childTnLst>
                                    <p:set>
                                      <p:cBhvr>
                                        <p:cTn id="33" dur="1" fill="hold">
                                          <p:stCondLst>
                                            <p:cond delay="0"/>
                                          </p:stCondLst>
                                        </p:cTn>
                                        <p:tgtEl>
                                          <p:spTgt spid="215044"/>
                                        </p:tgtEl>
                                        <p:attrNameLst>
                                          <p:attrName>style.visibility</p:attrName>
                                        </p:attrNameLst>
                                      </p:cBhvr>
                                      <p:to>
                                        <p:strVal val="visible"/>
                                      </p:to>
                                    </p:set>
                                    <p:animEffect transition="in" filter="box(in)">
                                      <p:cBhvr>
                                        <p:cTn id="34" dur="500"/>
                                        <p:tgtEl>
                                          <p:spTgt spid="215044"/>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box(in)">
                                      <p:cBhvr>
                                        <p:cTn id="39" dur="500"/>
                                        <p:tgtEl>
                                          <p:spTgt spid="37"/>
                                        </p:tgtEl>
                                      </p:cBhvr>
                                    </p:animEffect>
                                  </p:childTnLst>
                                </p:cTn>
                              </p:par>
                              <p:par>
                                <p:cTn id="40" presetID="4" presetClass="entr" presetSubtype="16"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ox(i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600" b="1" dirty="0" smtClean="0">
                <a:solidFill>
                  <a:srgbClr val="002060"/>
                </a:solidFill>
              </a:rPr>
              <a:t>1.1- Fundamentos</a:t>
            </a:r>
          </a:p>
          <a:p>
            <a:r>
              <a:rPr lang="es-ES" sz="1200" dirty="0" smtClean="0"/>
              <a:t>1.2- Motivación</a:t>
            </a:r>
          </a:p>
          <a:p>
            <a:r>
              <a:rPr lang="es-ES" sz="1200" dirty="0" smtClean="0"/>
              <a:t>1.3- Hipótesis</a:t>
            </a:r>
          </a:p>
          <a:p>
            <a:r>
              <a:rPr lang="es-ES" sz="1200" dirty="0" smtClean="0"/>
              <a:t>1.4- Objetivo</a:t>
            </a:r>
          </a:p>
        </p:txBody>
      </p:sp>
      <p:sp>
        <p:nvSpPr>
          <p:cNvPr id="2" name="1 Título"/>
          <p:cNvSpPr>
            <a:spLocks noGrp="1"/>
          </p:cNvSpPr>
          <p:nvPr>
            <p:ph type="title"/>
          </p:nvPr>
        </p:nvSpPr>
        <p:spPr/>
        <p:txBody>
          <a:bodyPr/>
          <a:lstStyle/>
          <a:p>
            <a:r>
              <a:rPr lang="es-ES" dirty="0" smtClean="0"/>
              <a:t>La complejidad del software</a:t>
            </a:r>
            <a:endParaRPr lang="es-ES" dirty="0"/>
          </a:p>
        </p:txBody>
      </p:sp>
      <p:sp>
        <p:nvSpPr>
          <p:cNvPr id="3" name="2 Marcador de contenido"/>
          <p:cNvSpPr>
            <a:spLocks noGrp="1"/>
          </p:cNvSpPr>
          <p:nvPr>
            <p:ph idx="1"/>
          </p:nvPr>
        </p:nvSpPr>
        <p:spPr>
          <a:xfrm>
            <a:off x="0" y="1988840"/>
            <a:ext cx="8697144" cy="4325112"/>
          </a:xfrm>
        </p:spPr>
        <p:txBody>
          <a:bodyPr>
            <a:noAutofit/>
          </a:bodyPr>
          <a:lstStyle/>
          <a:p>
            <a:r>
              <a:rPr lang="es-ES" sz="2000" dirty="0" smtClean="0"/>
              <a:t>Hay un crecimiento constante de la complejidad del software </a:t>
            </a:r>
            <a:r>
              <a:rPr lang="es-ES" sz="900" dirty="0" smtClean="0"/>
              <a:t>[</a:t>
            </a:r>
            <a:r>
              <a:rPr lang="es-ES" sz="900" dirty="0" err="1" smtClean="0"/>
              <a:t>Groth</a:t>
            </a:r>
            <a:r>
              <a:rPr lang="es-ES" sz="900" dirty="0" smtClean="0"/>
              <a:t>, 2004]</a:t>
            </a:r>
          </a:p>
          <a:p>
            <a:r>
              <a:rPr lang="es-ES" sz="2000" dirty="0" smtClean="0"/>
              <a:t>No se reutiliza ni el conocimiento tecnológico ni el del dominio</a:t>
            </a:r>
            <a:r>
              <a:rPr lang="es-ES" sz="900" dirty="0" smtClean="0"/>
              <a:t> [</a:t>
            </a:r>
            <a:r>
              <a:rPr lang="es-ES" sz="900" dirty="0" err="1" smtClean="0"/>
              <a:t>Caldiera</a:t>
            </a:r>
            <a:r>
              <a:rPr lang="es-ES" sz="900" dirty="0" smtClean="0"/>
              <a:t> and </a:t>
            </a:r>
            <a:r>
              <a:rPr lang="es-ES" sz="900" dirty="0" err="1" smtClean="0"/>
              <a:t>Basili</a:t>
            </a:r>
            <a:r>
              <a:rPr lang="es-ES" sz="900" dirty="0" smtClean="0"/>
              <a:t>, 1991]</a:t>
            </a:r>
          </a:p>
          <a:p>
            <a:r>
              <a:rPr lang="es-ES" sz="2000" dirty="0" smtClean="0"/>
              <a:t>Se necesita industrializar el desarrollo de software </a:t>
            </a:r>
            <a:r>
              <a:rPr lang="es-ES" sz="900" dirty="0" smtClean="0"/>
              <a:t>[</a:t>
            </a:r>
            <a:r>
              <a:rPr lang="es-ES" sz="900" dirty="0" err="1" smtClean="0"/>
              <a:t>Mcilroy</a:t>
            </a:r>
            <a:r>
              <a:rPr lang="es-ES" sz="900" dirty="0" smtClean="0"/>
              <a:t>, 1968]</a:t>
            </a:r>
          </a:p>
          <a:p>
            <a:r>
              <a:rPr lang="es-ES" sz="2000" dirty="0" smtClean="0"/>
              <a:t>El término “crisis del software” sigue vigente </a:t>
            </a:r>
            <a:r>
              <a:rPr lang="es-ES" sz="900" dirty="0" smtClean="0"/>
              <a:t>[</a:t>
            </a:r>
            <a:r>
              <a:rPr lang="es-ES" sz="900" dirty="0" err="1" smtClean="0"/>
              <a:t>Dijkstra</a:t>
            </a:r>
            <a:r>
              <a:rPr lang="es-ES" sz="900" dirty="0" smtClean="0"/>
              <a:t>, 1972]</a:t>
            </a:r>
          </a:p>
          <a:p>
            <a:r>
              <a:rPr lang="es-ES" sz="2000" dirty="0" smtClean="0"/>
              <a:t>Muchos informes como los del </a:t>
            </a:r>
            <a:r>
              <a:rPr lang="es-ES" sz="2000" dirty="0" err="1" smtClean="0"/>
              <a:t>Standish</a:t>
            </a:r>
            <a:r>
              <a:rPr lang="es-ES" sz="2000" dirty="0" smtClean="0"/>
              <a:t> </a:t>
            </a:r>
            <a:r>
              <a:rPr lang="es-ES" sz="2000" dirty="0" err="1" smtClean="0"/>
              <a:t>Group</a:t>
            </a:r>
            <a:r>
              <a:rPr lang="es-ES" sz="2000" dirty="0" smtClean="0"/>
              <a:t> revelan el bajo éxito de los proyectos informáticos </a:t>
            </a:r>
            <a:r>
              <a:rPr lang="es-ES" sz="900" dirty="0" smtClean="0"/>
              <a:t>[</a:t>
            </a:r>
            <a:r>
              <a:rPr lang="es-ES" sz="900" dirty="0" err="1" smtClean="0"/>
              <a:t>StandishGroup</a:t>
            </a:r>
            <a:r>
              <a:rPr lang="es-ES" sz="900" dirty="0" smtClean="0"/>
              <a:t>, 2008]</a:t>
            </a:r>
          </a:p>
          <a:p>
            <a:r>
              <a:rPr lang="es-ES" sz="2000" dirty="0" smtClean="0"/>
              <a:t>La ingeniería del software continua ofreciendo “herramientas”</a:t>
            </a:r>
          </a:p>
          <a:p>
            <a:pPr lvl="1"/>
            <a:r>
              <a:rPr lang="es-ES" sz="1800" dirty="0" smtClean="0"/>
              <a:t>Ingeniería dirigida por modelos (MDE) </a:t>
            </a:r>
            <a:r>
              <a:rPr lang="es-ES" sz="900" dirty="0" smtClean="0"/>
              <a:t>[Kent, 2002]</a:t>
            </a:r>
          </a:p>
          <a:p>
            <a:pPr lvl="1"/>
            <a:r>
              <a:rPr lang="es-ES" sz="1800" dirty="0" smtClean="0"/>
              <a:t>Práctica de la integración continua (CI) </a:t>
            </a:r>
            <a:r>
              <a:rPr lang="es-ES" sz="900" dirty="0" smtClean="0"/>
              <a:t>[Beck, 1999]</a:t>
            </a:r>
          </a:p>
          <a:p>
            <a:r>
              <a:rPr lang="es-ES" sz="2000" dirty="0" smtClean="0"/>
              <a:t>Muy útiles</a:t>
            </a:r>
            <a:r>
              <a:rPr lang="es-ES" sz="900" dirty="0" smtClean="0"/>
              <a:t> ([</a:t>
            </a:r>
            <a:r>
              <a:rPr lang="es-ES" sz="900" dirty="0" err="1" smtClean="0"/>
              <a:t>Völter</a:t>
            </a:r>
            <a:r>
              <a:rPr lang="es-ES" sz="900" dirty="0" smtClean="0"/>
              <a:t> and Stahl, 2006], [</a:t>
            </a:r>
            <a:r>
              <a:rPr lang="es-ES" sz="900" dirty="0" err="1" smtClean="0"/>
              <a:t>Duvall</a:t>
            </a:r>
            <a:r>
              <a:rPr lang="es-ES" sz="900" dirty="0" smtClean="0"/>
              <a:t> et al., 2007])</a:t>
            </a:r>
            <a:r>
              <a:rPr lang="es-ES" sz="2000" dirty="0" smtClean="0"/>
              <a:t>, pero por separado…</a:t>
            </a:r>
          </a:p>
          <a:p>
            <a:pPr lvl="1"/>
            <a:endParaRPr lang="es-ES" sz="1800"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1- Planteamiento del problema</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4</a:t>
            </a:fld>
            <a:endParaRPr lang="es-ES"/>
          </a:p>
        </p:txBody>
      </p:sp>
      <p:pic>
        <p:nvPicPr>
          <p:cNvPr id="1027" name="Picture 3"/>
          <p:cNvPicPr>
            <a:picLocks noChangeAspect="1" noChangeArrowheads="1"/>
          </p:cNvPicPr>
          <p:nvPr/>
        </p:nvPicPr>
        <p:blipFill>
          <a:blip r:embed="rId4" cstate="print"/>
          <a:srcRect/>
          <a:stretch>
            <a:fillRect/>
          </a:stretch>
        </p:blipFill>
        <p:spPr bwMode="auto">
          <a:xfrm>
            <a:off x="6109424" y="4797152"/>
            <a:ext cx="2927072" cy="1964933"/>
          </a:xfrm>
          <a:prstGeom prst="rect">
            <a:avLst/>
          </a:prstGeom>
          <a:noFill/>
          <a:ln w="9525">
            <a:solidFill>
              <a:srgbClr val="002060"/>
            </a:solidFill>
            <a:miter lim="800000"/>
            <a:headEnd/>
            <a:tailEnd/>
          </a:ln>
          <a:effectLst/>
        </p:spPr>
      </p:pic>
      <p:pic>
        <p:nvPicPr>
          <p:cNvPr id="8" name="Picture 1"/>
          <p:cNvPicPr>
            <a:picLocks noChangeAspect="1" noChangeArrowheads="1"/>
          </p:cNvPicPr>
          <p:nvPr/>
        </p:nvPicPr>
        <p:blipFill>
          <a:blip r:embed="rId5" cstate="print"/>
          <a:srcRect/>
          <a:stretch>
            <a:fillRect/>
          </a:stretch>
        </p:blipFill>
        <p:spPr bwMode="auto">
          <a:xfrm>
            <a:off x="2339752" y="5445224"/>
            <a:ext cx="2736304" cy="1287453"/>
          </a:xfrm>
          <a:prstGeom prst="rect">
            <a:avLst/>
          </a:prstGeom>
          <a:ln>
            <a:solidFill>
              <a:srgbClr val="002060"/>
            </a:solidFill>
            <a:headEnd/>
            <a:tailEnd/>
          </a:ln>
        </p:spPr>
        <p:style>
          <a:lnRef idx="1">
            <a:schemeClr val="accent4"/>
          </a:lnRef>
          <a:fillRef idx="2">
            <a:schemeClr val="accent4"/>
          </a:fillRef>
          <a:effectRef idx="1">
            <a:schemeClr val="accent4"/>
          </a:effectRef>
          <a:fontRef idx="minor">
            <a:schemeClr val="dk1"/>
          </a:fontRef>
        </p:style>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box(in)">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2.1- Elección de una iniciativa MDE</a:t>
            </a:r>
          </a:p>
          <a:p>
            <a:r>
              <a:rPr lang="es-ES" sz="1200" dirty="0" smtClean="0"/>
              <a:t>2.2- Detección de nuevas versiones en los </a:t>
            </a:r>
            <a:r>
              <a:rPr lang="es-ES" sz="1200" dirty="0" err="1" smtClean="0"/>
              <a:t>VCSs</a:t>
            </a:r>
            <a:endParaRPr lang="es-ES" sz="1200" dirty="0" smtClean="0"/>
          </a:p>
          <a:p>
            <a:r>
              <a:rPr lang="es-ES" sz="1600" b="1" dirty="0" smtClean="0">
                <a:solidFill>
                  <a:srgbClr val="002060"/>
                </a:solidFill>
              </a:rPr>
              <a:t>2.3- Integración de MDE con herramientas CI</a:t>
            </a:r>
          </a:p>
          <a:p>
            <a:r>
              <a:rPr lang="es-ES" sz="1200" dirty="0" smtClean="0"/>
              <a:t>2.4- Generación incremental de artefactos</a:t>
            </a:r>
          </a:p>
        </p:txBody>
      </p:sp>
      <p:sp>
        <p:nvSpPr>
          <p:cNvPr id="2" name="1 Título"/>
          <p:cNvSpPr>
            <a:spLocks noGrp="1"/>
          </p:cNvSpPr>
          <p:nvPr>
            <p:ph type="title"/>
          </p:nvPr>
        </p:nvSpPr>
        <p:spPr/>
        <p:txBody>
          <a:bodyPr>
            <a:normAutofit/>
          </a:bodyPr>
          <a:lstStyle/>
          <a:p>
            <a:r>
              <a:rPr lang="es-ES" dirty="0" smtClean="0"/>
              <a:t>Plantillas de visualización</a:t>
            </a: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40</a:t>
            </a:fld>
            <a:endParaRPr lang="es-ES"/>
          </a:p>
        </p:txBody>
      </p:sp>
      <p:sp>
        <p:nvSpPr>
          <p:cNvPr id="10" name="9 Rectángulo"/>
          <p:cNvSpPr/>
          <p:nvPr/>
        </p:nvSpPr>
        <p:spPr>
          <a:xfrm>
            <a:off x="0" y="1916832"/>
            <a:ext cx="45719" cy="494116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Marcador de contenido"/>
          <p:cNvSpPr>
            <a:spLocks noGrp="1"/>
          </p:cNvSpPr>
          <p:nvPr>
            <p:ph idx="1"/>
          </p:nvPr>
        </p:nvSpPr>
        <p:spPr>
          <a:xfrm>
            <a:off x="457200" y="1988840"/>
            <a:ext cx="8229600" cy="4585696"/>
          </a:xfrm>
        </p:spPr>
        <p:txBody>
          <a:bodyPr/>
          <a:lstStyle/>
          <a:p>
            <a:r>
              <a:rPr lang="es-ES" sz="2400" dirty="0" err="1" smtClean="0">
                <a:latin typeface="Courier New" pitchFamily="49" charset="0"/>
                <a:cs typeface="Courier New" pitchFamily="49" charset="0"/>
              </a:rPr>
              <a:t>Dashboard.config</a:t>
            </a:r>
            <a:endParaRPr lang="es-ES" sz="2400" dirty="0" smtClean="0">
              <a:latin typeface="Courier New" pitchFamily="49" charset="0"/>
              <a:cs typeface="Courier New" pitchFamily="49" charset="0"/>
            </a:endParaRPr>
          </a:p>
          <a:p>
            <a:endParaRPr lang="es-ES" dirty="0" smtClean="0"/>
          </a:p>
          <a:p>
            <a:endParaRPr lang="es-ES" dirty="0" smtClean="0"/>
          </a:p>
          <a:p>
            <a:endParaRPr lang="es-ES" dirty="0" smtClean="0"/>
          </a:p>
          <a:p>
            <a:r>
              <a:rPr lang="es-ES" sz="2400" dirty="0" smtClean="0">
                <a:latin typeface="Courier New" pitchFamily="49" charset="0"/>
                <a:cs typeface="Courier New" pitchFamily="49" charset="0"/>
              </a:rPr>
              <a:t>OAW.xsl</a:t>
            </a:r>
            <a:endParaRPr lang="es-ES" sz="2400" dirty="0">
              <a:latin typeface="Courier New" pitchFamily="49" charset="0"/>
              <a:cs typeface="Courier New" pitchFamily="49" charset="0"/>
            </a:endParaRPr>
          </a:p>
        </p:txBody>
      </p:sp>
      <p:pic>
        <p:nvPicPr>
          <p:cNvPr id="275457" name="Picture 1"/>
          <p:cNvPicPr>
            <a:picLocks noChangeAspect="1" noChangeArrowheads="1"/>
          </p:cNvPicPr>
          <p:nvPr/>
        </p:nvPicPr>
        <p:blipFill>
          <a:blip r:embed="rId4" cstate="print"/>
          <a:srcRect/>
          <a:stretch>
            <a:fillRect/>
          </a:stretch>
        </p:blipFill>
        <p:spPr bwMode="auto">
          <a:xfrm>
            <a:off x="395536" y="2422692"/>
            <a:ext cx="8280920" cy="1438356"/>
          </a:xfrm>
          <a:prstGeom prst="rect">
            <a:avLst/>
          </a:prstGeom>
          <a:noFill/>
          <a:ln w="9525">
            <a:solidFill>
              <a:schemeClr val="accent2"/>
            </a:solidFill>
            <a:miter lim="800000"/>
            <a:headEnd/>
            <a:tailEnd/>
          </a:ln>
        </p:spPr>
      </p:pic>
      <p:pic>
        <p:nvPicPr>
          <p:cNvPr id="275459" name="Picture 3"/>
          <p:cNvPicPr>
            <a:picLocks noChangeAspect="1" noChangeArrowheads="1"/>
          </p:cNvPicPr>
          <p:nvPr/>
        </p:nvPicPr>
        <p:blipFill>
          <a:blip r:embed="rId5" cstate="print"/>
          <a:srcRect/>
          <a:stretch>
            <a:fillRect/>
          </a:stretch>
        </p:blipFill>
        <p:spPr bwMode="auto">
          <a:xfrm>
            <a:off x="878532" y="4288110"/>
            <a:ext cx="7581900" cy="2381250"/>
          </a:xfrm>
          <a:prstGeom prst="rect">
            <a:avLst/>
          </a:prstGeom>
          <a:noFill/>
          <a:ln w="9525">
            <a:solidFill>
              <a:schemeClr val="accent2"/>
            </a:solidFill>
            <a:miter lim="800000"/>
            <a:headEnd/>
            <a:tailEnd/>
          </a:ln>
        </p:spPr>
      </p:pic>
      <p:pic>
        <p:nvPicPr>
          <p:cNvPr id="15" name="Picture 4"/>
          <p:cNvPicPr>
            <a:picLocks noChangeAspect="1" noChangeArrowheads="1"/>
          </p:cNvPicPr>
          <p:nvPr/>
        </p:nvPicPr>
        <p:blipFill>
          <a:blip r:embed="rId6" cstate="print"/>
          <a:srcRect/>
          <a:stretch>
            <a:fillRect/>
          </a:stretch>
        </p:blipFill>
        <p:spPr bwMode="auto">
          <a:xfrm>
            <a:off x="1619672" y="6511627"/>
            <a:ext cx="190500" cy="85725"/>
          </a:xfrm>
          <a:prstGeom prst="rect">
            <a:avLst/>
          </a:prstGeom>
          <a:noFill/>
          <a:ln w="9525">
            <a:noFill/>
            <a:miter lim="800000"/>
            <a:headEnd/>
            <a:tailEnd/>
          </a:ln>
        </p:spPr>
      </p:pic>
      <p:sp>
        <p:nvSpPr>
          <p:cNvPr id="17" name="16 Rectángulo"/>
          <p:cNvSpPr/>
          <p:nvPr/>
        </p:nvSpPr>
        <p:spPr>
          <a:xfrm>
            <a:off x="611560" y="3573016"/>
            <a:ext cx="7488832" cy="144016"/>
          </a:xfrm>
          <a:prstGeom prst="rect">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2.1- Elección de una iniciativa MDE</a:t>
            </a:r>
          </a:p>
          <a:p>
            <a:r>
              <a:rPr lang="es-ES" sz="1200" dirty="0" smtClean="0"/>
              <a:t>2.2- Detección de nuevas versiones en los </a:t>
            </a:r>
            <a:r>
              <a:rPr lang="es-ES" sz="1200" dirty="0" err="1" smtClean="0"/>
              <a:t>VCSs</a:t>
            </a:r>
            <a:endParaRPr lang="es-ES" sz="1200" dirty="0" smtClean="0"/>
          </a:p>
          <a:p>
            <a:r>
              <a:rPr lang="es-ES" sz="1600" b="1" dirty="0" smtClean="0">
                <a:solidFill>
                  <a:srgbClr val="002060"/>
                </a:solidFill>
              </a:rPr>
              <a:t>2.3- Integración de MDE con herramientas CI</a:t>
            </a:r>
          </a:p>
          <a:p>
            <a:r>
              <a:rPr lang="es-ES" sz="1200" dirty="0" smtClean="0"/>
              <a:t>2.4- Generación incremental de artefactos</a:t>
            </a:r>
          </a:p>
        </p:txBody>
      </p:sp>
      <p:sp>
        <p:nvSpPr>
          <p:cNvPr id="3" name="2 Marcador de contenido"/>
          <p:cNvSpPr>
            <a:spLocks noGrp="1"/>
          </p:cNvSpPr>
          <p:nvPr>
            <p:ph idx="1"/>
          </p:nvPr>
        </p:nvSpPr>
        <p:spPr/>
        <p:txBody>
          <a:bodyPr/>
          <a:lstStyle/>
          <a:p>
            <a:pPr>
              <a:buNone/>
            </a:pP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41</a:t>
            </a:fld>
            <a:endParaRPr lang="es-ES"/>
          </a:p>
        </p:txBody>
      </p:sp>
      <p:pic>
        <p:nvPicPr>
          <p:cNvPr id="83970" name="Picture 2"/>
          <p:cNvPicPr>
            <a:picLocks noChangeAspect="1" noChangeArrowheads="1"/>
          </p:cNvPicPr>
          <p:nvPr/>
        </p:nvPicPr>
        <p:blipFill>
          <a:blip r:embed="rId4" cstate="print"/>
          <a:srcRect/>
          <a:stretch>
            <a:fillRect/>
          </a:stretch>
        </p:blipFill>
        <p:spPr bwMode="auto">
          <a:xfrm>
            <a:off x="1259632" y="1308153"/>
            <a:ext cx="6912768" cy="5524977"/>
          </a:xfrm>
          <a:prstGeom prst="rect">
            <a:avLst/>
          </a:prstGeom>
          <a:noFill/>
          <a:ln w="9525">
            <a:noFill/>
            <a:miter lim="800000"/>
            <a:headEnd/>
            <a:tailEnd/>
          </a:ln>
          <a:effectLst/>
        </p:spPr>
      </p:pic>
      <p:sp>
        <p:nvSpPr>
          <p:cNvPr id="9" name="8 Título"/>
          <p:cNvSpPr>
            <a:spLocks noGrp="1"/>
          </p:cNvSpPr>
          <p:nvPr>
            <p:ph type="title"/>
          </p:nvPr>
        </p:nvSpPr>
        <p:spPr>
          <a:xfrm>
            <a:off x="457200" y="548680"/>
            <a:ext cx="8229600" cy="1066800"/>
          </a:xfrm>
        </p:spPr>
        <p:txBody>
          <a:bodyPr>
            <a:normAutofit/>
          </a:bodyPr>
          <a:lstStyle/>
          <a:p>
            <a:r>
              <a:rPr lang="es-ES" sz="2800" dirty="0" smtClean="0"/>
              <a:t>Retroalimentación obtenida</a:t>
            </a:r>
            <a:endParaRPr lang="es-ES" sz="2800" dirty="0"/>
          </a:p>
        </p:txBody>
      </p:sp>
      <p:sp>
        <p:nvSpPr>
          <p:cNvPr id="11" name="10 Rectángulo"/>
          <p:cNvSpPr/>
          <p:nvPr/>
        </p:nvSpPr>
        <p:spPr>
          <a:xfrm>
            <a:off x="0" y="1916832"/>
            <a:ext cx="45719" cy="494116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2.1- Elección de una iniciativa MDE</a:t>
            </a:r>
          </a:p>
          <a:p>
            <a:r>
              <a:rPr lang="es-ES" sz="1200" dirty="0" smtClean="0"/>
              <a:t>2.2- Detección de nuevas versiones en los </a:t>
            </a:r>
            <a:r>
              <a:rPr lang="es-ES" sz="1200" dirty="0" err="1" smtClean="0"/>
              <a:t>VCSs</a:t>
            </a:r>
            <a:endParaRPr lang="es-ES" sz="1200" dirty="0" smtClean="0"/>
          </a:p>
          <a:p>
            <a:r>
              <a:rPr lang="es-ES" sz="1200" dirty="0" smtClean="0"/>
              <a:t>2.3- Integración de MDE con herramientas CI</a:t>
            </a:r>
          </a:p>
          <a:p>
            <a:r>
              <a:rPr lang="es-ES" sz="1600" b="1" dirty="0" smtClean="0">
                <a:solidFill>
                  <a:srgbClr val="002060"/>
                </a:solidFill>
              </a:rPr>
              <a:t>2.4- Generación incremental de artefactos</a:t>
            </a:r>
          </a:p>
        </p:txBody>
      </p:sp>
      <p:sp>
        <p:nvSpPr>
          <p:cNvPr id="2" name="1 Título"/>
          <p:cNvSpPr>
            <a:spLocks noGrp="1"/>
          </p:cNvSpPr>
          <p:nvPr>
            <p:ph type="title"/>
          </p:nvPr>
        </p:nvSpPr>
        <p:spPr/>
        <p:txBody>
          <a:bodyPr/>
          <a:lstStyle/>
          <a:p>
            <a:r>
              <a:rPr lang="es-ES" dirty="0" smtClean="0">
                <a:solidFill>
                  <a:srgbClr val="C00000"/>
                </a:solidFill>
              </a:rPr>
              <a:t>Problemática</a:t>
            </a:r>
            <a:endParaRPr lang="es-ES" dirty="0">
              <a:solidFill>
                <a:srgbClr val="C00000"/>
              </a:solidFill>
            </a:endParaRPr>
          </a:p>
        </p:txBody>
      </p:sp>
      <p:sp>
        <p:nvSpPr>
          <p:cNvPr id="3" name="2 Marcador de contenido"/>
          <p:cNvSpPr>
            <a:spLocks noGrp="1"/>
          </p:cNvSpPr>
          <p:nvPr>
            <p:ph idx="1"/>
          </p:nvPr>
        </p:nvSpPr>
        <p:spPr>
          <a:xfrm>
            <a:off x="251520" y="2249424"/>
            <a:ext cx="8892480" cy="4325112"/>
          </a:xfrm>
        </p:spPr>
        <p:txBody>
          <a:bodyPr>
            <a:normAutofit/>
          </a:bodyPr>
          <a:lstStyle/>
          <a:p>
            <a:r>
              <a:rPr lang="es-ES" sz="2000" dirty="0" smtClean="0"/>
              <a:t>Los generadores de artefactos MDE no generan artefactos de manera incremental</a:t>
            </a:r>
          </a:p>
          <a:p>
            <a:r>
              <a:rPr lang="es-ES" sz="2000" dirty="0" smtClean="0"/>
              <a:t>Por ejemplo, el compilador incremental de Java que incorpora Eclipse permite:</a:t>
            </a:r>
          </a:p>
          <a:p>
            <a:pPr lvl="1"/>
            <a:r>
              <a:rPr lang="es-ES" sz="1800" dirty="0" smtClean="0"/>
              <a:t>Evitar reconstruir aplicaciones enteras con cada cambio</a:t>
            </a:r>
          </a:p>
          <a:p>
            <a:pPr lvl="1"/>
            <a:r>
              <a:rPr lang="es-ES" sz="1800" dirty="0" smtClean="0"/>
              <a:t>Compilaciones casi instantáneas cuando los cambios en el código son pequeños</a:t>
            </a:r>
          </a:p>
          <a:p>
            <a:pPr lvl="1"/>
            <a:r>
              <a:rPr lang="es-ES" sz="1800" dirty="0" smtClean="0"/>
              <a:t>Se reduce la granularidad de las unidades de compilación mientras se mantiene la semántica del lenguaje</a:t>
            </a:r>
          </a:p>
          <a:p>
            <a:pPr lvl="1"/>
            <a:r>
              <a:rPr lang="es-ES" sz="1800" dirty="0" smtClean="0"/>
              <a:t>Se consigue crear un entorno de desarrollo más intuitivo ya que se detectan errores de forma casi instantánea</a:t>
            </a:r>
          </a:p>
          <a:p>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42</a:t>
            </a:fld>
            <a:endParaRPr lang="es-ES"/>
          </a:p>
        </p:txBody>
      </p:sp>
      <p:sp>
        <p:nvSpPr>
          <p:cNvPr id="7" name="6 Rectángulo"/>
          <p:cNvSpPr/>
          <p:nvPr/>
        </p:nvSpPr>
        <p:spPr>
          <a:xfrm>
            <a:off x="0" y="1916832"/>
            <a:ext cx="45719" cy="4941168"/>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CuadroTexto"/>
          <p:cNvSpPr txBox="1"/>
          <p:nvPr/>
        </p:nvSpPr>
        <p:spPr>
          <a:xfrm>
            <a:off x="323528" y="5373216"/>
            <a:ext cx="8496944" cy="584775"/>
          </a:xfrm>
          <a:prstGeom prst="rect">
            <a:avLst/>
          </a:prstGeom>
          <a:solidFill>
            <a:srgbClr val="FFC000">
              <a:alpha val="54000"/>
            </a:srgbClr>
          </a:solidFill>
          <a:ln>
            <a:solidFill>
              <a:schemeClr val="accent1"/>
            </a:solidFill>
          </a:ln>
        </p:spPr>
        <p:txBody>
          <a:bodyPr wrap="square" rtlCol="0">
            <a:spAutoFit/>
          </a:bodyPr>
          <a:lstStyle/>
          <a:p>
            <a:pPr algn="just"/>
            <a:r>
              <a:rPr lang="es-ES" sz="1600" i="1" dirty="0" smtClean="0"/>
              <a:t>Problema</a:t>
            </a:r>
            <a:r>
              <a:rPr lang="es-ES" sz="1600" dirty="0" smtClean="0"/>
              <a:t>: Cada vez que se hace un cambio en un modelo, el generador de artefactos tiene que regenerarlo todo (salvo en algunas herramientas de forma parcial)</a:t>
            </a:r>
            <a:endParaRPr lang="es-ES" sz="1600" dirty="0"/>
          </a:p>
        </p:txBody>
      </p:sp>
      <p:sp>
        <p:nvSpPr>
          <p:cNvPr id="9" name="8 CuadroTexto"/>
          <p:cNvSpPr txBox="1"/>
          <p:nvPr/>
        </p:nvSpPr>
        <p:spPr>
          <a:xfrm>
            <a:off x="323528" y="6114782"/>
            <a:ext cx="8496944" cy="584775"/>
          </a:xfrm>
          <a:prstGeom prst="rect">
            <a:avLst/>
          </a:prstGeom>
          <a:solidFill>
            <a:srgbClr val="92D050">
              <a:alpha val="54000"/>
            </a:srgbClr>
          </a:solidFill>
          <a:ln>
            <a:solidFill>
              <a:schemeClr val="accent1"/>
            </a:solidFill>
          </a:ln>
        </p:spPr>
        <p:txBody>
          <a:bodyPr wrap="square" rtlCol="0">
            <a:spAutoFit/>
          </a:bodyPr>
          <a:lstStyle/>
          <a:p>
            <a:pPr algn="just"/>
            <a:r>
              <a:rPr lang="es-ES" sz="1600" i="1" dirty="0" smtClean="0"/>
              <a:t>Beneficio perseguido</a:t>
            </a:r>
            <a:r>
              <a:rPr lang="es-ES" sz="1600" dirty="0" smtClean="0"/>
              <a:t>: Reducción de la cantidad de artefactos que se regeneran y que posteriormente hay que compilar, desplegar, rehacer pruebas, analizar artefactos generados, etc.</a:t>
            </a:r>
            <a:endParaRPr lang="es-ES" sz="16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2.1- Elección de una iniciativa MDE</a:t>
            </a:r>
          </a:p>
          <a:p>
            <a:r>
              <a:rPr lang="es-ES" sz="1200" dirty="0" smtClean="0"/>
              <a:t>2.2- Detección de nuevas versiones en los </a:t>
            </a:r>
            <a:r>
              <a:rPr lang="es-ES" sz="1200" dirty="0" err="1" smtClean="0"/>
              <a:t>VCSs</a:t>
            </a:r>
            <a:endParaRPr lang="es-ES" sz="1200" dirty="0" smtClean="0"/>
          </a:p>
          <a:p>
            <a:r>
              <a:rPr lang="es-ES" sz="1200" dirty="0" smtClean="0"/>
              <a:t>2.3- Integración de MDE con herramientas CI</a:t>
            </a:r>
          </a:p>
          <a:p>
            <a:r>
              <a:rPr lang="es-ES" sz="1600" b="1" dirty="0" smtClean="0">
                <a:solidFill>
                  <a:srgbClr val="002060"/>
                </a:solidFill>
              </a:rPr>
              <a:t>2.4- Generación incremental de artefactos</a:t>
            </a:r>
          </a:p>
        </p:txBody>
      </p:sp>
      <p:sp>
        <p:nvSpPr>
          <p:cNvPr id="2" name="1 Título"/>
          <p:cNvSpPr>
            <a:spLocks noGrp="1"/>
          </p:cNvSpPr>
          <p:nvPr>
            <p:ph type="title"/>
          </p:nvPr>
        </p:nvSpPr>
        <p:spPr>
          <a:xfrm>
            <a:off x="457200" y="634008"/>
            <a:ext cx="8229600" cy="1066800"/>
          </a:xfrm>
        </p:spPr>
        <p:txBody>
          <a:bodyPr/>
          <a:lstStyle/>
          <a:p>
            <a:r>
              <a:rPr lang="es-ES" dirty="0" smtClean="0"/>
              <a:t>Aproximaciones</a:t>
            </a:r>
            <a:endParaRPr lang="es-ES" dirty="0"/>
          </a:p>
        </p:txBody>
      </p:sp>
      <p:sp>
        <p:nvSpPr>
          <p:cNvPr id="3" name="2 Marcador de contenido"/>
          <p:cNvSpPr>
            <a:spLocks noGrp="1"/>
          </p:cNvSpPr>
          <p:nvPr>
            <p:ph idx="1"/>
          </p:nvPr>
        </p:nvSpPr>
        <p:spPr/>
        <p:txBody>
          <a:bodyPr/>
          <a:lstStyle/>
          <a:p>
            <a:pPr>
              <a:buNone/>
            </a:pP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43</a:t>
            </a:fld>
            <a:endParaRPr lang="es-ES"/>
          </a:p>
        </p:txBody>
      </p:sp>
      <p:pic>
        <p:nvPicPr>
          <p:cNvPr id="75778" name="Picture 2"/>
          <p:cNvPicPr>
            <a:picLocks noChangeAspect="1" noChangeArrowheads="1"/>
          </p:cNvPicPr>
          <p:nvPr/>
        </p:nvPicPr>
        <p:blipFill>
          <a:blip r:embed="rId4" cstate="print"/>
          <a:srcRect/>
          <a:stretch>
            <a:fillRect/>
          </a:stretch>
        </p:blipFill>
        <p:spPr bwMode="auto">
          <a:xfrm>
            <a:off x="107504" y="1484782"/>
            <a:ext cx="4752528" cy="5396941"/>
          </a:xfrm>
          <a:prstGeom prst="rect">
            <a:avLst/>
          </a:prstGeom>
          <a:noFill/>
          <a:ln w="9525">
            <a:noFill/>
            <a:miter lim="800000"/>
            <a:headEnd/>
            <a:tailEnd/>
          </a:ln>
          <a:effectLst/>
        </p:spPr>
      </p:pic>
      <p:sp>
        <p:nvSpPr>
          <p:cNvPr id="8" name="7 Rectángulo"/>
          <p:cNvSpPr/>
          <p:nvPr/>
        </p:nvSpPr>
        <p:spPr>
          <a:xfrm>
            <a:off x="0" y="1916832"/>
            <a:ext cx="45719" cy="4941168"/>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1724337" y="1397968"/>
            <a:ext cx="1263487" cy="230832"/>
          </a:xfrm>
          <a:prstGeom prst="rect">
            <a:avLst/>
          </a:prstGeom>
        </p:spPr>
        <p:txBody>
          <a:bodyPr wrap="none">
            <a:spAutoFit/>
          </a:bodyPr>
          <a:lstStyle/>
          <a:p>
            <a:r>
              <a:rPr lang="es-ES" sz="900" dirty="0" smtClean="0"/>
              <a:t>[</a:t>
            </a:r>
            <a:r>
              <a:rPr lang="es-ES" sz="900" dirty="0" err="1" smtClean="0"/>
              <a:t>Hearnden</a:t>
            </a:r>
            <a:r>
              <a:rPr lang="es-ES" sz="900" dirty="0" smtClean="0"/>
              <a:t> et al., 2006]</a:t>
            </a:r>
            <a:endParaRPr lang="es-ES" sz="900" dirty="0"/>
          </a:p>
        </p:txBody>
      </p:sp>
      <p:sp>
        <p:nvSpPr>
          <p:cNvPr id="10" name="9 Rectángulo"/>
          <p:cNvSpPr/>
          <p:nvPr/>
        </p:nvSpPr>
        <p:spPr>
          <a:xfrm>
            <a:off x="1835696" y="4221088"/>
            <a:ext cx="1159292" cy="230832"/>
          </a:xfrm>
          <a:prstGeom prst="rect">
            <a:avLst/>
          </a:prstGeom>
        </p:spPr>
        <p:txBody>
          <a:bodyPr wrap="none">
            <a:spAutoFit/>
          </a:bodyPr>
          <a:lstStyle/>
          <a:p>
            <a:r>
              <a:rPr lang="es-ES" sz="900" dirty="0" smtClean="0"/>
              <a:t>[</a:t>
            </a:r>
            <a:r>
              <a:rPr lang="en-US" sz="900" dirty="0" smtClean="0"/>
              <a:t>van </a:t>
            </a:r>
            <a:r>
              <a:rPr lang="en-US" sz="900" dirty="0" err="1" smtClean="0"/>
              <a:t>der</a:t>
            </a:r>
            <a:r>
              <a:rPr lang="en-US" sz="900" dirty="0" smtClean="0"/>
              <a:t> </a:t>
            </a:r>
            <a:r>
              <a:rPr lang="en-US" sz="900" dirty="0" err="1" smtClean="0"/>
              <a:t>Meij</a:t>
            </a:r>
            <a:r>
              <a:rPr lang="es-ES" sz="900" dirty="0" smtClean="0"/>
              <a:t>, 2009]</a:t>
            </a:r>
            <a:endParaRPr lang="es-ES" sz="900" dirty="0"/>
          </a:p>
        </p:txBody>
      </p:sp>
      <p:pic>
        <p:nvPicPr>
          <p:cNvPr id="11" name="Picture 3"/>
          <p:cNvPicPr>
            <a:picLocks noChangeAspect="1" noChangeArrowheads="1"/>
          </p:cNvPicPr>
          <p:nvPr/>
        </p:nvPicPr>
        <p:blipFill>
          <a:blip r:embed="rId5" cstate="print"/>
          <a:srcRect/>
          <a:stretch>
            <a:fillRect/>
          </a:stretch>
        </p:blipFill>
        <p:spPr bwMode="auto">
          <a:xfrm>
            <a:off x="5508104" y="2060848"/>
            <a:ext cx="3111740" cy="2376264"/>
          </a:xfrm>
          <a:prstGeom prst="rect">
            <a:avLst/>
          </a:prstGeom>
          <a:noFill/>
          <a:ln w="9525">
            <a:solidFill>
              <a:srgbClr val="002060"/>
            </a:solidFill>
            <a:miter lim="800000"/>
            <a:headEnd/>
            <a:tailEnd/>
          </a:ln>
          <a:effectLst/>
        </p:spPr>
      </p:pic>
      <p:sp>
        <p:nvSpPr>
          <p:cNvPr id="13" name="12 CuadroTexto"/>
          <p:cNvSpPr txBox="1"/>
          <p:nvPr/>
        </p:nvSpPr>
        <p:spPr>
          <a:xfrm>
            <a:off x="5940152" y="1700808"/>
            <a:ext cx="2664296" cy="369332"/>
          </a:xfrm>
          <a:prstGeom prst="rect">
            <a:avLst/>
          </a:prstGeom>
          <a:noFill/>
        </p:spPr>
        <p:txBody>
          <a:bodyPr wrap="square" rtlCol="0">
            <a:spAutoFit/>
          </a:bodyPr>
          <a:lstStyle/>
          <a:p>
            <a:r>
              <a:rPr lang="es-ES" dirty="0" smtClean="0"/>
              <a:t>Transformación directa</a:t>
            </a:r>
            <a:endParaRPr lang="es-ES" dirty="0"/>
          </a:p>
        </p:txBody>
      </p:sp>
      <p:pic>
        <p:nvPicPr>
          <p:cNvPr id="219139" name="Picture 3"/>
          <p:cNvPicPr>
            <a:picLocks noChangeAspect="1" noChangeArrowheads="1"/>
          </p:cNvPicPr>
          <p:nvPr/>
        </p:nvPicPr>
        <p:blipFill>
          <a:blip r:embed="rId6" cstate="print"/>
          <a:srcRect/>
          <a:stretch>
            <a:fillRect/>
          </a:stretch>
        </p:blipFill>
        <p:spPr bwMode="auto">
          <a:xfrm>
            <a:off x="4788024" y="4768755"/>
            <a:ext cx="4492898" cy="24046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2.1- Elección de una iniciativa MDE</a:t>
            </a:r>
          </a:p>
          <a:p>
            <a:r>
              <a:rPr lang="es-ES" sz="1200" dirty="0" smtClean="0"/>
              <a:t>2.2- Detección de nuevas versiones en los </a:t>
            </a:r>
            <a:r>
              <a:rPr lang="es-ES" sz="1200" dirty="0" err="1" smtClean="0"/>
              <a:t>VCSs</a:t>
            </a:r>
            <a:endParaRPr lang="es-ES" sz="1200" dirty="0" smtClean="0"/>
          </a:p>
          <a:p>
            <a:r>
              <a:rPr lang="es-ES" sz="1200" dirty="0" smtClean="0"/>
              <a:t>2.3- Integración de MDE con herramientas CI</a:t>
            </a:r>
          </a:p>
          <a:p>
            <a:r>
              <a:rPr lang="es-ES" sz="1600" b="1" dirty="0" smtClean="0">
                <a:solidFill>
                  <a:srgbClr val="002060"/>
                </a:solidFill>
              </a:rPr>
              <a:t>2.4- Generación incremental de artefactos</a:t>
            </a:r>
          </a:p>
        </p:txBody>
      </p:sp>
      <p:sp>
        <p:nvSpPr>
          <p:cNvPr id="2" name="1 Título"/>
          <p:cNvSpPr>
            <a:spLocks noGrp="1"/>
          </p:cNvSpPr>
          <p:nvPr>
            <p:ph type="title"/>
          </p:nvPr>
        </p:nvSpPr>
        <p:spPr/>
        <p:txBody>
          <a:bodyPr/>
          <a:lstStyle/>
          <a:p>
            <a:r>
              <a:rPr lang="es-ES" dirty="0" smtClean="0"/>
              <a:t>Aspectos clave</a:t>
            </a:r>
            <a:endParaRPr lang="es-ES" dirty="0"/>
          </a:p>
        </p:txBody>
      </p:sp>
      <p:sp>
        <p:nvSpPr>
          <p:cNvPr id="3" name="2 Marcador de contenido"/>
          <p:cNvSpPr>
            <a:spLocks noGrp="1"/>
          </p:cNvSpPr>
          <p:nvPr>
            <p:ph idx="1"/>
          </p:nvPr>
        </p:nvSpPr>
        <p:spPr/>
        <p:txBody>
          <a:bodyPr>
            <a:normAutofit/>
          </a:bodyPr>
          <a:lstStyle/>
          <a:p>
            <a:endParaRPr lang="es-ES" dirty="0" smtClean="0"/>
          </a:p>
          <a:p>
            <a:endParaRPr lang="es-ES" dirty="0" smtClean="0"/>
          </a:p>
          <a:p>
            <a:endParaRPr lang="es-ES" dirty="0" smtClean="0"/>
          </a:p>
          <a:p>
            <a:endParaRPr lang="es-ES" dirty="0" smtClean="0"/>
          </a:p>
          <a:p>
            <a:endParaRPr lang="es-ES" dirty="0" smtClean="0"/>
          </a:p>
          <a:p>
            <a:endParaRPr lang="es-ES" dirty="0" smtClean="0"/>
          </a:p>
          <a:p>
            <a:r>
              <a:rPr lang="es-ES" sz="2400" dirty="0" smtClean="0"/>
              <a:t>El cálculo de las diferencias ya se ha tratado en los </a:t>
            </a:r>
            <a:r>
              <a:rPr lang="es-ES" sz="2400" dirty="0" err="1" smtClean="0"/>
              <a:t>VCSs</a:t>
            </a:r>
            <a:endParaRPr lang="es-ES" sz="2400" dirty="0" smtClean="0"/>
          </a:p>
          <a:p>
            <a:r>
              <a:rPr lang="es-ES" sz="2400" dirty="0" smtClean="0"/>
              <a:t>La visualización de las diferencias no es necesaria</a:t>
            </a:r>
            <a:endParaRPr lang="es-ES" sz="2400"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44</a:t>
            </a:fld>
            <a:endParaRPr lang="es-ES"/>
          </a:p>
        </p:txBody>
      </p:sp>
      <p:pic>
        <p:nvPicPr>
          <p:cNvPr id="74754" name="Picture 2"/>
          <p:cNvPicPr>
            <a:picLocks noChangeAspect="1" noChangeArrowheads="1"/>
          </p:cNvPicPr>
          <p:nvPr/>
        </p:nvPicPr>
        <p:blipFill>
          <a:blip r:embed="rId4" cstate="print"/>
          <a:srcRect/>
          <a:stretch>
            <a:fillRect/>
          </a:stretch>
        </p:blipFill>
        <p:spPr bwMode="auto">
          <a:xfrm>
            <a:off x="323528" y="2564904"/>
            <a:ext cx="8419311" cy="1970211"/>
          </a:xfrm>
          <a:prstGeom prst="rect">
            <a:avLst/>
          </a:prstGeom>
          <a:noFill/>
          <a:ln w="9525">
            <a:noFill/>
            <a:miter lim="800000"/>
            <a:headEnd/>
            <a:tailEnd/>
          </a:ln>
          <a:effectLst/>
        </p:spPr>
      </p:pic>
      <p:sp>
        <p:nvSpPr>
          <p:cNvPr id="8" name="7 Rectángulo"/>
          <p:cNvSpPr/>
          <p:nvPr/>
        </p:nvSpPr>
        <p:spPr>
          <a:xfrm>
            <a:off x="0" y="1916832"/>
            <a:ext cx="45719" cy="4941168"/>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4211960" y="2492896"/>
            <a:ext cx="1540806" cy="230832"/>
          </a:xfrm>
          <a:prstGeom prst="rect">
            <a:avLst/>
          </a:prstGeom>
        </p:spPr>
        <p:txBody>
          <a:bodyPr wrap="none">
            <a:spAutoFit/>
          </a:bodyPr>
          <a:lstStyle/>
          <a:p>
            <a:r>
              <a:rPr lang="es-ES" sz="900" dirty="0" smtClean="0"/>
              <a:t>[</a:t>
            </a:r>
            <a:r>
              <a:rPr lang="es-ES" sz="900" dirty="0" err="1" smtClean="0"/>
              <a:t>Brun</a:t>
            </a:r>
            <a:r>
              <a:rPr lang="es-ES" sz="900" dirty="0" smtClean="0"/>
              <a:t> and </a:t>
            </a:r>
            <a:r>
              <a:rPr lang="es-ES" sz="900" dirty="0" err="1" smtClean="0"/>
              <a:t>Pierantonio</a:t>
            </a:r>
            <a:r>
              <a:rPr lang="es-ES" sz="900" dirty="0" smtClean="0"/>
              <a:t>, 2008]</a:t>
            </a:r>
            <a:endParaRPr lang="es-ES" sz="9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2.1- Elección de una iniciativa MDE</a:t>
            </a:r>
          </a:p>
          <a:p>
            <a:r>
              <a:rPr lang="es-ES" sz="1200" dirty="0" smtClean="0"/>
              <a:t>2.2- Detección de nuevas versiones en los </a:t>
            </a:r>
            <a:r>
              <a:rPr lang="es-ES" sz="1200" dirty="0" err="1" smtClean="0"/>
              <a:t>VCSs</a:t>
            </a:r>
            <a:endParaRPr lang="es-ES" sz="1200" dirty="0" smtClean="0"/>
          </a:p>
          <a:p>
            <a:r>
              <a:rPr lang="es-ES" sz="1200" dirty="0" smtClean="0"/>
              <a:t>2.3- Integración de MDE con herramientas CI</a:t>
            </a:r>
          </a:p>
          <a:p>
            <a:r>
              <a:rPr lang="es-ES" sz="1600" b="1" dirty="0" smtClean="0">
                <a:solidFill>
                  <a:srgbClr val="002060"/>
                </a:solidFill>
              </a:rPr>
              <a:t>2.4- Generación incremental de artefactos</a:t>
            </a:r>
          </a:p>
        </p:txBody>
      </p:sp>
      <p:sp>
        <p:nvSpPr>
          <p:cNvPr id="2" name="1 Título"/>
          <p:cNvSpPr>
            <a:spLocks noGrp="1"/>
          </p:cNvSpPr>
          <p:nvPr>
            <p:ph type="title"/>
          </p:nvPr>
        </p:nvSpPr>
        <p:spPr/>
        <p:txBody>
          <a:bodyPr/>
          <a:lstStyle/>
          <a:p>
            <a:r>
              <a:rPr lang="es-ES" dirty="0" smtClean="0"/>
              <a:t>Representación de las diferencias (1/2)</a:t>
            </a:r>
            <a:endParaRPr lang="es-ES" dirty="0"/>
          </a:p>
        </p:txBody>
      </p:sp>
      <p:sp>
        <p:nvSpPr>
          <p:cNvPr id="3" name="2 Marcador de contenido"/>
          <p:cNvSpPr>
            <a:spLocks noGrp="1"/>
          </p:cNvSpPr>
          <p:nvPr>
            <p:ph idx="1"/>
          </p:nvPr>
        </p:nvSpPr>
        <p:spPr>
          <a:xfrm>
            <a:off x="457200" y="2249424"/>
            <a:ext cx="8229600" cy="4608576"/>
          </a:xfrm>
        </p:spPr>
        <p:txBody>
          <a:bodyPr>
            <a:normAutofit lnSpcReduction="10000"/>
          </a:bodyPr>
          <a:lstStyle/>
          <a:p>
            <a:r>
              <a:rPr lang="es-ES" sz="2000" dirty="0" smtClean="0"/>
              <a:t>Scripts de editado</a:t>
            </a:r>
          </a:p>
          <a:p>
            <a:pPr lvl="1"/>
            <a:r>
              <a:rPr lang="es-ES" sz="1800" dirty="0" smtClean="0"/>
              <a:t>Secuencias de operaciones primitivas que describen las modificaciones que ha sufrido un modelo respecto a otro (∆) </a:t>
            </a:r>
            <a:r>
              <a:rPr lang="es-ES" sz="900" dirty="0" smtClean="0"/>
              <a:t>(</a:t>
            </a:r>
            <a:r>
              <a:rPr lang="es-ES" sz="900" dirty="0" err="1" smtClean="0"/>
              <a:t>e.g.</a:t>
            </a:r>
            <a:r>
              <a:rPr lang="es-ES" sz="900" dirty="0" smtClean="0"/>
              <a:t>, [</a:t>
            </a:r>
            <a:r>
              <a:rPr lang="es-ES" sz="900" dirty="0" err="1" smtClean="0"/>
              <a:t>Alanen</a:t>
            </a:r>
            <a:r>
              <a:rPr lang="es-ES" sz="900" dirty="0" smtClean="0"/>
              <a:t> and Porres, 2003]) </a:t>
            </a:r>
          </a:p>
          <a:p>
            <a:pPr lvl="1"/>
            <a:r>
              <a:rPr lang="es-ES" sz="1800" dirty="0" smtClean="0"/>
              <a:t>Deltas dirigidas</a:t>
            </a:r>
          </a:p>
          <a:p>
            <a:pPr lvl="1"/>
            <a:endParaRPr lang="es-ES" sz="700" dirty="0" smtClean="0"/>
          </a:p>
          <a:p>
            <a:r>
              <a:rPr lang="es-ES" sz="2000" dirty="0" smtClean="0"/>
              <a:t>Basadas en colores</a:t>
            </a:r>
          </a:p>
          <a:p>
            <a:pPr lvl="1"/>
            <a:r>
              <a:rPr lang="es-ES" sz="1800" dirty="0" smtClean="0"/>
              <a:t>Gráficamente mediante un diagrama que contiene las partes comunes entre los modelos (marcadas en un color) y las que cambian (marcadas en otro)</a:t>
            </a:r>
          </a:p>
          <a:p>
            <a:pPr lvl="1"/>
            <a:r>
              <a:rPr lang="es-ES" sz="1800" dirty="0" smtClean="0"/>
              <a:t>Deltas simétricas</a:t>
            </a:r>
          </a:p>
          <a:p>
            <a:r>
              <a:rPr lang="es-ES" sz="2000" dirty="0" smtClean="0"/>
              <a:t>PROBLEMA</a:t>
            </a:r>
          </a:p>
          <a:p>
            <a:pPr lvl="1"/>
            <a:r>
              <a:rPr lang="es-ES" sz="1800" dirty="0" smtClean="0"/>
              <a:t>Las propuestas no cumplen con los requisitos básicos que tendría que tener toda representación de diferencias entre modelos </a:t>
            </a:r>
            <a:r>
              <a:rPr lang="it-IT" sz="900" dirty="0" smtClean="0"/>
              <a:t>[Cicchetti et al., 2007c]</a:t>
            </a:r>
          </a:p>
          <a:p>
            <a:pPr lvl="2"/>
            <a:r>
              <a:rPr lang="it-IT" sz="1600" dirty="0" smtClean="0"/>
              <a:t>Independencia del metamodelo </a:t>
            </a:r>
            <a:r>
              <a:rPr lang="es-ES" sz="900" dirty="0" smtClean="0"/>
              <a:t>[</a:t>
            </a:r>
            <a:r>
              <a:rPr lang="es-ES" sz="900" dirty="0" err="1" smtClean="0"/>
              <a:t>Frankel</a:t>
            </a:r>
            <a:r>
              <a:rPr lang="es-ES" sz="900" dirty="0" smtClean="0"/>
              <a:t>, 2003] </a:t>
            </a:r>
            <a:endParaRPr lang="it-IT" sz="900" dirty="0" smtClean="0"/>
          </a:p>
          <a:p>
            <a:pPr lvl="2"/>
            <a:r>
              <a:rPr lang="it-IT" sz="1600" dirty="0" smtClean="0"/>
              <a:t>Basada en modelos </a:t>
            </a:r>
            <a:r>
              <a:rPr lang="es-ES" sz="900" dirty="0" smtClean="0"/>
              <a:t>[</a:t>
            </a:r>
            <a:r>
              <a:rPr lang="es-ES" sz="900" dirty="0" err="1" smtClean="0"/>
              <a:t>Bézivin</a:t>
            </a:r>
            <a:r>
              <a:rPr lang="es-ES" sz="900" dirty="0" smtClean="0"/>
              <a:t>, 2005]</a:t>
            </a:r>
            <a:endParaRPr lang="it-IT" sz="900" dirty="0" smtClean="0"/>
          </a:p>
          <a:p>
            <a:pPr lvl="2"/>
            <a:r>
              <a:rPr lang="it-IT" sz="1600" dirty="0" smtClean="0"/>
              <a:t>Compacta</a:t>
            </a:r>
          </a:p>
          <a:p>
            <a:pPr lvl="2"/>
            <a:r>
              <a:rPr lang="it-IT" sz="1600" dirty="0" smtClean="0"/>
              <a:t>Transformativa</a:t>
            </a:r>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45</a:t>
            </a:fld>
            <a:endParaRPr lang="es-ES"/>
          </a:p>
        </p:txBody>
      </p:sp>
      <p:sp>
        <p:nvSpPr>
          <p:cNvPr id="7" name="6 Rectángulo"/>
          <p:cNvSpPr/>
          <p:nvPr/>
        </p:nvSpPr>
        <p:spPr>
          <a:xfrm>
            <a:off x="0" y="1916832"/>
            <a:ext cx="45719" cy="4941168"/>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2.1- Elección de una iniciativa MDE</a:t>
            </a:r>
          </a:p>
          <a:p>
            <a:r>
              <a:rPr lang="es-ES" sz="1200" dirty="0" smtClean="0"/>
              <a:t>2.2- Detección de nuevas versiones en los </a:t>
            </a:r>
            <a:r>
              <a:rPr lang="es-ES" sz="1200" dirty="0" err="1" smtClean="0"/>
              <a:t>VCSs</a:t>
            </a:r>
            <a:endParaRPr lang="es-ES" sz="1200" dirty="0" smtClean="0"/>
          </a:p>
          <a:p>
            <a:r>
              <a:rPr lang="es-ES" sz="1200" dirty="0" smtClean="0"/>
              <a:t>2.3- Integración de MDE con herramientas CI</a:t>
            </a:r>
          </a:p>
          <a:p>
            <a:r>
              <a:rPr lang="es-ES" sz="1600" b="1" dirty="0" smtClean="0">
                <a:solidFill>
                  <a:srgbClr val="002060"/>
                </a:solidFill>
              </a:rPr>
              <a:t>2.4- Generación incremental de artefactos</a:t>
            </a:r>
          </a:p>
        </p:txBody>
      </p:sp>
      <p:sp>
        <p:nvSpPr>
          <p:cNvPr id="2" name="1 Título"/>
          <p:cNvSpPr>
            <a:spLocks noGrp="1"/>
          </p:cNvSpPr>
          <p:nvPr>
            <p:ph type="title"/>
          </p:nvPr>
        </p:nvSpPr>
        <p:spPr/>
        <p:txBody>
          <a:bodyPr/>
          <a:lstStyle/>
          <a:p>
            <a:r>
              <a:rPr lang="es-ES" dirty="0" smtClean="0"/>
              <a:t>Representación de las diferencias (2/2)</a:t>
            </a:r>
            <a:endParaRPr lang="es-ES" dirty="0"/>
          </a:p>
        </p:txBody>
      </p:sp>
      <p:sp>
        <p:nvSpPr>
          <p:cNvPr id="3" name="2 Marcador de contenido"/>
          <p:cNvSpPr>
            <a:spLocks noGrp="1"/>
          </p:cNvSpPr>
          <p:nvPr>
            <p:ph idx="1"/>
          </p:nvPr>
        </p:nvSpPr>
        <p:spPr>
          <a:xfrm>
            <a:off x="457200" y="2060848"/>
            <a:ext cx="8229600" cy="4513688"/>
          </a:xfrm>
        </p:spPr>
        <p:txBody>
          <a:bodyPr>
            <a:normAutofit/>
          </a:bodyPr>
          <a:lstStyle/>
          <a:p>
            <a:r>
              <a:rPr lang="es-ES" sz="2000" dirty="0" smtClean="0"/>
              <a:t>Modelo de la diferencia</a:t>
            </a:r>
          </a:p>
          <a:p>
            <a:pPr>
              <a:buNone/>
            </a:pP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46</a:t>
            </a:fld>
            <a:endParaRPr lang="es-ES"/>
          </a:p>
        </p:txBody>
      </p:sp>
      <p:sp>
        <p:nvSpPr>
          <p:cNvPr id="7" name="6 Rectángulo"/>
          <p:cNvSpPr/>
          <p:nvPr/>
        </p:nvSpPr>
        <p:spPr>
          <a:xfrm>
            <a:off x="0" y="1916832"/>
            <a:ext cx="45719" cy="4941168"/>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4017" name="Picture 1"/>
          <p:cNvPicPr>
            <a:picLocks noChangeAspect="1" noChangeArrowheads="1"/>
          </p:cNvPicPr>
          <p:nvPr/>
        </p:nvPicPr>
        <p:blipFill>
          <a:blip r:embed="rId4" cstate="print"/>
          <a:srcRect/>
          <a:stretch>
            <a:fillRect/>
          </a:stretch>
        </p:blipFill>
        <p:spPr bwMode="auto">
          <a:xfrm>
            <a:off x="683569" y="2780928"/>
            <a:ext cx="7879876" cy="3240360"/>
          </a:xfrm>
          <a:prstGeom prst="rect">
            <a:avLst/>
          </a:prstGeom>
          <a:noFill/>
          <a:ln w="9525">
            <a:noFill/>
            <a:miter lim="800000"/>
            <a:headEnd/>
            <a:tailEnd/>
          </a:ln>
          <a:effectLst/>
        </p:spPr>
      </p:pic>
      <p:sp>
        <p:nvSpPr>
          <p:cNvPr id="14" name="13 Rectángulo"/>
          <p:cNvSpPr/>
          <p:nvPr/>
        </p:nvSpPr>
        <p:spPr>
          <a:xfrm>
            <a:off x="7236296" y="6488668"/>
            <a:ext cx="947695" cy="230832"/>
          </a:xfrm>
          <a:prstGeom prst="rect">
            <a:avLst/>
          </a:prstGeom>
        </p:spPr>
        <p:txBody>
          <a:bodyPr wrap="none">
            <a:spAutoFit/>
          </a:bodyPr>
          <a:lstStyle/>
          <a:p>
            <a:r>
              <a:rPr lang="es-ES" sz="900" dirty="0" smtClean="0"/>
              <a:t>[</a:t>
            </a:r>
            <a:r>
              <a:rPr lang="es-ES" sz="900" dirty="0" err="1" smtClean="0"/>
              <a:t>Cicchetti</a:t>
            </a:r>
            <a:r>
              <a:rPr lang="es-ES" sz="900" dirty="0" smtClean="0"/>
              <a:t>, 2007]</a:t>
            </a:r>
            <a:endParaRPr lang="es-ES" sz="9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2.1- Elección de una iniciativa MDE</a:t>
            </a:r>
          </a:p>
          <a:p>
            <a:r>
              <a:rPr lang="es-ES" sz="1200" dirty="0" smtClean="0"/>
              <a:t>2.2- Detección de nuevas versiones en los </a:t>
            </a:r>
            <a:r>
              <a:rPr lang="es-ES" sz="1200" dirty="0" err="1" smtClean="0"/>
              <a:t>VCSs</a:t>
            </a:r>
            <a:endParaRPr lang="es-ES" sz="1200" dirty="0" smtClean="0"/>
          </a:p>
          <a:p>
            <a:r>
              <a:rPr lang="es-ES" sz="1200" dirty="0" smtClean="0"/>
              <a:t>2.3- Integración de MDE con herramientas CI</a:t>
            </a:r>
          </a:p>
          <a:p>
            <a:r>
              <a:rPr lang="es-ES" sz="1600" b="1" dirty="0" smtClean="0">
                <a:solidFill>
                  <a:srgbClr val="002060"/>
                </a:solidFill>
              </a:rPr>
              <a:t>2.4- Generación incremental de artefactos</a:t>
            </a:r>
          </a:p>
        </p:txBody>
      </p:sp>
      <p:sp>
        <p:nvSpPr>
          <p:cNvPr id="2" name="1 Título"/>
          <p:cNvSpPr>
            <a:spLocks noGrp="1"/>
          </p:cNvSpPr>
          <p:nvPr>
            <p:ph type="title"/>
          </p:nvPr>
        </p:nvSpPr>
        <p:spPr/>
        <p:txBody>
          <a:bodyPr/>
          <a:lstStyle/>
          <a:p>
            <a:r>
              <a:rPr lang="es-ES" dirty="0" smtClean="0"/>
              <a:t>Esquema</a:t>
            </a: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47</a:t>
            </a:fld>
            <a:endParaRPr lang="es-ES"/>
          </a:p>
        </p:txBody>
      </p:sp>
      <p:sp>
        <p:nvSpPr>
          <p:cNvPr id="7" name="6 Rectángulo"/>
          <p:cNvSpPr/>
          <p:nvPr/>
        </p:nvSpPr>
        <p:spPr>
          <a:xfrm>
            <a:off x="0" y="1916832"/>
            <a:ext cx="45719" cy="4941168"/>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81604" name="Picture 4"/>
          <p:cNvPicPr>
            <a:picLocks noChangeAspect="1" noChangeArrowheads="1"/>
          </p:cNvPicPr>
          <p:nvPr/>
        </p:nvPicPr>
        <p:blipFill>
          <a:blip r:embed="rId4" cstate="print"/>
          <a:srcRect/>
          <a:stretch>
            <a:fillRect/>
          </a:stretch>
        </p:blipFill>
        <p:spPr bwMode="auto">
          <a:xfrm>
            <a:off x="1403648" y="1916832"/>
            <a:ext cx="6336704" cy="4567759"/>
          </a:xfrm>
          <a:prstGeom prst="rect">
            <a:avLst/>
          </a:prstGeom>
          <a:noFill/>
          <a:ln w="9525">
            <a:noFill/>
            <a:miter lim="800000"/>
            <a:headEnd/>
            <a:tailEnd/>
          </a:ln>
          <a:effectLst/>
        </p:spPr>
      </p:pic>
      <p:pic>
        <p:nvPicPr>
          <p:cNvPr id="211969" name="Picture 1"/>
          <p:cNvPicPr>
            <a:picLocks noChangeAspect="1" noChangeArrowheads="1"/>
          </p:cNvPicPr>
          <p:nvPr/>
        </p:nvPicPr>
        <p:blipFill>
          <a:blip r:embed="rId5" cstate="print"/>
          <a:srcRect/>
          <a:stretch>
            <a:fillRect/>
          </a:stretch>
        </p:blipFill>
        <p:spPr bwMode="auto">
          <a:xfrm>
            <a:off x="1259632" y="1916832"/>
            <a:ext cx="6768752" cy="4759279"/>
          </a:xfrm>
          <a:prstGeom prst="rect">
            <a:avLst/>
          </a:prstGeom>
          <a:noFill/>
          <a:ln w="9525">
            <a:noFill/>
            <a:miter lim="800000"/>
            <a:headEnd/>
            <a:tailEnd/>
          </a:ln>
        </p:spPr>
      </p:pic>
      <p:sp>
        <p:nvSpPr>
          <p:cNvPr id="11" name="10 Rectángulo"/>
          <p:cNvSpPr/>
          <p:nvPr/>
        </p:nvSpPr>
        <p:spPr>
          <a:xfrm>
            <a:off x="3563888" y="692696"/>
            <a:ext cx="1152128" cy="246221"/>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scene3d>
              <a:camera prst="isometricOffAxis1Right"/>
              <a:lightRig rig="threePt" dir="t"/>
            </a:scene3d>
          </a:bodyPr>
          <a:lstStyle/>
          <a:p>
            <a:pPr algn="ctr"/>
            <a:r>
              <a:rPr lang="es-ES" sz="1000" b="1" cap="none" spc="0" dirty="0" err="1" smtClean="0">
                <a:ln w="1905"/>
                <a:solidFill>
                  <a:srgbClr val="002060"/>
                </a:solidFill>
                <a:effectLst>
                  <a:innerShdw blurRad="69850" dist="43180" dir="5400000">
                    <a:srgbClr val="000000">
                      <a:alpha val="65000"/>
                    </a:srgbClr>
                  </a:innerShdw>
                </a:effectLst>
              </a:rPr>
              <a:t>MetamodelExt</a:t>
            </a:r>
            <a:endParaRPr lang="es-ES" sz="1000" b="1" cap="none" spc="0" dirty="0">
              <a:ln w="1905"/>
              <a:solidFill>
                <a:srgbClr val="002060"/>
              </a:solidFill>
              <a:effectLst>
                <a:innerShdw blurRad="69850" dist="43180" dir="5400000">
                  <a:srgbClr val="000000">
                    <a:alpha val="65000"/>
                  </a:srgbClr>
                </a:innerShdw>
              </a:effectLst>
            </a:endParaRPr>
          </a:p>
        </p:txBody>
      </p:sp>
      <p:sp>
        <p:nvSpPr>
          <p:cNvPr id="12" name="11 Rectángulo"/>
          <p:cNvSpPr/>
          <p:nvPr/>
        </p:nvSpPr>
        <p:spPr>
          <a:xfrm>
            <a:off x="3563888" y="980728"/>
            <a:ext cx="1152128" cy="246221"/>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scene3d>
              <a:camera prst="isometricOffAxis1Right"/>
              <a:lightRig rig="threePt" dir="t"/>
            </a:scene3d>
          </a:bodyPr>
          <a:lstStyle/>
          <a:p>
            <a:pPr algn="ctr"/>
            <a:r>
              <a:rPr lang="es-ES" sz="1000" b="1" cap="none" spc="0" dirty="0" err="1" smtClean="0">
                <a:ln w="1905"/>
                <a:solidFill>
                  <a:srgbClr val="002060"/>
                </a:solidFill>
                <a:effectLst>
                  <a:innerShdw blurRad="69850" dist="43180" dir="5400000">
                    <a:srgbClr val="000000">
                      <a:alpha val="65000"/>
                    </a:srgbClr>
                  </a:innerShdw>
                </a:effectLst>
              </a:rPr>
              <a:t>UnifiedDiff</a:t>
            </a:r>
            <a:r>
              <a:rPr lang="es-ES" sz="1000" b="1" cap="none" spc="0" dirty="0" smtClean="0">
                <a:ln w="1905"/>
                <a:solidFill>
                  <a:srgbClr val="002060"/>
                </a:solidFill>
                <a:effectLst>
                  <a:innerShdw blurRad="69850" dist="43180" dir="5400000">
                    <a:srgbClr val="000000">
                      <a:alpha val="65000"/>
                    </a:srgbClr>
                  </a:innerShdw>
                </a:effectLst>
              </a:rPr>
              <a:t> (UDM)</a:t>
            </a:r>
            <a:endParaRPr lang="es-ES" sz="1000" b="1" cap="none" spc="0" dirty="0">
              <a:ln w="1905"/>
              <a:solidFill>
                <a:srgbClr val="002060"/>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1969"/>
                                        </p:tgtEl>
                                        <p:attrNameLst>
                                          <p:attrName>style.visibility</p:attrName>
                                        </p:attrNameLst>
                                      </p:cBhvr>
                                      <p:to>
                                        <p:strVal val="visible"/>
                                      </p:to>
                                    </p:set>
                                    <p:animEffect transition="in" filter="box(in)">
                                      <p:cBhvr>
                                        <p:cTn id="7" dur="500"/>
                                        <p:tgtEl>
                                          <p:spTgt spid="211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2.1- Elección de una iniciativa MDE</a:t>
            </a:r>
          </a:p>
          <a:p>
            <a:r>
              <a:rPr lang="es-ES" sz="1200" dirty="0" smtClean="0"/>
              <a:t>2.2- Detección de nuevas versiones en los </a:t>
            </a:r>
            <a:r>
              <a:rPr lang="es-ES" sz="1200" dirty="0" err="1" smtClean="0"/>
              <a:t>VCSs</a:t>
            </a:r>
            <a:endParaRPr lang="es-ES" sz="1200" dirty="0" smtClean="0"/>
          </a:p>
          <a:p>
            <a:r>
              <a:rPr lang="es-ES" sz="1200" dirty="0" smtClean="0"/>
              <a:t>2.3- Integración de MDE con herramientas CI</a:t>
            </a:r>
          </a:p>
          <a:p>
            <a:r>
              <a:rPr lang="es-ES" sz="1600" b="1" dirty="0" smtClean="0">
                <a:solidFill>
                  <a:srgbClr val="002060"/>
                </a:solidFill>
              </a:rPr>
              <a:t>2.4- Generación incremental de artefactos</a:t>
            </a:r>
          </a:p>
        </p:txBody>
      </p:sp>
      <p:sp>
        <p:nvSpPr>
          <p:cNvPr id="2" name="1 Título"/>
          <p:cNvSpPr>
            <a:spLocks noGrp="1"/>
          </p:cNvSpPr>
          <p:nvPr>
            <p:ph type="title"/>
          </p:nvPr>
        </p:nvSpPr>
        <p:spPr/>
        <p:txBody>
          <a:bodyPr/>
          <a:lstStyle/>
          <a:p>
            <a:r>
              <a:rPr lang="es-ES" dirty="0" smtClean="0"/>
              <a:t>Caso de estudio</a:t>
            </a:r>
            <a:endParaRPr lang="es-ES" dirty="0"/>
          </a:p>
        </p:txBody>
      </p:sp>
      <p:sp>
        <p:nvSpPr>
          <p:cNvPr id="3" name="2 Marcador de contenido"/>
          <p:cNvSpPr>
            <a:spLocks noGrp="1"/>
          </p:cNvSpPr>
          <p:nvPr>
            <p:ph idx="1"/>
          </p:nvPr>
        </p:nvSpPr>
        <p:spPr/>
        <p:txBody>
          <a:bodyPr/>
          <a:lstStyle/>
          <a:p>
            <a:r>
              <a:rPr lang="es-ES" dirty="0" smtClean="0"/>
              <a:t>Se basa en una aplicación real denominada </a:t>
            </a:r>
            <a:r>
              <a:rPr lang="es-ES" i="1" dirty="0" err="1" smtClean="0"/>
              <a:t>Tweeterati</a:t>
            </a:r>
            <a:r>
              <a:rPr lang="es-ES" dirty="0" smtClean="0"/>
              <a:t>, que es un cliente de </a:t>
            </a:r>
            <a:r>
              <a:rPr lang="es-ES" i="1" dirty="0" err="1" smtClean="0"/>
              <a:t>Twitter</a:t>
            </a:r>
            <a:endParaRPr lang="es-ES" i="1" dirty="0" smtClean="0"/>
          </a:p>
          <a:p>
            <a:r>
              <a:rPr lang="es-ES" dirty="0" smtClean="0"/>
              <a:t>Se han hecho cambios en la aplicación mediante el uso de modelos creados con un DSL </a:t>
            </a: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2- Obstáculos encontrados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48</a:t>
            </a:fld>
            <a:endParaRPr lang="es-ES"/>
          </a:p>
        </p:txBody>
      </p:sp>
      <p:sp>
        <p:nvSpPr>
          <p:cNvPr id="7" name="6 Rectángulo"/>
          <p:cNvSpPr/>
          <p:nvPr/>
        </p:nvSpPr>
        <p:spPr>
          <a:xfrm>
            <a:off x="0" y="1916832"/>
            <a:ext cx="45719" cy="4941168"/>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4801" name="Picture 1"/>
          <p:cNvPicPr>
            <a:picLocks noChangeAspect="1" noChangeArrowheads="1"/>
          </p:cNvPicPr>
          <p:nvPr/>
        </p:nvPicPr>
        <p:blipFill>
          <a:blip r:embed="rId4" cstate="print"/>
          <a:srcRect/>
          <a:stretch>
            <a:fillRect/>
          </a:stretch>
        </p:blipFill>
        <p:spPr bwMode="auto">
          <a:xfrm>
            <a:off x="251520" y="4509120"/>
            <a:ext cx="5680720" cy="1665330"/>
          </a:xfrm>
          <a:prstGeom prst="rect">
            <a:avLst/>
          </a:prstGeom>
          <a:noFill/>
          <a:ln w="9525">
            <a:noFill/>
            <a:miter lim="800000"/>
            <a:headEnd/>
            <a:tailEnd/>
          </a:ln>
        </p:spPr>
      </p:pic>
      <p:sp>
        <p:nvSpPr>
          <p:cNvPr id="9" name="8 Rectángulo"/>
          <p:cNvSpPr/>
          <p:nvPr/>
        </p:nvSpPr>
        <p:spPr>
          <a:xfrm>
            <a:off x="6084168" y="5013176"/>
            <a:ext cx="2880320" cy="923330"/>
          </a:xfrm>
          <a:prstGeom prst="rect">
            <a:avLst/>
          </a:prstGeom>
          <a:solidFill>
            <a:schemeClr val="bg2"/>
          </a:solidFill>
        </p:spPr>
        <p:txBody>
          <a:bodyPr wrap="square">
            <a:spAutoFit/>
          </a:bodyPr>
          <a:lstStyle/>
          <a:p>
            <a:r>
              <a:rPr lang="en-US" dirty="0" smtClean="0"/>
              <a:t>M - ᴓ = Δ = M → g(Δ) = A</a:t>
            </a:r>
            <a:endParaRPr lang="es-ES" dirty="0" smtClean="0"/>
          </a:p>
          <a:p>
            <a:r>
              <a:rPr lang="en-US" dirty="0" smtClean="0"/>
              <a:t>M' - M = Δ' → g(Δ') = A'</a:t>
            </a:r>
            <a:endParaRPr lang="es-ES" dirty="0" smtClean="0"/>
          </a:p>
          <a:p>
            <a:r>
              <a:rPr lang="en-US" dirty="0" smtClean="0"/>
              <a:t>M'' - M' = Δ'' → g(Δ'') = A''</a:t>
            </a:r>
            <a:endParaRPr lang="es-ES" dirty="0"/>
          </a:p>
        </p:txBody>
      </p:sp>
      <p:sp>
        <p:nvSpPr>
          <p:cNvPr id="204805" name="Rectangle 5"/>
          <p:cNvSpPr>
            <a:spLocks noChangeArrowheads="1"/>
          </p:cNvSpPr>
          <p:nvPr/>
        </p:nvSpPr>
        <p:spPr bwMode="auto">
          <a:xfrm>
            <a:off x="6084168" y="4221088"/>
            <a:ext cx="2871299" cy="723275"/>
          </a:xfrm>
          <a:prstGeom prst="rect">
            <a:avLst/>
          </a:prstGeom>
          <a:solidFill>
            <a:schemeClr val="bg2"/>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M, M‘</a:t>
            </a:r>
            <a:r>
              <a:rPr kumimoji="0" lang="en-US" sz="900" b="0" i="0" u="none" strike="noStrike" cap="none" normalizeH="0" dirty="0" smtClean="0">
                <a:ln>
                  <a:noFill/>
                </a:ln>
                <a:solidFill>
                  <a:schemeClr val="tx1"/>
                </a:solidFill>
                <a:effectLst/>
                <a:latin typeface="Calibri" pitchFamily="34" charset="0"/>
                <a:ea typeface="Times New Roman" pitchFamily="18" charset="0"/>
                <a:cs typeface="Calibri" pitchFamily="34" charset="0"/>
              </a:rPr>
              <a:t> y</a:t>
            </a:r>
            <a:r>
              <a:rPr kumimoji="0" lang="en-US" sz="9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M'‘ </a:t>
            </a:r>
            <a:r>
              <a:rPr kumimoji="0" lang="en-US" sz="9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sym typeface="Wingdings" pitchFamily="2" charset="2"/>
              </a:rPr>
              <a:t> </a:t>
            </a:r>
            <a:r>
              <a:rPr kumimoji="0" lang="en-US" sz="900" b="0"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diferentes</a:t>
            </a:r>
            <a:r>
              <a:rPr kumimoji="0" lang="en-US" sz="900" b="0" i="0" u="none" strike="noStrike" cap="none" normalizeH="0" dirty="0" smtClean="0">
                <a:ln>
                  <a:noFill/>
                </a:ln>
                <a:solidFill>
                  <a:schemeClr val="tx1"/>
                </a:solidFill>
                <a:effectLst/>
                <a:latin typeface="Calibri" pitchFamily="34" charset="0"/>
                <a:ea typeface="Times New Roman" pitchFamily="18" charset="0"/>
                <a:cs typeface="Calibri" pitchFamily="34" charset="0"/>
              </a:rPr>
              <a:t> </a:t>
            </a:r>
            <a:r>
              <a:rPr kumimoji="0" lang="en-US" sz="900" b="0" i="0" u="none" strike="noStrike" cap="none" normalizeH="0" dirty="0" err="1" smtClean="0">
                <a:ln>
                  <a:noFill/>
                </a:ln>
                <a:solidFill>
                  <a:schemeClr val="tx1"/>
                </a:solidFill>
                <a:effectLst/>
                <a:latin typeface="Calibri" pitchFamily="34" charset="0"/>
                <a:ea typeface="Times New Roman" pitchFamily="18" charset="0"/>
                <a:cs typeface="Calibri" pitchFamily="34" charset="0"/>
              </a:rPr>
              <a:t>versiones</a:t>
            </a:r>
            <a:r>
              <a:rPr kumimoji="0" lang="en-US" sz="900" b="0" i="0" u="none" strike="noStrike" cap="none" normalizeH="0" dirty="0" smtClean="0">
                <a:ln>
                  <a:noFill/>
                </a:ln>
                <a:solidFill>
                  <a:schemeClr val="tx1"/>
                </a:solidFill>
                <a:effectLst/>
                <a:latin typeface="Calibri" pitchFamily="34" charset="0"/>
                <a:ea typeface="Times New Roman" pitchFamily="18" charset="0"/>
                <a:cs typeface="Calibri" pitchFamily="34" charset="0"/>
              </a:rPr>
              <a:t> de un </a:t>
            </a:r>
            <a:r>
              <a:rPr kumimoji="0" lang="en-US" sz="900" b="0" i="0" u="none" strike="noStrike" cap="none" normalizeH="0" dirty="0" err="1" smtClean="0">
                <a:ln>
                  <a:noFill/>
                </a:ln>
                <a:solidFill>
                  <a:schemeClr val="tx1"/>
                </a:solidFill>
                <a:effectLst/>
                <a:latin typeface="Calibri" pitchFamily="34" charset="0"/>
                <a:ea typeface="Times New Roman" pitchFamily="18" charset="0"/>
                <a:cs typeface="Calibri" pitchFamily="34" charset="0"/>
              </a:rPr>
              <a:t>modelo</a:t>
            </a:r>
            <a:endParaRPr kumimoji="0" lang="en-US" sz="9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Δ</a:t>
            </a:r>
            <a:r>
              <a:rPr kumimoji="0" lang="en-US" sz="9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t>
            </a:r>
            <a:r>
              <a:rPr kumimoji="0" lang="en-US" sz="10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Δ</a:t>
            </a:r>
            <a:r>
              <a:rPr kumimoji="0" lang="en-US" sz="9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a:t>
            </a:r>
            <a:r>
              <a:rPr kumimoji="0" lang="en-US" sz="900" b="0" i="0" u="none" strike="noStrike" cap="none" normalizeH="0" dirty="0" smtClean="0">
                <a:ln>
                  <a:noFill/>
                </a:ln>
                <a:solidFill>
                  <a:schemeClr val="tx1"/>
                </a:solidFill>
                <a:effectLst/>
                <a:latin typeface="Calibri" pitchFamily="34" charset="0"/>
                <a:ea typeface="Times New Roman" pitchFamily="18" charset="0"/>
                <a:cs typeface="Calibri" pitchFamily="34" charset="0"/>
              </a:rPr>
              <a:t> y</a:t>
            </a:r>
            <a:r>
              <a:rPr kumimoji="0" lang="en-US" sz="9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t>
            </a:r>
            <a:r>
              <a:rPr kumimoji="0" lang="en-US" sz="10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Δ</a:t>
            </a:r>
            <a:r>
              <a:rPr kumimoji="0" lang="en-US" sz="9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t>
            </a:r>
            <a:r>
              <a:rPr lang="en-US" sz="900" dirty="0" smtClean="0">
                <a:latin typeface="Calibri" pitchFamily="34" charset="0"/>
                <a:ea typeface="Times New Roman" pitchFamily="18" charset="0"/>
                <a:cs typeface="Calibri" pitchFamily="34" charset="0"/>
              </a:rPr>
              <a:t> </a:t>
            </a:r>
            <a:r>
              <a:rPr lang="en-US" sz="900" dirty="0" smtClean="0">
                <a:latin typeface="Calibri" pitchFamily="34" charset="0"/>
                <a:ea typeface="Times New Roman" pitchFamily="18" charset="0"/>
                <a:cs typeface="Calibri" pitchFamily="34" charset="0"/>
                <a:sym typeface="Wingdings" pitchFamily="2" charset="2"/>
              </a:rPr>
              <a:t> </a:t>
            </a:r>
            <a:r>
              <a:rPr kumimoji="0" lang="en-US" sz="9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UDM de </a:t>
            </a:r>
            <a:r>
              <a:rPr kumimoji="0" lang="en-US" sz="900" b="0"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una</a:t>
            </a:r>
            <a:r>
              <a:rPr kumimoji="0" lang="en-US" sz="9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t>
            </a:r>
            <a:r>
              <a:rPr kumimoji="0" lang="en-US" sz="900" b="0"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versión</a:t>
            </a:r>
            <a:r>
              <a:rPr kumimoji="0" lang="en-US" sz="900" b="0" i="0" u="none" strike="noStrike" cap="none" normalizeH="0" dirty="0" smtClean="0">
                <a:ln>
                  <a:noFill/>
                </a:ln>
                <a:solidFill>
                  <a:schemeClr val="tx1"/>
                </a:solidFill>
                <a:effectLst/>
                <a:latin typeface="Calibri" pitchFamily="34" charset="0"/>
                <a:ea typeface="Times New Roman" pitchFamily="18" charset="0"/>
                <a:cs typeface="Calibri" pitchFamily="34" charset="0"/>
              </a:rPr>
              <a:t> </a:t>
            </a:r>
            <a:r>
              <a:rPr kumimoji="0" lang="en-US" sz="900" b="0" i="0" u="none" strike="noStrike" cap="none" normalizeH="0" dirty="0" err="1" smtClean="0">
                <a:ln>
                  <a:noFill/>
                </a:ln>
                <a:solidFill>
                  <a:schemeClr val="tx1"/>
                </a:solidFill>
                <a:effectLst/>
                <a:latin typeface="Calibri" pitchFamily="34" charset="0"/>
                <a:ea typeface="Times New Roman" pitchFamily="18" charset="0"/>
                <a:cs typeface="Calibri" pitchFamily="34" charset="0"/>
              </a:rPr>
              <a:t>respecto</a:t>
            </a:r>
            <a:r>
              <a:rPr kumimoji="0" lang="en-US" sz="900" b="0" i="0" u="none" strike="noStrike" cap="none" normalizeH="0" dirty="0" smtClean="0">
                <a:ln>
                  <a:noFill/>
                </a:ln>
                <a:solidFill>
                  <a:schemeClr val="tx1"/>
                </a:solidFill>
                <a:effectLst/>
                <a:latin typeface="Calibri" pitchFamily="34" charset="0"/>
                <a:ea typeface="Times New Roman" pitchFamily="18" charset="0"/>
                <a:cs typeface="Calibri" pitchFamily="34" charset="0"/>
              </a:rPr>
              <a:t> a la anterior</a:t>
            </a:r>
            <a:r>
              <a:rPr kumimoji="0" lang="en-US" sz="9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ᴓ</a:t>
            </a:r>
            <a:r>
              <a:rPr lang="en-US" sz="900" dirty="0" smtClean="0">
                <a:latin typeface="Calibri" pitchFamily="34" charset="0"/>
                <a:ea typeface="Times New Roman" pitchFamily="18" charset="0"/>
                <a:cs typeface="Calibri" pitchFamily="34" charset="0"/>
              </a:rPr>
              <a:t> </a:t>
            </a:r>
            <a:r>
              <a:rPr lang="en-US" sz="900" dirty="0" smtClean="0">
                <a:latin typeface="Calibri" pitchFamily="34" charset="0"/>
                <a:ea typeface="Times New Roman" pitchFamily="18" charset="0"/>
                <a:cs typeface="Calibri" pitchFamily="34" charset="0"/>
                <a:sym typeface="Wingdings" pitchFamily="2" charset="2"/>
              </a:rPr>
              <a:t> el </a:t>
            </a:r>
            <a:r>
              <a:rPr lang="en-US" sz="900" dirty="0" err="1" smtClean="0">
                <a:latin typeface="Calibri" pitchFamily="34" charset="0"/>
                <a:ea typeface="Times New Roman" pitchFamily="18" charset="0"/>
                <a:cs typeface="Calibri" pitchFamily="34" charset="0"/>
                <a:sym typeface="Wingdings" pitchFamily="2" charset="2"/>
              </a:rPr>
              <a:t>conjunto</a:t>
            </a:r>
            <a:r>
              <a:rPr lang="en-US" sz="900" dirty="0" smtClean="0">
                <a:latin typeface="Calibri" pitchFamily="34" charset="0"/>
                <a:ea typeface="Times New Roman" pitchFamily="18" charset="0"/>
                <a:cs typeface="Calibri" pitchFamily="34" charset="0"/>
                <a:sym typeface="Wingdings" pitchFamily="2" charset="2"/>
              </a:rPr>
              <a:t> </a:t>
            </a:r>
            <a:r>
              <a:rPr lang="en-US" sz="900" dirty="0" err="1" smtClean="0">
                <a:latin typeface="Calibri" pitchFamily="34" charset="0"/>
                <a:ea typeface="Times New Roman" pitchFamily="18" charset="0"/>
                <a:cs typeface="Calibri" pitchFamily="34" charset="0"/>
                <a:sym typeface="Wingdings" pitchFamily="2" charset="2"/>
              </a:rPr>
              <a:t>vacío</a:t>
            </a:r>
            <a:r>
              <a:rPr kumimoji="0" lang="en-US" sz="9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t>
            </a:r>
            <a:endParaRPr lang="en-US" sz="900" dirty="0" smtClean="0">
              <a:latin typeface="Calibri" pitchFamily="34" charset="0"/>
              <a:ea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g(</a:t>
            </a:r>
            <a:r>
              <a:rPr kumimoji="0" lang="en-US" sz="10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Δ</a:t>
            </a:r>
            <a:r>
              <a:rPr kumimoji="0" lang="en-US" sz="9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g(</a:t>
            </a:r>
            <a:r>
              <a:rPr kumimoji="0" lang="en-US" sz="10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Δ</a:t>
            </a:r>
            <a:r>
              <a:rPr kumimoji="0" lang="en-US" sz="9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a:t>
            </a:r>
            <a:r>
              <a:rPr kumimoji="0" lang="en-US" sz="900" b="0" i="0" u="none" strike="noStrike" cap="none" normalizeH="0" dirty="0" smtClean="0">
                <a:ln>
                  <a:noFill/>
                </a:ln>
                <a:solidFill>
                  <a:schemeClr val="tx1"/>
                </a:solidFill>
                <a:effectLst/>
                <a:latin typeface="Calibri" pitchFamily="34" charset="0"/>
                <a:ea typeface="Times New Roman" pitchFamily="18" charset="0"/>
                <a:cs typeface="Calibri" pitchFamily="34" charset="0"/>
              </a:rPr>
              <a:t> y</a:t>
            </a:r>
            <a:r>
              <a:rPr kumimoji="0" lang="en-US" sz="9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g(</a:t>
            </a:r>
            <a:r>
              <a:rPr kumimoji="0" lang="en-US" sz="10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Δ</a:t>
            </a:r>
            <a:r>
              <a:rPr kumimoji="0" lang="en-US" sz="9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a:t>
            </a:r>
            <a:r>
              <a:rPr kumimoji="0" lang="en-US" sz="900" b="0" i="0" u="none" strike="noStrike" cap="none" normalizeH="0" dirty="0" smtClean="0">
                <a:ln>
                  <a:noFill/>
                </a:ln>
                <a:solidFill>
                  <a:schemeClr val="tx1"/>
                </a:solidFill>
                <a:effectLst/>
                <a:latin typeface="Calibri" pitchFamily="34" charset="0"/>
                <a:ea typeface="Times New Roman" pitchFamily="18" charset="0"/>
                <a:cs typeface="Calibri" pitchFamily="34" charset="0"/>
              </a:rPr>
              <a:t> </a:t>
            </a:r>
            <a:r>
              <a:rPr kumimoji="0" lang="en-US" sz="900" b="0" i="0" u="none" strike="noStrike" cap="none" normalizeH="0" dirty="0" smtClean="0">
                <a:ln>
                  <a:noFill/>
                </a:ln>
                <a:solidFill>
                  <a:schemeClr val="tx1"/>
                </a:solidFill>
                <a:effectLst/>
                <a:latin typeface="Calibri" pitchFamily="34" charset="0"/>
                <a:ea typeface="Times New Roman" pitchFamily="18" charset="0"/>
                <a:cs typeface="Calibri" pitchFamily="34" charset="0"/>
                <a:sym typeface="Wingdings" pitchFamily="2" charset="2"/>
              </a:rPr>
              <a:t> </a:t>
            </a:r>
            <a:r>
              <a:rPr kumimoji="0" lang="en-US" sz="9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t>
            </a:r>
            <a:r>
              <a:rPr kumimoji="0" lang="en-US" sz="900" b="0"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generación</a:t>
            </a:r>
            <a:r>
              <a:rPr kumimoji="0" lang="en-US" sz="9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de </a:t>
            </a:r>
            <a:r>
              <a:rPr kumimoji="0" lang="en-US" sz="900" b="0"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artefactos</a:t>
            </a:r>
            <a:r>
              <a:rPr kumimoji="0" lang="en-US" sz="9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 A‘</a:t>
            </a:r>
            <a:r>
              <a:rPr kumimoji="0" lang="en-US" sz="900" b="0" i="0" u="none" strike="noStrike" cap="none" normalizeH="0" dirty="0" smtClean="0">
                <a:ln>
                  <a:noFill/>
                </a:ln>
                <a:solidFill>
                  <a:schemeClr val="tx1"/>
                </a:solidFill>
                <a:effectLst/>
                <a:latin typeface="Calibri" pitchFamily="34" charset="0"/>
                <a:ea typeface="Times New Roman" pitchFamily="18" charset="0"/>
                <a:cs typeface="Calibri" pitchFamily="34" charset="0"/>
              </a:rPr>
              <a:t> y</a:t>
            </a:r>
            <a:r>
              <a:rPr kumimoji="0" lang="en-US" sz="9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04805"/>
                                        </p:tgtEl>
                                        <p:attrNameLst>
                                          <p:attrName>style.visibility</p:attrName>
                                        </p:attrNameLst>
                                      </p:cBhvr>
                                      <p:to>
                                        <p:strVal val="visible"/>
                                      </p:to>
                                    </p:set>
                                    <p:animEffect transition="in" filter="box(in)">
                                      <p:cBhvr>
                                        <p:cTn id="10" dur="500"/>
                                        <p:tgtEl>
                                          <p:spTgt spid="204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480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204864"/>
            <a:ext cx="8712968" cy="2376264"/>
          </a:xfrm>
          <a:solidFill>
            <a:schemeClr val="accent2">
              <a:lumMod val="20000"/>
              <a:lumOff val="80000"/>
            </a:schemeClr>
          </a:solidFill>
        </p:spPr>
        <p:txBody>
          <a:bodyPr/>
          <a:lstStyle/>
          <a:p>
            <a:r>
              <a:rPr lang="es-ES" sz="3600" dirty="0" smtClean="0">
                <a:effectLst/>
              </a:rPr>
              <a:t/>
            </a:r>
            <a:br>
              <a:rPr lang="es-ES" sz="3600" dirty="0" smtClean="0">
                <a:effectLst/>
              </a:rPr>
            </a:br>
            <a:r>
              <a:rPr lang="es-ES" sz="3600" b="0" dirty="0" smtClean="0">
                <a:effectLst/>
              </a:rPr>
              <a:t>1- Planteamiento del problema</a:t>
            </a:r>
            <a:br>
              <a:rPr lang="es-ES" sz="3600" b="0" dirty="0" smtClean="0">
                <a:effectLst/>
              </a:rPr>
            </a:br>
            <a:r>
              <a:rPr lang="es-ES" sz="3600" b="0" dirty="0" smtClean="0">
                <a:effectLst/>
              </a:rPr>
              <a:t>2- Obstáculos encontrados</a:t>
            </a:r>
            <a:r>
              <a:rPr lang="es-ES" sz="3600" dirty="0" smtClean="0">
                <a:effectLst/>
              </a:rPr>
              <a:t/>
            </a:r>
            <a:br>
              <a:rPr lang="es-ES" sz="3600" dirty="0" smtClean="0">
                <a:effectLst/>
              </a:rPr>
            </a:br>
            <a:r>
              <a:rPr lang="es-ES" sz="3600" dirty="0" smtClean="0">
                <a:solidFill>
                  <a:srgbClr val="002060"/>
                </a:solidFill>
                <a:effectLst/>
              </a:rPr>
              <a:t>3- Integración continua dirigida por modelos </a:t>
            </a:r>
            <a:r>
              <a:rPr lang="es-ES" sz="3600" b="0" dirty="0" smtClean="0">
                <a:effectLst/>
              </a:rPr>
              <a:t/>
            </a:r>
            <a:br>
              <a:rPr lang="es-ES" sz="3600" b="0" dirty="0" smtClean="0">
                <a:effectLst/>
              </a:rPr>
            </a:br>
            <a:r>
              <a:rPr lang="es-ES" sz="3600" b="0" dirty="0" smtClean="0">
                <a:effectLst/>
              </a:rPr>
              <a:t>4- Conclusiones y futuro trabajo</a:t>
            </a:r>
            <a:endParaRPr lang="es-ES" sz="3600" b="0" dirty="0">
              <a:effectLst/>
            </a:endParaRPr>
          </a:p>
        </p:txBody>
      </p:sp>
      <p:sp>
        <p:nvSpPr>
          <p:cNvPr id="3" name="2 Marcador de contenido"/>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49</a:t>
            </a:fld>
            <a:endParaRPr lang="es-E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836712"/>
            <a:ext cx="8229600" cy="1066800"/>
          </a:xfrm>
        </p:spPr>
        <p:txBody>
          <a:bodyPr/>
          <a:lstStyle/>
          <a:p>
            <a:r>
              <a:rPr lang="es-ES" dirty="0" smtClean="0"/>
              <a:t>Objetivos</a:t>
            </a:r>
            <a:endParaRPr lang="es-ES" dirty="0"/>
          </a:p>
        </p:txBody>
      </p:sp>
      <p:sp>
        <p:nvSpPr>
          <p:cNvPr id="3" name="2 Marcador de contenido"/>
          <p:cNvSpPr>
            <a:spLocks noGrp="1"/>
          </p:cNvSpPr>
          <p:nvPr>
            <p:ph idx="1"/>
          </p:nvPr>
        </p:nvSpPr>
        <p:spPr>
          <a:xfrm>
            <a:off x="457200" y="2249424"/>
            <a:ext cx="8229600" cy="4608576"/>
          </a:xfrm>
        </p:spPr>
        <p:txBody>
          <a:bodyPr>
            <a:normAutofit/>
          </a:bodyPr>
          <a:lstStyle/>
          <a:p>
            <a:pPr lvl="1"/>
            <a:endParaRPr lang="es-ES" dirty="0" smtClean="0"/>
          </a:p>
          <a:p>
            <a:pPr lvl="1"/>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1- Planteamiento del problema</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5</a:t>
            </a:fld>
            <a:endParaRPr lang="es-ES"/>
          </a:p>
        </p:txBody>
      </p:sp>
      <p:sp>
        <p:nvSpPr>
          <p:cNvPr id="7" name="6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600" b="1" dirty="0" smtClean="0">
                <a:solidFill>
                  <a:srgbClr val="002060"/>
                </a:solidFill>
              </a:rPr>
              <a:t>1.1- Fundamentos</a:t>
            </a:r>
          </a:p>
          <a:p>
            <a:r>
              <a:rPr lang="es-ES" sz="1200" dirty="0" smtClean="0"/>
              <a:t>1.2- Motivación</a:t>
            </a:r>
          </a:p>
          <a:p>
            <a:r>
              <a:rPr lang="es-ES" sz="1200" dirty="0" smtClean="0"/>
              <a:t>1.3- Hipótesis</a:t>
            </a:r>
          </a:p>
          <a:p>
            <a:r>
              <a:rPr lang="es-ES" sz="1200" dirty="0" smtClean="0"/>
              <a:t>1.4- Objetivo</a:t>
            </a:r>
          </a:p>
        </p:txBody>
      </p:sp>
      <p:sp>
        <p:nvSpPr>
          <p:cNvPr id="8" name="7 CuadroTexto"/>
          <p:cNvSpPr txBox="1"/>
          <p:nvPr/>
        </p:nvSpPr>
        <p:spPr>
          <a:xfrm>
            <a:off x="2699792" y="908720"/>
            <a:ext cx="1944216" cy="253916"/>
          </a:xfrm>
          <a:prstGeom prst="rect">
            <a:avLst/>
          </a:prstGeom>
          <a:solidFill>
            <a:schemeClr val="bg1">
              <a:lumMod val="85000"/>
            </a:schemeClr>
          </a:solidFill>
        </p:spPr>
        <p:txBody>
          <a:bodyPr wrap="square" rtlCol="0">
            <a:spAutoFit/>
          </a:bodyPr>
          <a:lstStyle/>
          <a:p>
            <a:r>
              <a:rPr lang="es-ES" sz="1050" i="1" dirty="0" smtClean="0">
                <a:latin typeface="Berlin Sans FB" pitchFamily="34" charset="0"/>
              </a:rPr>
              <a:t>Ingeniería dirigida por modelos</a:t>
            </a:r>
            <a:endParaRPr lang="es-ES" sz="1050" i="1" dirty="0">
              <a:latin typeface="Berlin Sans FB" pitchFamily="34" charset="0"/>
            </a:endParaRPr>
          </a:p>
        </p:txBody>
      </p:sp>
      <p:sp>
        <p:nvSpPr>
          <p:cNvPr id="12" name="2 Marcador de contenido"/>
          <p:cNvSpPr txBox="1">
            <a:spLocks/>
          </p:cNvSpPr>
          <p:nvPr/>
        </p:nvSpPr>
        <p:spPr>
          <a:xfrm>
            <a:off x="457200" y="1844824"/>
            <a:ext cx="8229600" cy="4896544"/>
          </a:xfrm>
          <a:prstGeom prst="rect">
            <a:avLst/>
          </a:prstGeom>
        </p:spPr>
        <p:txBody>
          <a:bodyPr vert="horz">
            <a:normAutofit/>
          </a:bodyPr>
          <a:lstStyle/>
          <a:p>
            <a:pPr marL="365760" lvl="0" indent="-256032">
              <a:spcBef>
                <a:spcPts val="300"/>
              </a:spcBef>
              <a:buClr>
                <a:schemeClr val="accent3"/>
              </a:buClr>
              <a:buFont typeface="Georgia"/>
              <a:buChar char="•"/>
              <a:defRPr/>
            </a:pPr>
            <a:r>
              <a:rPr lang="es-ES" sz="2400" dirty="0" smtClean="0"/>
              <a:t>Aumentar el nivel de abstracción de los lenguajes</a:t>
            </a:r>
            <a:endParaRPr kumimoji="0" lang="es-ES" sz="24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es-ES" sz="2400" b="0" i="0" u="none" strike="noStrike" kern="1200" cap="none" spc="0" normalizeH="0" baseline="0" noProof="0" dirty="0" smtClean="0">
                <a:ln>
                  <a:noFill/>
                </a:ln>
                <a:solidFill>
                  <a:schemeClr val="tx1"/>
                </a:solidFill>
                <a:effectLst/>
                <a:uLnTx/>
                <a:uFillTx/>
                <a:latin typeface="+mn-lt"/>
                <a:ea typeface="+mn-ea"/>
                <a:cs typeface="+mn-cs"/>
              </a:rPr>
              <a:t>Reducir la complejidad de las plataformas actuales</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es-ES" sz="2400" b="0" i="0" u="none" strike="noStrike" kern="1200" cap="none" spc="0" normalizeH="0" baseline="0" noProof="0" dirty="0" smtClean="0">
                <a:ln>
                  <a:noFill/>
                </a:ln>
                <a:solidFill>
                  <a:schemeClr val="tx1"/>
                </a:solidFill>
                <a:effectLst/>
                <a:uLnTx/>
                <a:uFillTx/>
                <a:latin typeface="+mn-lt"/>
                <a:ea typeface="+mn-ea"/>
                <a:cs typeface="+mn-cs"/>
              </a:rPr>
              <a:t>Expresar los conceptos de los diferentes dominios de forma más apropiada</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lang="es-ES" sz="2400" dirty="0" smtClean="0"/>
              <a:t>Mayor calidad y productividad</a:t>
            </a:r>
            <a:endParaRPr kumimoji="0" lang="es-ES" sz="2400" b="0" i="0" u="none" strike="noStrike" kern="1200" cap="none" spc="0" normalizeH="0" baseline="0" noProof="0" dirty="0" smtClean="0">
              <a:ln>
                <a:noFill/>
              </a:ln>
              <a:solidFill>
                <a:schemeClr val="tx1"/>
              </a:solidFill>
              <a:effectLst/>
              <a:uLnTx/>
              <a:uFillTx/>
              <a:latin typeface="+mn-lt"/>
              <a:ea typeface="+mn-ea"/>
              <a:cs typeface="+mn-cs"/>
            </a:endParaRPr>
          </a:p>
          <a:p>
            <a:pPr marL="658368" marR="0" lvl="1" indent="-246888" algn="l" defTabSz="914400" rtl="0" eaLnBrk="1" fontAlgn="auto" latinLnBrk="0" hangingPunct="1">
              <a:lnSpc>
                <a:spcPct val="100000"/>
              </a:lnSpc>
              <a:spcBef>
                <a:spcPts val="300"/>
              </a:spcBef>
              <a:spcAft>
                <a:spcPts val="0"/>
              </a:spcAft>
              <a:buClr>
                <a:schemeClr val="accent2"/>
              </a:buClr>
              <a:buSzTx/>
              <a:buFont typeface="Georgia"/>
              <a:buChar char="▫"/>
              <a:tabLst/>
              <a:defRPr/>
            </a:pPr>
            <a:endParaRPr kumimoji="0" lang="es-ES" sz="2400" b="0" i="0" u="none" strike="noStrike" kern="1200" cap="none" spc="0" normalizeH="0" baseline="0" noProof="0" dirty="0">
              <a:ln>
                <a:noFill/>
              </a:ln>
              <a:solidFill>
                <a:schemeClr val="accent2"/>
              </a:solidFill>
              <a:effectLst/>
              <a:uLnTx/>
              <a:uFillTx/>
              <a:latin typeface="+mn-lt"/>
              <a:ea typeface="+mn-ea"/>
              <a:cs typeface="+mn-cs"/>
            </a:endParaRPr>
          </a:p>
        </p:txBody>
      </p:sp>
      <p:sp>
        <p:nvSpPr>
          <p:cNvPr id="29" name="28 Flecha abajo"/>
          <p:cNvSpPr/>
          <p:nvPr/>
        </p:nvSpPr>
        <p:spPr>
          <a:xfrm>
            <a:off x="4655408" y="4719444"/>
            <a:ext cx="571504" cy="135732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30" name="29 Rectángulo"/>
          <p:cNvSpPr/>
          <p:nvPr/>
        </p:nvSpPr>
        <p:spPr>
          <a:xfrm>
            <a:off x="3635896" y="4005064"/>
            <a:ext cx="2357454" cy="5715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dirty="0" smtClean="0"/>
              <a:t>Conceptos del dominio</a:t>
            </a:r>
            <a:endParaRPr lang="es-ES" dirty="0"/>
          </a:p>
        </p:txBody>
      </p:sp>
      <p:sp>
        <p:nvSpPr>
          <p:cNvPr id="31" name="30 Rectángulo"/>
          <p:cNvSpPr/>
          <p:nvPr/>
        </p:nvSpPr>
        <p:spPr>
          <a:xfrm>
            <a:off x="5526914" y="4221088"/>
            <a:ext cx="2357454" cy="5715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dirty="0" smtClean="0"/>
              <a:t>Conceptos del dominio</a:t>
            </a:r>
            <a:endParaRPr lang="es-ES" dirty="0"/>
          </a:p>
        </p:txBody>
      </p:sp>
      <p:sp>
        <p:nvSpPr>
          <p:cNvPr id="32" name="31 Rectángulo"/>
          <p:cNvSpPr/>
          <p:nvPr/>
        </p:nvSpPr>
        <p:spPr>
          <a:xfrm>
            <a:off x="3707334" y="6219642"/>
            <a:ext cx="2357454" cy="57150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smtClean="0"/>
              <a:t>Conceptos de la tecnología utilizada</a:t>
            </a:r>
            <a:endParaRPr lang="es-ES" dirty="0"/>
          </a:p>
        </p:txBody>
      </p:sp>
      <p:sp>
        <p:nvSpPr>
          <p:cNvPr id="33" name="32 Flecha abajo"/>
          <p:cNvSpPr/>
          <p:nvPr/>
        </p:nvSpPr>
        <p:spPr>
          <a:xfrm>
            <a:off x="6455608" y="4935468"/>
            <a:ext cx="571504" cy="500066"/>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34" name="33 CuadroTexto"/>
          <p:cNvSpPr txBox="1"/>
          <p:nvPr/>
        </p:nvSpPr>
        <p:spPr>
          <a:xfrm>
            <a:off x="2850078" y="4933759"/>
            <a:ext cx="1785950" cy="584775"/>
          </a:xfrm>
          <a:prstGeom prst="rect">
            <a:avLst/>
          </a:prstGeom>
          <a:noFill/>
        </p:spPr>
        <p:txBody>
          <a:bodyPr wrap="square" rtlCol="0">
            <a:spAutoFit/>
          </a:bodyPr>
          <a:lstStyle/>
          <a:p>
            <a:r>
              <a:rPr lang="es-ES" sz="1600" dirty="0" smtClean="0"/>
              <a:t>Trabajo mental de los desarrolladores</a:t>
            </a:r>
            <a:endParaRPr lang="es-ES" sz="1600" dirty="0"/>
          </a:p>
        </p:txBody>
      </p:sp>
      <p:sp>
        <p:nvSpPr>
          <p:cNvPr id="35" name="34 Rectángulo"/>
          <p:cNvSpPr/>
          <p:nvPr/>
        </p:nvSpPr>
        <p:spPr>
          <a:xfrm>
            <a:off x="5526914" y="5578410"/>
            <a:ext cx="2357454" cy="57150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smtClean="0"/>
              <a:t>Conceptos de la tecnología utilizada</a:t>
            </a:r>
            <a:endParaRPr lang="es-ES" dirty="0"/>
          </a:p>
        </p:txBody>
      </p:sp>
      <p:cxnSp>
        <p:nvCxnSpPr>
          <p:cNvPr id="36" name="35 Conector recto de flecha"/>
          <p:cNvCxnSpPr/>
          <p:nvPr/>
        </p:nvCxnSpPr>
        <p:spPr>
          <a:xfrm>
            <a:off x="3779912" y="5301208"/>
            <a:ext cx="1537248" cy="10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9913 0 " pathEditMode="relative" ptsTypes="AA">
                                      <p:cBhvr>
                                        <p:cTn id="6" dur="2000" fill="hold"/>
                                        <p:tgtEl>
                                          <p:spTgt spid="29"/>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29913 0 " pathEditMode="relative" ptsTypes="AA">
                                      <p:cBhvr>
                                        <p:cTn id="8" dur="2000" fill="hold"/>
                                        <p:tgtEl>
                                          <p:spTgt spid="30"/>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29913 0 " pathEditMode="relative" ptsTypes="AA">
                                      <p:cBhvr>
                                        <p:cTn id="10" dur="2000" fill="hold"/>
                                        <p:tgtEl>
                                          <p:spTgt spid="32"/>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29913 0 " pathEditMode="relative" ptsTypes="AA">
                                      <p:cBhvr>
                                        <p:cTn id="12" dur="2000" fill="hold"/>
                                        <p:tgtEl>
                                          <p:spTgt spid="34"/>
                                        </p:tgtEl>
                                        <p:attrNameLst>
                                          <p:attrName>ppt_x</p:attrName>
                                          <p:attrName>ppt_y</p:attrName>
                                        </p:attrNameLst>
                                      </p:cBhvr>
                                    </p:animMotion>
                                  </p:childTnLst>
                                </p:cTn>
                              </p:par>
                              <p:par>
                                <p:cTn id="13" presetID="4" presetClass="entr" presetSubtype="16"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ox(in)">
                                      <p:cBhvr>
                                        <p:cTn id="15" dur="500"/>
                                        <p:tgtEl>
                                          <p:spTgt spid="31"/>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ox(in)">
                                      <p:cBhvr>
                                        <p:cTn id="18" dur="500"/>
                                        <p:tgtEl>
                                          <p:spTgt spid="33"/>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ox(in)">
                                      <p:cBhvr>
                                        <p:cTn id="21" dur="500"/>
                                        <p:tgtEl>
                                          <p:spTgt spid="35"/>
                                        </p:tgtEl>
                                      </p:cBhvr>
                                    </p:animEffect>
                                  </p:childTnLst>
                                </p:cTn>
                              </p:par>
                              <p:par>
                                <p:cTn id="22" presetID="4" presetClass="entr" presetSubtype="16"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ox(in)">
                                      <p:cBhvr>
                                        <p:cTn id="2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p:bldP spid="3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600" b="1" dirty="0" smtClean="0">
                <a:solidFill>
                  <a:srgbClr val="002060"/>
                </a:solidFill>
              </a:rPr>
              <a:t>3.1- Construcción de un prototipo MDCI</a:t>
            </a:r>
          </a:p>
          <a:p>
            <a:r>
              <a:rPr lang="es-ES" sz="1200" dirty="0" smtClean="0"/>
              <a:t>3.2- Especificación de ámbitos de aplicación</a:t>
            </a:r>
          </a:p>
          <a:p>
            <a:r>
              <a:rPr lang="es-ES" sz="1200" dirty="0" smtClean="0"/>
              <a:t>3.3- Evaluación de MDCI</a:t>
            </a:r>
          </a:p>
          <a:p>
            <a:r>
              <a:rPr lang="es-ES" sz="1200" dirty="0" smtClean="0"/>
              <a:t>3.4- Definición de un proceso MDCI</a:t>
            </a:r>
          </a:p>
        </p:txBody>
      </p:sp>
      <p:sp>
        <p:nvSpPr>
          <p:cNvPr id="3" name="2 Marcador de contenido"/>
          <p:cNvSpPr>
            <a:spLocks noGrp="1"/>
          </p:cNvSpPr>
          <p:nvPr>
            <p:ph idx="1"/>
          </p:nvPr>
        </p:nvSpPr>
        <p:spPr/>
        <p:txBody>
          <a:bodyPr/>
          <a:lstStyle/>
          <a:p>
            <a:pPr>
              <a:buNone/>
            </a:pP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3- Integración continua dirigida por modelos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50</a:t>
            </a:fld>
            <a:endParaRPr lang="es-ES"/>
          </a:p>
        </p:txBody>
      </p:sp>
      <p:pic>
        <p:nvPicPr>
          <p:cNvPr id="3074" name="Picture 2"/>
          <p:cNvPicPr>
            <a:picLocks noChangeAspect="1" noChangeArrowheads="1"/>
          </p:cNvPicPr>
          <p:nvPr/>
        </p:nvPicPr>
        <p:blipFill>
          <a:blip r:embed="rId4" cstate="print"/>
          <a:srcRect/>
          <a:stretch>
            <a:fillRect/>
          </a:stretch>
        </p:blipFill>
        <p:spPr bwMode="auto">
          <a:xfrm>
            <a:off x="0" y="1579160"/>
            <a:ext cx="9144000" cy="5278840"/>
          </a:xfrm>
          <a:prstGeom prst="rect">
            <a:avLst/>
          </a:prstGeom>
          <a:solidFill>
            <a:srgbClr val="EEF6F6"/>
          </a:solidFill>
          <a:ln w="9525">
            <a:noFill/>
            <a:miter lim="800000"/>
            <a:headEnd/>
            <a:tailEnd/>
          </a:ln>
          <a:effectLst/>
        </p:spPr>
      </p:pic>
      <p:sp>
        <p:nvSpPr>
          <p:cNvPr id="8" name="7 Título"/>
          <p:cNvSpPr>
            <a:spLocks noGrp="1"/>
          </p:cNvSpPr>
          <p:nvPr>
            <p:ph type="title"/>
          </p:nvPr>
        </p:nvSpPr>
        <p:spPr>
          <a:xfrm>
            <a:off x="457200" y="1143000"/>
            <a:ext cx="8229600" cy="413792"/>
          </a:xfrm>
        </p:spPr>
        <p:txBody>
          <a:bodyPr>
            <a:normAutofit fontScale="90000"/>
          </a:bodyPr>
          <a:lstStyle/>
          <a:p>
            <a:endParaRPr lang="es-ES" dirty="0"/>
          </a:p>
        </p:txBody>
      </p:sp>
      <p:sp>
        <p:nvSpPr>
          <p:cNvPr id="9" name="1 Título"/>
          <p:cNvSpPr txBox="1">
            <a:spLocks/>
          </p:cNvSpPr>
          <p:nvPr/>
        </p:nvSpPr>
        <p:spPr>
          <a:xfrm>
            <a:off x="457200" y="620688"/>
            <a:ext cx="8229600" cy="10668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4000" b="0" i="0" u="none" strike="noStrike" kern="1200" cap="none" spc="0" normalizeH="0" baseline="0" noProof="0" dirty="0" smtClean="0">
                <a:ln>
                  <a:noFill/>
                </a:ln>
                <a:solidFill>
                  <a:schemeClr val="tx2"/>
                </a:solidFill>
                <a:effectLst/>
                <a:uLnTx/>
                <a:uFillTx/>
                <a:latin typeface="+mj-lt"/>
                <a:ea typeface="+mj-ea"/>
                <a:cs typeface="+mj-cs"/>
              </a:rPr>
              <a:t>Esquema general</a:t>
            </a:r>
            <a:endParaRPr kumimoji="0" lang="es-E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10" name="9 CuadroTexto"/>
          <p:cNvSpPr txBox="1"/>
          <p:nvPr/>
        </p:nvSpPr>
        <p:spPr>
          <a:xfrm>
            <a:off x="3779912" y="4149080"/>
            <a:ext cx="1080120" cy="246221"/>
          </a:xfrm>
          <a:prstGeom prst="rect">
            <a:avLst/>
          </a:prstGeom>
          <a:noFill/>
        </p:spPr>
        <p:txBody>
          <a:bodyPr wrap="square" rtlCol="0">
            <a:spAutoFit/>
          </a:bodyPr>
          <a:lstStyle/>
          <a:p>
            <a:r>
              <a:rPr lang="es-ES" sz="1000" dirty="0" err="1" smtClean="0"/>
              <a:t>AutoSvnCommit</a:t>
            </a:r>
            <a:endParaRPr lang="es-ES" sz="1000" dirty="0"/>
          </a:p>
        </p:txBody>
      </p:sp>
      <p:sp>
        <p:nvSpPr>
          <p:cNvPr id="11" name="10 CuadroTexto"/>
          <p:cNvSpPr txBox="1"/>
          <p:nvPr/>
        </p:nvSpPr>
        <p:spPr>
          <a:xfrm>
            <a:off x="2627784" y="5445224"/>
            <a:ext cx="1728192" cy="246221"/>
          </a:xfrm>
          <a:prstGeom prst="rect">
            <a:avLst/>
          </a:prstGeom>
          <a:noFill/>
        </p:spPr>
        <p:txBody>
          <a:bodyPr wrap="square" rtlCol="0">
            <a:spAutoFit/>
          </a:bodyPr>
          <a:lstStyle/>
          <a:p>
            <a:r>
              <a:rPr lang="es-ES" sz="1000" dirty="0" err="1" smtClean="0"/>
              <a:t>OpenArchitectureWareTask</a:t>
            </a:r>
            <a:endParaRPr lang="es-ES" sz="10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600" b="1" dirty="0" smtClean="0">
                <a:solidFill>
                  <a:srgbClr val="002060"/>
                </a:solidFill>
              </a:rPr>
              <a:t>3.1- Construcción de un prototipo MDCI</a:t>
            </a:r>
          </a:p>
          <a:p>
            <a:r>
              <a:rPr lang="es-ES" sz="1200" dirty="0" smtClean="0"/>
              <a:t>3.2- Especificación de ámbitos de aplicación</a:t>
            </a:r>
          </a:p>
          <a:p>
            <a:r>
              <a:rPr lang="es-ES" sz="1200" dirty="0" smtClean="0"/>
              <a:t>3.3- Evaluación de MDCI</a:t>
            </a:r>
          </a:p>
          <a:p>
            <a:r>
              <a:rPr lang="es-ES" sz="1200" dirty="0" smtClean="0"/>
              <a:t>3.4- Definición de un proceso MDCI</a:t>
            </a:r>
          </a:p>
        </p:txBody>
      </p:sp>
      <p:sp>
        <p:nvSpPr>
          <p:cNvPr id="2" name="1 Título"/>
          <p:cNvSpPr>
            <a:spLocks noGrp="1"/>
          </p:cNvSpPr>
          <p:nvPr>
            <p:ph type="title"/>
          </p:nvPr>
        </p:nvSpPr>
        <p:spPr>
          <a:xfrm>
            <a:off x="457200" y="620688"/>
            <a:ext cx="8229600" cy="1066800"/>
          </a:xfrm>
        </p:spPr>
        <p:txBody>
          <a:bodyPr/>
          <a:lstStyle/>
          <a:p>
            <a:r>
              <a:rPr lang="es-ES" dirty="0" smtClean="0"/>
              <a:t>Arquitectura básica</a:t>
            </a:r>
            <a:endParaRPr lang="es-ES" dirty="0"/>
          </a:p>
        </p:txBody>
      </p:sp>
      <p:sp>
        <p:nvSpPr>
          <p:cNvPr id="3" name="2 Marcador de contenido"/>
          <p:cNvSpPr>
            <a:spLocks noGrp="1"/>
          </p:cNvSpPr>
          <p:nvPr>
            <p:ph idx="1"/>
          </p:nvPr>
        </p:nvSpPr>
        <p:spPr/>
        <p:txBody>
          <a:bodyPr/>
          <a:lstStyle/>
          <a:p>
            <a:pPr>
              <a:buNone/>
            </a:pP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3- Integración continua dirigida por modelos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51</a:t>
            </a:fld>
            <a:endParaRPr lang="es-ES"/>
          </a:p>
        </p:txBody>
      </p:sp>
      <p:pic>
        <p:nvPicPr>
          <p:cNvPr id="26625" name="Picture 1"/>
          <p:cNvPicPr>
            <a:picLocks noChangeAspect="1" noChangeArrowheads="1"/>
          </p:cNvPicPr>
          <p:nvPr/>
        </p:nvPicPr>
        <p:blipFill>
          <a:blip r:embed="rId4" cstate="print"/>
          <a:srcRect/>
          <a:stretch>
            <a:fillRect/>
          </a:stretch>
        </p:blipFill>
        <p:spPr bwMode="auto">
          <a:xfrm>
            <a:off x="1835696" y="1529532"/>
            <a:ext cx="6527701" cy="51755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3.1- Construcción de un prototipo MDCI</a:t>
            </a:r>
          </a:p>
          <a:p>
            <a:r>
              <a:rPr lang="es-ES" sz="1600" b="1" dirty="0" smtClean="0">
                <a:solidFill>
                  <a:srgbClr val="002060"/>
                </a:solidFill>
              </a:rPr>
              <a:t>3.2- Especificación de ámbitos de aplicación</a:t>
            </a:r>
          </a:p>
          <a:p>
            <a:r>
              <a:rPr lang="es-ES" sz="1200" dirty="0" smtClean="0"/>
              <a:t>3.3- Evaluación de MDCI</a:t>
            </a:r>
          </a:p>
          <a:p>
            <a:r>
              <a:rPr lang="es-ES" sz="1200" dirty="0" smtClean="0"/>
              <a:t>3.4- Definición de un proceso MDCI</a:t>
            </a:r>
          </a:p>
        </p:txBody>
      </p:sp>
      <p:sp>
        <p:nvSpPr>
          <p:cNvPr id="2" name="1 Título"/>
          <p:cNvSpPr>
            <a:spLocks noGrp="1"/>
          </p:cNvSpPr>
          <p:nvPr>
            <p:ph type="title"/>
          </p:nvPr>
        </p:nvSpPr>
        <p:spPr/>
        <p:txBody>
          <a:bodyPr>
            <a:normAutofit/>
          </a:bodyPr>
          <a:lstStyle/>
          <a:p>
            <a:r>
              <a:rPr lang="es-ES" dirty="0" smtClean="0"/>
              <a:t>Ámbitos de aplicación</a:t>
            </a:r>
            <a:endParaRPr lang="es-ES" dirty="0"/>
          </a:p>
        </p:txBody>
      </p:sp>
      <p:sp>
        <p:nvSpPr>
          <p:cNvPr id="3" name="2 Marcador de contenido"/>
          <p:cNvSpPr>
            <a:spLocks noGrp="1"/>
          </p:cNvSpPr>
          <p:nvPr>
            <p:ph idx="1"/>
          </p:nvPr>
        </p:nvSpPr>
        <p:spPr>
          <a:xfrm>
            <a:off x="457200" y="2249424"/>
            <a:ext cx="8507288" cy="4608576"/>
          </a:xfrm>
        </p:spPr>
        <p:txBody>
          <a:bodyPr>
            <a:normAutofit fontScale="92500" lnSpcReduction="20000"/>
          </a:bodyPr>
          <a:lstStyle/>
          <a:p>
            <a:r>
              <a:rPr lang="es-ES" dirty="0" smtClean="0"/>
              <a:t>Ámbitos de aplicación verticales</a:t>
            </a:r>
          </a:p>
          <a:p>
            <a:pPr lvl="1"/>
            <a:r>
              <a:rPr lang="es-ES" dirty="0" err="1" smtClean="0"/>
              <a:t>eGobierno</a:t>
            </a:r>
            <a:endParaRPr lang="es-ES" dirty="0" smtClean="0"/>
          </a:p>
          <a:p>
            <a:pPr lvl="1"/>
            <a:r>
              <a:rPr lang="es-ES" dirty="0" smtClean="0"/>
              <a:t>Sistemas de aprendizaje electrónico</a:t>
            </a:r>
          </a:p>
          <a:p>
            <a:pPr lvl="1"/>
            <a:r>
              <a:rPr lang="es-ES" dirty="0" smtClean="0"/>
              <a:t>Sistemas de recomendación</a:t>
            </a:r>
          </a:p>
          <a:p>
            <a:pPr lvl="1"/>
            <a:r>
              <a:rPr lang="es-ES" dirty="0" smtClean="0"/>
              <a:t>Sistemas empotrados</a:t>
            </a:r>
          </a:p>
          <a:p>
            <a:pPr lvl="1"/>
            <a:r>
              <a:rPr lang="es-ES" dirty="0" smtClean="0"/>
              <a:t>Trazabilidad alimentaria</a:t>
            </a:r>
          </a:p>
          <a:p>
            <a:pPr lvl="1"/>
            <a:r>
              <a:rPr lang="es-ES" dirty="0" smtClean="0"/>
              <a:t>Videojuegos</a:t>
            </a:r>
          </a:p>
          <a:p>
            <a:r>
              <a:rPr lang="es-ES" dirty="0" smtClean="0"/>
              <a:t>Ámbitos de aplicación horizontales</a:t>
            </a:r>
          </a:p>
          <a:p>
            <a:pPr lvl="1"/>
            <a:r>
              <a:rPr lang="es-ES" dirty="0" smtClean="0"/>
              <a:t>Definición de procesos de negocio</a:t>
            </a:r>
          </a:p>
          <a:p>
            <a:pPr lvl="1"/>
            <a:r>
              <a:rPr lang="es-ES" dirty="0" smtClean="0"/>
              <a:t>Sistemas de gestión de contenidos</a:t>
            </a:r>
          </a:p>
          <a:p>
            <a:pPr lvl="1"/>
            <a:r>
              <a:rPr lang="es-ES" dirty="0" smtClean="0"/>
              <a:t>Sitios Web con estructura predefinida</a:t>
            </a:r>
          </a:p>
          <a:p>
            <a:r>
              <a:rPr lang="es-ES" dirty="0" smtClean="0"/>
              <a:t>Ámbitos de aplicación transversales</a:t>
            </a:r>
          </a:p>
          <a:p>
            <a:pPr lvl="1"/>
            <a:r>
              <a:rPr lang="es-ES" dirty="0" smtClean="0"/>
              <a:t>Personalización de aplicaciones previamente desarrolladas</a:t>
            </a:r>
          </a:p>
          <a:p>
            <a:endParaRPr lang="es-ES" dirty="0" smtClean="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3- Integración continua dirigida por modelos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52</a:t>
            </a:fld>
            <a:endParaRPr lang="es-E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D:\Recursos\investigacion\Doctorado\DOC-Tesis\imagenesPresentacion\EVAL-Thebeerhouse.png"/>
          <p:cNvPicPr>
            <a:picLocks noChangeAspect="1" noChangeArrowheads="1"/>
          </p:cNvPicPr>
          <p:nvPr/>
        </p:nvPicPr>
        <p:blipFill>
          <a:blip r:embed="rId3" cstate="print"/>
          <a:srcRect/>
          <a:stretch>
            <a:fillRect/>
          </a:stretch>
        </p:blipFill>
        <p:spPr bwMode="auto">
          <a:xfrm>
            <a:off x="754957" y="1556792"/>
            <a:ext cx="7345435" cy="5270350"/>
          </a:xfrm>
          <a:prstGeom prst="rect">
            <a:avLst/>
          </a:prstGeom>
          <a:noFill/>
        </p:spPr>
      </p:pic>
      <p:sp>
        <p:nvSpPr>
          <p:cNvPr id="5" name="4 CuadroTexto"/>
          <p:cNvSpPr txBox="1"/>
          <p:nvPr/>
        </p:nvSpPr>
        <p:spPr>
          <a:xfrm>
            <a:off x="4788024" y="664240"/>
            <a:ext cx="4248472" cy="892552"/>
          </a:xfrm>
          <a:prstGeom prst="rect">
            <a:avLst/>
          </a:prstGeom>
          <a:blipFill>
            <a:blip r:embed="rId4" cstate="print"/>
            <a:tile tx="0" ty="0" sx="100000" sy="100000" flip="none" algn="tl"/>
          </a:blipFill>
        </p:spPr>
        <p:txBody>
          <a:bodyPr wrap="square" rtlCol="0">
            <a:spAutoFit/>
          </a:bodyPr>
          <a:lstStyle/>
          <a:p>
            <a:r>
              <a:rPr lang="es-ES" sz="1200" dirty="0" smtClean="0"/>
              <a:t>3.1- Construcción de un prototipo MDCI</a:t>
            </a:r>
          </a:p>
          <a:p>
            <a:r>
              <a:rPr lang="es-ES" sz="1200" dirty="0" smtClean="0"/>
              <a:t>3.2- Especificación de ámbitos de aplicación</a:t>
            </a:r>
          </a:p>
          <a:p>
            <a:r>
              <a:rPr lang="es-ES" sz="1600" b="1" dirty="0" smtClean="0">
                <a:solidFill>
                  <a:srgbClr val="002060"/>
                </a:solidFill>
              </a:rPr>
              <a:t>3.3- Evaluación de MDCI</a:t>
            </a:r>
          </a:p>
          <a:p>
            <a:r>
              <a:rPr lang="es-ES" sz="1200" dirty="0" smtClean="0"/>
              <a:t>3.4- Definición de un proceso MDCI</a:t>
            </a:r>
          </a:p>
        </p:txBody>
      </p:sp>
      <p:sp>
        <p:nvSpPr>
          <p:cNvPr id="2" name="1 Título"/>
          <p:cNvSpPr>
            <a:spLocks noGrp="1"/>
          </p:cNvSpPr>
          <p:nvPr>
            <p:ph type="title"/>
          </p:nvPr>
        </p:nvSpPr>
        <p:spPr/>
        <p:txBody>
          <a:bodyPr/>
          <a:lstStyle/>
          <a:p>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3- Integración continua dirigida por modelos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53</a:t>
            </a:fld>
            <a:endParaRPr lang="es-ES"/>
          </a:p>
        </p:txBody>
      </p:sp>
      <p:pic>
        <p:nvPicPr>
          <p:cNvPr id="63493" name="Picture 5" descr="http://download.codeplex.com/Project/Download/FileDownload.aspx?ProjectName=thebeerhouse&amp;DownloadId=58781&amp;Build=17831"/>
          <p:cNvPicPr>
            <a:picLocks noChangeAspect="1" noChangeArrowheads="1"/>
          </p:cNvPicPr>
          <p:nvPr/>
        </p:nvPicPr>
        <p:blipFill>
          <a:blip r:embed="rId5" cstate="print"/>
          <a:srcRect/>
          <a:stretch>
            <a:fillRect/>
          </a:stretch>
        </p:blipFill>
        <p:spPr bwMode="auto">
          <a:xfrm>
            <a:off x="0" y="836712"/>
            <a:ext cx="2016224" cy="501549"/>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3.1- Construcción de un prototipo MDCI</a:t>
            </a:r>
          </a:p>
          <a:p>
            <a:r>
              <a:rPr lang="es-ES" sz="1200" dirty="0" smtClean="0"/>
              <a:t>3.2- Especificación de ámbitos de aplicación</a:t>
            </a:r>
          </a:p>
          <a:p>
            <a:r>
              <a:rPr lang="es-ES" sz="1600" b="1" dirty="0" smtClean="0">
                <a:solidFill>
                  <a:srgbClr val="002060"/>
                </a:solidFill>
              </a:rPr>
              <a:t>3.3- Evaluación de MDCI</a:t>
            </a:r>
          </a:p>
          <a:p>
            <a:r>
              <a:rPr lang="es-ES" sz="1200" dirty="0" smtClean="0"/>
              <a:t>3.4- Definición de un proceso MDCI</a:t>
            </a:r>
          </a:p>
        </p:txBody>
      </p:sp>
      <p:sp>
        <p:nvSpPr>
          <p:cNvPr id="2" name="1 Título"/>
          <p:cNvSpPr>
            <a:spLocks noGrp="1"/>
          </p:cNvSpPr>
          <p:nvPr>
            <p:ph type="title"/>
          </p:nvPr>
        </p:nvSpPr>
        <p:spPr>
          <a:xfrm>
            <a:off x="457200" y="836712"/>
            <a:ext cx="8229600" cy="1066800"/>
          </a:xfrm>
        </p:spPr>
        <p:txBody>
          <a:bodyPr/>
          <a:lstStyle/>
          <a:p>
            <a:r>
              <a:rPr lang="es-ES" dirty="0" smtClean="0"/>
              <a:t>Pruebas</a:t>
            </a: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3- Integración continua dirigida por modelos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54</a:t>
            </a:fld>
            <a:endParaRPr lang="es-ES"/>
          </a:p>
        </p:txBody>
      </p:sp>
      <p:pic>
        <p:nvPicPr>
          <p:cNvPr id="10" name="Picture 5" descr="http://download.codeplex.com/Project/Download/FileDownload.aspx?ProjectName=thebeerhouse&amp;DownloadId=58781&amp;Build=17831"/>
          <p:cNvPicPr>
            <a:picLocks noChangeAspect="1" noChangeArrowheads="1"/>
          </p:cNvPicPr>
          <p:nvPr/>
        </p:nvPicPr>
        <p:blipFill>
          <a:blip r:embed="rId4" cstate="print"/>
          <a:srcRect/>
          <a:stretch>
            <a:fillRect/>
          </a:stretch>
        </p:blipFill>
        <p:spPr bwMode="auto">
          <a:xfrm>
            <a:off x="0" y="836712"/>
            <a:ext cx="2016224" cy="501549"/>
          </a:xfrm>
          <a:prstGeom prst="rect">
            <a:avLst/>
          </a:prstGeom>
          <a:noFill/>
        </p:spPr>
      </p:pic>
      <p:sp>
        <p:nvSpPr>
          <p:cNvPr id="8" name="7 Marcador de contenido"/>
          <p:cNvSpPr>
            <a:spLocks noGrp="1"/>
          </p:cNvSpPr>
          <p:nvPr>
            <p:ph idx="1"/>
          </p:nvPr>
        </p:nvSpPr>
        <p:spPr>
          <a:xfrm>
            <a:off x="467544" y="1772816"/>
            <a:ext cx="8229600" cy="4869160"/>
          </a:xfrm>
        </p:spPr>
        <p:txBody>
          <a:bodyPr>
            <a:normAutofit fontScale="77500" lnSpcReduction="20000"/>
          </a:bodyPr>
          <a:lstStyle/>
          <a:p>
            <a:r>
              <a:rPr lang="es-ES" dirty="0" smtClean="0"/>
              <a:t>Posibilidades de desarrollo con MDE</a:t>
            </a:r>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r>
              <a:rPr lang="es-ES" dirty="0" smtClean="0"/>
              <a:t>Parámetros obtenidos</a:t>
            </a:r>
          </a:p>
          <a:p>
            <a:pPr lvl="1"/>
            <a:r>
              <a:rPr lang="es-ES" dirty="0" smtClean="0"/>
              <a:t>Número de artefactos generados</a:t>
            </a:r>
          </a:p>
          <a:p>
            <a:pPr lvl="1"/>
            <a:r>
              <a:rPr lang="es-ES" dirty="0" smtClean="0"/>
              <a:t>Tamaño de dichos artefactos</a:t>
            </a:r>
          </a:p>
          <a:p>
            <a:pPr lvl="1"/>
            <a:r>
              <a:rPr lang="es-ES" dirty="0" smtClean="0"/>
              <a:t>Tiempo de generación</a:t>
            </a:r>
          </a:p>
          <a:p>
            <a:pPr lvl="1"/>
            <a:r>
              <a:rPr lang="es-ES" dirty="0" smtClean="0"/>
              <a:t>Tiempo de despliegue</a:t>
            </a:r>
          </a:p>
          <a:p>
            <a:pPr lvl="1"/>
            <a:endParaRPr lang="es-ES" dirty="0" smtClean="0"/>
          </a:p>
          <a:p>
            <a:pPr lvl="1">
              <a:buNone/>
            </a:pPr>
            <a:endParaRPr lang="es-ES" dirty="0"/>
          </a:p>
        </p:txBody>
      </p:sp>
      <p:graphicFrame>
        <p:nvGraphicFramePr>
          <p:cNvPr id="9" name="8 Tabla"/>
          <p:cNvGraphicFramePr>
            <a:graphicFrameLocks noGrp="1"/>
          </p:cNvGraphicFramePr>
          <p:nvPr/>
        </p:nvGraphicFramePr>
        <p:xfrm>
          <a:off x="1187624" y="2204865"/>
          <a:ext cx="6552729" cy="2668233"/>
        </p:xfrm>
        <a:graphic>
          <a:graphicData uri="http://schemas.openxmlformats.org/drawingml/2006/table">
            <a:tbl>
              <a:tblPr firstRow="1" bandRow="1">
                <a:tableStyleId>{72833802-FEF1-4C79-8D5D-14CF1EAF98D9}</a:tableStyleId>
              </a:tblPr>
              <a:tblGrid>
                <a:gridCol w="464419"/>
                <a:gridCol w="6088310"/>
              </a:tblGrid>
              <a:tr h="403010">
                <a:tc>
                  <a:txBody>
                    <a:bodyPr/>
                    <a:lstStyle/>
                    <a:p>
                      <a:r>
                        <a:rPr lang="es-ES" sz="1400" dirty="0" smtClean="0"/>
                        <a:t>N</a:t>
                      </a:r>
                      <a:endParaRPr lang="es-ES" sz="1400" dirty="0"/>
                    </a:p>
                  </a:txBody>
                  <a:tcPr/>
                </a:tc>
                <a:tc>
                  <a:txBody>
                    <a:bodyPr/>
                    <a:lstStyle/>
                    <a:p>
                      <a:r>
                        <a:rPr lang="es-ES" sz="1400" dirty="0" smtClean="0"/>
                        <a:t>Técnica</a:t>
                      </a:r>
                      <a:r>
                        <a:rPr lang="es-ES" sz="1400" baseline="0" dirty="0" smtClean="0"/>
                        <a:t> utilizada</a:t>
                      </a:r>
                      <a:endParaRPr lang="es-ES" sz="1400" dirty="0"/>
                    </a:p>
                  </a:txBody>
                  <a:tcPr/>
                </a:tc>
              </a:tr>
              <a:tr h="415099">
                <a:tc>
                  <a:txBody>
                    <a:bodyPr/>
                    <a:lstStyle/>
                    <a:p>
                      <a:r>
                        <a:rPr lang="es-ES" sz="1400" dirty="0" smtClean="0"/>
                        <a:t>1</a:t>
                      </a:r>
                      <a:endParaRPr lang="es-ES" sz="1400" dirty="0"/>
                    </a:p>
                  </a:txBody>
                  <a:tcPr/>
                </a:tc>
                <a:tc>
                  <a:txBody>
                    <a:bodyPr/>
                    <a:lstStyle/>
                    <a:p>
                      <a:r>
                        <a:rPr lang="es-ES" sz="1400" dirty="0" smtClean="0"/>
                        <a:t>MDE sin integración continua</a:t>
                      </a:r>
                      <a:endParaRPr lang="es-ES" sz="1400" dirty="0"/>
                    </a:p>
                  </a:txBody>
                  <a:tcPr/>
                </a:tc>
              </a:tr>
              <a:tr h="415099">
                <a:tc>
                  <a:txBody>
                    <a:bodyPr/>
                    <a:lstStyle/>
                    <a:p>
                      <a:r>
                        <a:rPr lang="es-ES" sz="1400" dirty="0" smtClean="0"/>
                        <a:t>2</a:t>
                      </a:r>
                      <a:endParaRPr lang="es-ES" sz="1400" dirty="0"/>
                    </a:p>
                  </a:txBody>
                  <a:tcPr/>
                </a:tc>
                <a:tc>
                  <a:txBody>
                    <a:bodyPr/>
                    <a:lstStyle/>
                    <a:p>
                      <a:r>
                        <a:rPr lang="es-ES" sz="1400" dirty="0" smtClean="0"/>
                        <a:t>MDE con integración continua</a:t>
                      </a:r>
                      <a:endParaRPr lang="es-ES" sz="1400" dirty="0"/>
                    </a:p>
                  </a:txBody>
                  <a:tcPr/>
                </a:tc>
              </a:tr>
              <a:tr h="415099">
                <a:tc>
                  <a:txBody>
                    <a:bodyPr/>
                    <a:lstStyle/>
                    <a:p>
                      <a:r>
                        <a:rPr lang="es-ES" sz="1400" dirty="0" smtClean="0"/>
                        <a:t>3</a:t>
                      </a:r>
                      <a:endParaRPr lang="es-ES" sz="1400" dirty="0"/>
                    </a:p>
                  </a:txBody>
                  <a:tcPr/>
                </a:tc>
                <a:tc>
                  <a:txBody>
                    <a:bodyPr/>
                    <a:lstStyle/>
                    <a:p>
                      <a:r>
                        <a:rPr lang="es-ES" sz="1400" dirty="0" smtClean="0"/>
                        <a:t>MDE con integración continua y generación incremental de artefactos</a:t>
                      </a:r>
                      <a:endParaRPr lang="es-ES" sz="1400" dirty="0"/>
                    </a:p>
                  </a:txBody>
                  <a:tcPr/>
                </a:tc>
              </a:tr>
              <a:tr h="439924">
                <a:tc>
                  <a:txBody>
                    <a:bodyPr/>
                    <a:lstStyle/>
                    <a:p>
                      <a:r>
                        <a:rPr lang="es-ES" sz="1400" dirty="0" smtClean="0"/>
                        <a:t>4</a:t>
                      </a:r>
                      <a:endParaRPr lang="es-ES" sz="1400" dirty="0"/>
                    </a:p>
                  </a:txBody>
                  <a:tcPr/>
                </a:tc>
                <a:tc>
                  <a:txBody>
                    <a:bodyPr/>
                    <a:lstStyle/>
                    <a:p>
                      <a:r>
                        <a:rPr lang="es-ES" sz="1400" dirty="0" smtClean="0"/>
                        <a:t>MDE con integración continua y un sistema de gestión de versiones para modelos</a:t>
                      </a:r>
                      <a:endParaRPr lang="es-ES" sz="1400" dirty="0"/>
                    </a:p>
                  </a:txBody>
                  <a:tcPr/>
                </a:tc>
              </a:tr>
              <a:tr h="580002">
                <a:tc>
                  <a:txBody>
                    <a:bodyPr/>
                    <a:lstStyle/>
                    <a:p>
                      <a:r>
                        <a:rPr lang="es-ES" sz="1400" dirty="0" smtClean="0"/>
                        <a:t>5</a:t>
                      </a:r>
                      <a:endParaRPr lang="es-ES" sz="1400" dirty="0"/>
                    </a:p>
                  </a:txBody>
                  <a:tcPr/>
                </a:tc>
                <a:tc>
                  <a:txBody>
                    <a:bodyPr/>
                    <a:lstStyle/>
                    <a:p>
                      <a:r>
                        <a:rPr lang="es-ES" sz="1400" dirty="0" smtClean="0"/>
                        <a:t>MDCI. Es decir, MDE con integración</a:t>
                      </a:r>
                      <a:r>
                        <a:rPr lang="es-ES" sz="1400" baseline="0" dirty="0" smtClean="0"/>
                        <a:t> continua , generación incremental de artefactos y un sistema de gestión de versiones para modelos</a:t>
                      </a:r>
                      <a:endParaRPr lang="es-ES" sz="1400" dirty="0"/>
                    </a:p>
                  </a:txBody>
                  <a:tcPr/>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4" cstate="print"/>
            <a:tile tx="0" ty="0" sx="100000" sy="100000" flip="none" algn="tl"/>
          </a:blipFill>
        </p:spPr>
        <p:txBody>
          <a:bodyPr wrap="square" rtlCol="0">
            <a:spAutoFit/>
          </a:bodyPr>
          <a:lstStyle/>
          <a:p>
            <a:r>
              <a:rPr lang="es-ES" sz="1200" dirty="0" smtClean="0"/>
              <a:t>3.1- Construcción de un prototipo MDCI</a:t>
            </a:r>
          </a:p>
          <a:p>
            <a:r>
              <a:rPr lang="es-ES" sz="1200" dirty="0" smtClean="0"/>
              <a:t>3.2- Especificación de ámbitos de aplicación</a:t>
            </a:r>
          </a:p>
          <a:p>
            <a:r>
              <a:rPr lang="es-ES" sz="1600" b="1" dirty="0" smtClean="0">
                <a:solidFill>
                  <a:srgbClr val="002060"/>
                </a:solidFill>
              </a:rPr>
              <a:t>3.3- Evaluación de MDCI</a:t>
            </a:r>
          </a:p>
          <a:p>
            <a:r>
              <a:rPr lang="es-ES" sz="1200" dirty="0" smtClean="0"/>
              <a:t>3.4- Definición de un proceso MDCI</a:t>
            </a:r>
          </a:p>
        </p:txBody>
      </p:sp>
      <p:sp>
        <p:nvSpPr>
          <p:cNvPr id="2" name="1 Título"/>
          <p:cNvSpPr>
            <a:spLocks noGrp="1"/>
          </p:cNvSpPr>
          <p:nvPr>
            <p:ph type="title"/>
          </p:nvPr>
        </p:nvSpPr>
        <p:spPr>
          <a:xfrm>
            <a:off x="457200" y="764704"/>
            <a:ext cx="8229600" cy="1066800"/>
          </a:xfrm>
        </p:spPr>
        <p:txBody>
          <a:bodyPr>
            <a:normAutofit/>
          </a:bodyPr>
          <a:lstStyle/>
          <a:p>
            <a:r>
              <a:rPr lang="es-ES" sz="2400" dirty="0" smtClean="0"/>
              <a:t>Lenguaje de dominio específico</a:t>
            </a:r>
            <a:endParaRPr lang="es-ES" sz="2400" dirty="0"/>
          </a:p>
        </p:txBody>
      </p:sp>
      <p:sp>
        <p:nvSpPr>
          <p:cNvPr id="3" name="2 Marcador de contenido"/>
          <p:cNvSpPr>
            <a:spLocks noGrp="1"/>
          </p:cNvSpPr>
          <p:nvPr>
            <p:ph idx="1"/>
          </p:nvPr>
        </p:nvSpPr>
        <p:spPr/>
        <p:txBody>
          <a:bodyPr/>
          <a:lstStyle/>
          <a:p>
            <a:pPr>
              <a:buNone/>
            </a:pP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3- Integración continua dirigida por modelos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55</a:t>
            </a:fld>
            <a:endParaRPr lang="es-ES"/>
          </a:p>
        </p:txBody>
      </p:sp>
      <p:pic>
        <p:nvPicPr>
          <p:cNvPr id="10" name="Picture 5" descr="http://download.codeplex.com/Project/Download/FileDownload.aspx?ProjectName=thebeerhouse&amp;DownloadId=58781&amp;Build=17831"/>
          <p:cNvPicPr>
            <a:picLocks noChangeAspect="1" noChangeArrowheads="1"/>
          </p:cNvPicPr>
          <p:nvPr/>
        </p:nvPicPr>
        <p:blipFill>
          <a:blip r:embed="rId5" cstate="print"/>
          <a:srcRect/>
          <a:stretch>
            <a:fillRect/>
          </a:stretch>
        </p:blipFill>
        <p:spPr bwMode="auto">
          <a:xfrm>
            <a:off x="0" y="836712"/>
            <a:ext cx="2016224" cy="501549"/>
          </a:xfrm>
          <a:prstGeom prst="rect">
            <a:avLst/>
          </a:prstGeom>
          <a:noFill/>
        </p:spPr>
      </p:pic>
      <p:graphicFrame>
        <p:nvGraphicFramePr>
          <p:cNvPr id="194561" name="Object 1"/>
          <p:cNvGraphicFramePr>
            <a:graphicFrameLocks noChangeAspect="1"/>
          </p:cNvGraphicFramePr>
          <p:nvPr/>
        </p:nvGraphicFramePr>
        <p:xfrm>
          <a:off x="35496" y="1512168"/>
          <a:ext cx="2664296" cy="5229200"/>
        </p:xfrm>
        <a:graphic>
          <a:graphicData uri="http://schemas.openxmlformats.org/presentationml/2006/ole">
            <p:oleObj spid="_x0000_s194561" name="Acrobat Document" r:id="rId6" imgW="5676797" imgH="8029382" progId="AcroExch.Document.7">
              <p:embed/>
            </p:oleObj>
          </a:graphicData>
        </a:graphic>
      </p:graphicFrame>
      <p:graphicFrame>
        <p:nvGraphicFramePr>
          <p:cNvPr id="194562" name="Object 2"/>
          <p:cNvGraphicFramePr>
            <a:graphicFrameLocks noChangeAspect="1"/>
          </p:cNvGraphicFramePr>
          <p:nvPr/>
        </p:nvGraphicFramePr>
        <p:xfrm>
          <a:off x="2411761" y="1484784"/>
          <a:ext cx="2232248" cy="5301208"/>
        </p:xfrm>
        <a:graphic>
          <a:graphicData uri="http://schemas.openxmlformats.org/presentationml/2006/ole">
            <p:oleObj spid="_x0000_s194562" name="Acrobat Document" r:id="rId7" imgW="5676797" imgH="8029382" progId="AcroExch.Document.7">
              <p:embed/>
            </p:oleObj>
          </a:graphicData>
        </a:graphic>
      </p:graphicFrame>
      <p:graphicFrame>
        <p:nvGraphicFramePr>
          <p:cNvPr id="194563" name="Object 3"/>
          <p:cNvGraphicFramePr>
            <a:graphicFrameLocks noChangeAspect="1"/>
          </p:cNvGraphicFramePr>
          <p:nvPr/>
        </p:nvGraphicFramePr>
        <p:xfrm>
          <a:off x="4355976" y="1484784"/>
          <a:ext cx="2232248" cy="5373216"/>
        </p:xfrm>
        <a:graphic>
          <a:graphicData uri="http://schemas.openxmlformats.org/presentationml/2006/ole">
            <p:oleObj spid="_x0000_s194563" name="Acrobat Document" r:id="rId8" imgW="5676797" imgH="8029382" progId="AcroExch.Document.7">
              <p:embed/>
            </p:oleObj>
          </a:graphicData>
        </a:graphic>
      </p:graphicFrame>
      <p:graphicFrame>
        <p:nvGraphicFramePr>
          <p:cNvPr id="194564" name="Object 4"/>
          <p:cNvGraphicFramePr>
            <a:graphicFrameLocks noChangeAspect="1"/>
          </p:cNvGraphicFramePr>
          <p:nvPr/>
        </p:nvGraphicFramePr>
        <p:xfrm>
          <a:off x="6270625" y="1484784"/>
          <a:ext cx="2873375" cy="5373216"/>
        </p:xfrm>
        <a:graphic>
          <a:graphicData uri="http://schemas.openxmlformats.org/presentationml/2006/ole">
            <p:oleObj spid="_x0000_s194564" name="Acrobat Document" r:id="rId9" imgW="5676797" imgH="8029382" progId="AcroExch.Document.7">
              <p:embed/>
            </p:oleObj>
          </a:graphicData>
        </a:graphic>
      </p:graphicFrame>
      <p:pic>
        <p:nvPicPr>
          <p:cNvPr id="194565" name="Picture 5"/>
          <p:cNvPicPr>
            <a:picLocks noChangeAspect="1" noChangeArrowheads="1"/>
          </p:cNvPicPr>
          <p:nvPr/>
        </p:nvPicPr>
        <p:blipFill>
          <a:blip r:embed="rId10" cstate="print"/>
          <a:srcRect/>
          <a:stretch>
            <a:fillRect/>
          </a:stretch>
        </p:blipFill>
        <p:spPr bwMode="auto">
          <a:xfrm>
            <a:off x="2654" y="1556792"/>
            <a:ext cx="9141346" cy="530120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4565"/>
                                        </p:tgtEl>
                                        <p:attrNameLst>
                                          <p:attrName>style.visibility</p:attrName>
                                        </p:attrNameLst>
                                      </p:cBhvr>
                                      <p:to>
                                        <p:strVal val="visible"/>
                                      </p:to>
                                    </p:set>
                                    <p:animEffect transition="in" filter="blinds(horizontal)">
                                      <p:cBhvr>
                                        <p:cTn id="7" dur="500"/>
                                        <p:tgtEl>
                                          <p:spTgt spid="194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3.1- Construcción de un prototipo MDCI</a:t>
            </a:r>
          </a:p>
          <a:p>
            <a:r>
              <a:rPr lang="es-ES" sz="1200" dirty="0" smtClean="0"/>
              <a:t>3.2- Especificación de ámbitos de aplicación</a:t>
            </a:r>
          </a:p>
          <a:p>
            <a:r>
              <a:rPr lang="es-ES" sz="1600" b="1" dirty="0" smtClean="0">
                <a:solidFill>
                  <a:srgbClr val="002060"/>
                </a:solidFill>
              </a:rPr>
              <a:t>3.3- Evaluación de MDCI</a:t>
            </a:r>
          </a:p>
          <a:p>
            <a:r>
              <a:rPr lang="es-ES" sz="1200" dirty="0" smtClean="0"/>
              <a:t>3.4- Definición de un proceso MDCI</a:t>
            </a:r>
          </a:p>
        </p:txBody>
      </p:sp>
      <p:sp>
        <p:nvSpPr>
          <p:cNvPr id="2" name="1 Título"/>
          <p:cNvSpPr>
            <a:spLocks noGrp="1"/>
          </p:cNvSpPr>
          <p:nvPr>
            <p:ph type="title"/>
          </p:nvPr>
        </p:nvSpPr>
        <p:spPr>
          <a:xfrm>
            <a:off x="457200" y="850032"/>
            <a:ext cx="8229600" cy="1066800"/>
          </a:xfrm>
        </p:spPr>
        <p:txBody>
          <a:bodyPr>
            <a:normAutofit/>
          </a:bodyPr>
          <a:lstStyle/>
          <a:p>
            <a:r>
              <a:rPr lang="es-ES" sz="3600" dirty="0" smtClean="0"/>
              <a:t>Resultados resumidos</a:t>
            </a:r>
            <a:endParaRPr lang="es-ES" sz="3600" dirty="0"/>
          </a:p>
        </p:txBody>
      </p:sp>
      <p:sp>
        <p:nvSpPr>
          <p:cNvPr id="3" name="2 Marcador de contenido"/>
          <p:cNvSpPr>
            <a:spLocks noGrp="1"/>
          </p:cNvSpPr>
          <p:nvPr>
            <p:ph idx="1"/>
          </p:nvPr>
        </p:nvSpPr>
        <p:spPr/>
        <p:txBody>
          <a:bodyPr/>
          <a:lstStyle/>
          <a:p>
            <a:pPr>
              <a:buNone/>
            </a:pP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3- Integración continua dirigida por modelos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56</a:t>
            </a:fld>
            <a:endParaRPr lang="es-ES"/>
          </a:p>
        </p:txBody>
      </p:sp>
      <p:pic>
        <p:nvPicPr>
          <p:cNvPr id="10" name="Picture 5" descr="http://download.codeplex.com/Project/Download/FileDownload.aspx?ProjectName=thebeerhouse&amp;DownloadId=58781&amp;Build=17831"/>
          <p:cNvPicPr>
            <a:picLocks noChangeAspect="1" noChangeArrowheads="1"/>
          </p:cNvPicPr>
          <p:nvPr/>
        </p:nvPicPr>
        <p:blipFill>
          <a:blip r:embed="rId4" cstate="print"/>
          <a:srcRect/>
          <a:stretch>
            <a:fillRect/>
          </a:stretch>
        </p:blipFill>
        <p:spPr bwMode="auto">
          <a:xfrm>
            <a:off x="0" y="836712"/>
            <a:ext cx="2016224" cy="501549"/>
          </a:xfrm>
          <a:prstGeom prst="rect">
            <a:avLst/>
          </a:prstGeom>
          <a:noFill/>
        </p:spPr>
      </p:pic>
      <p:pic>
        <p:nvPicPr>
          <p:cNvPr id="186370" name="Picture 2"/>
          <p:cNvPicPr>
            <a:picLocks noChangeAspect="1" noChangeArrowheads="1"/>
          </p:cNvPicPr>
          <p:nvPr/>
        </p:nvPicPr>
        <p:blipFill>
          <a:blip r:embed="rId5" cstate="print"/>
          <a:srcRect/>
          <a:stretch>
            <a:fillRect/>
          </a:stretch>
        </p:blipFill>
        <p:spPr bwMode="auto">
          <a:xfrm>
            <a:off x="1691680" y="1844824"/>
            <a:ext cx="5616624" cy="4653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4" cstate="print"/>
            <a:tile tx="0" ty="0" sx="100000" sy="100000" flip="none" algn="tl"/>
          </a:blipFill>
        </p:spPr>
        <p:txBody>
          <a:bodyPr wrap="square" rtlCol="0">
            <a:spAutoFit/>
          </a:bodyPr>
          <a:lstStyle/>
          <a:p>
            <a:r>
              <a:rPr lang="es-ES" sz="1200" dirty="0" smtClean="0"/>
              <a:t>3.1- Construcción de un prototipo MDCI</a:t>
            </a:r>
          </a:p>
          <a:p>
            <a:r>
              <a:rPr lang="es-ES" sz="1200" dirty="0" smtClean="0"/>
              <a:t>3.2- Especificación de ámbitos de aplicación</a:t>
            </a:r>
          </a:p>
          <a:p>
            <a:r>
              <a:rPr lang="es-ES" sz="1600" b="1" dirty="0" smtClean="0">
                <a:solidFill>
                  <a:srgbClr val="002060"/>
                </a:solidFill>
              </a:rPr>
              <a:t>3.3- Evaluación de MDCI</a:t>
            </a:r>
          </a:p>
          <a:p>
            <a:r>
              <a:rPr lang="es-ES" sz="1200" dirty="0" smtClean="0"/>
              <a:t>3.4- Definición de un proceso MDCI</a:t>
            </a:r>
          </a:p>
        </p:txBody>
      </p:sp>
      <p:sp>
        <p:nvSpPr>
          <p:cNvPr id="2" name="1 Título"/>
          <p:cNvSpPr>
            <a:spLocks noGrp="1"/>
          </p:cNvSpPr>
          <p:nvPr>
            <p:ph type="title"/>
          </p:nvPr>
        </p:nvSpPr>
        <p:spPr>
          <a:xfrm>
            <a:off x="457200" y="836712"/>
            <a:ext cx="8229600" cy="1066800"/>
          </a:xfrm>
        </p:spPr>
        <p:txBody>
          <a:bodyPr/>
          <a:lstStyle/>
          <a:p>
            <a:r>
              <a:rPr lang="es-ES" dirty="0" smtClean="0"/>
              <a:t>Análisis descriptivo</a:t>
            </a:r>
            <a:endParaRPr lang="es-ES" dirty="0"/>
          </a:p>
        </p:txBody>
      </p:sp>
      <p:sp>
        <p:nvSpPr>
          <p:cNvPr id="3" name="2 Marcador de contenido"/>
          <p:cNvSpPr>
            <a:spLocks noGrp="1"/>
          </p:cNvSpPr>
          <p:nvPr>
            <p:ph idx="1"/>
          </p:nvPr>
        </p:nvSpPr>
        <p:spPr/>
        <p:txBody>
          <a:bodyPr/>
          <a:lstStyle/>
          <a:p>
            <a:pPr>
              <a:buNone/>
            </a:pP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3- Integración continua dirigida por modelos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57</a:t>
            </a:fld>
            <a:endParaRPr lang="es-ES"/>
          </a:p>
        </p:txBody>
      </p:sp>
      <p:sp>
        <p:nvSpPr>
          <p:cNvPr id="9" name="8 CuadroTexto"/>
          <p:cNvSpPr txBox="1"/>
          <p:nvPr/>
        </p:nvSpPr>
        <p:spPr>
          <a:xfrm>
            <a:off x="3347864" y="908720"/>
            <a:ext cx="1296144" cy="253916"/>
          </a:xfrm>
          <a:prstGeom prst="rect">
            <a:avLst/>
          </a:prstGeom>
          <a:solidFill>
            <a:schemeClr val="bg1">
              <a:lumMod val="85000"/>
            </a:schemeClr>
          </a:solidFill>
        </p:spPr>
        <p:txBody>
          <a:bodyPr wrap="square" rtlCol="0">
            <a:spAutoFit/>
          </a:bodyPr>
          <a:lstStyle/>
          <a:p>
            <a:r>
              <a:rPr lang="es-ES" sz="1050" i="1" dirty="0" smtClean="0">
                <a:latin typeface="Berlin Sans FB" pitchFamily="34" charset="0"/>
              </a:rPr>
              <a:t>Resultados globales</a:t>
            </a:r>
            <a:endParaRPr lang="es-ES" sz="1050" i="1" dirty="0">
              <a:latin typeface="Berlin Sans FB" pitchFamily="34" charset="0"/>
            </a:endParaRPr>
          </a:p>
        </p:txBody>
      </p:sp>
      <p:graphicFrame>
        <p:nvGraphicFramePr>
          <p:cNvPr id="187394" name="Object 2"/>
          <p:cNvGraphicFramePr>
            <a:graphicFrameLocks noChangeAspect="1"/>
          </p:cNvGraphicFramePr>
          <p:nvPr/>
        </p:nvGraphicFramePr>
        <p:xfrm>
          <a:off x="1655183" y="3068960"/>
          <a:ext cx="5869145" cy="3540889"/>
        </p:xfrm>
        <a:graphic>
          <a:graphicData uri="http://schemas.openxmlformats.org/presentationml/2006/ole">
            <p:oleObj spid="_x0000_s187394" name="Acrobat Document" r:id="rId5" imgW="4610087" imgH="2781158" progId="AcroExch.Document.7">
              <p:embed/>
            </p:oleObj>
          </a:graphicData>
        </a:graphic>
      </p:graphicFrame>
      <p:pic>
        <p:nvPicPr>
          <p:cNvPr id="187395" name="Picture 3"/>
          <p:cNvPicPr>
            <a:picLocks noChangeAspect="1" noChangeArrowheads="1"/>
          </p:cNvPicPr>
          <p:nvPr/>
        </p:nvPicPr>
        <p:blipFill>
          <a:blip r:embed="rId6" cstate="print"/>
          <a:srcRect/>
          <a:stretch>
            <a:fillRect/>
          </a:stretch>
        </p:blipFill>
        <p:spPr bwMode="auto">
          <a:xfrm>
            <a:off x="1979712" y="1628800"/>
            <a:ext cx="5133398" cy="1368152"/>
          </a:xfrm>
          <a:prstGeom prst="rect">
            <a:avLst/>
          </a:prstGeom>
          <a:noFill/>
          <a:ln w="9525">
            <a:noFill/>
            <a:miter lim="800000"/>
            <a:headEnd/>
            <a:tailEnd/>
          </a:ln>
        </p:spPr>
      </p:pic>
      <p:sp>
        <p:nvSpPr>
          <p:cNvPr id="12" name="11 CuadroTexto"/>
          <p:cNvSpPr txBox="1"/>
          <p:nvPr/>
        </p:nvSpPr>
        <p:spPr>
          <a:xfrm>
            <a:off x="3059832" y="6237312"/>
            <a:ext cx="3240360" cy="338554"/>
          </a:xfrm>
          <a:prstGeom prst="rect">
            <a:avLst/>
          </a:prstGeom>
          <a:noFill/>
        </p:spPr>
        <p:txBody>
          <a:bodyPr wrap="square" rtlCol="0">
            <a:spAutoFit/>
          </a:bodyPr>
          <a:lstStyle/>
          <a:p>
            <a:r>
              <a:rPr lang="es-ES" sz="1600" dirty="0" smtClean="0">
                <a:solidFill>
                  <a:schemeClr val="accent6">
                    <a:lumMod val="50000"/>
                  </a:schemeClr>
                </a:solidFill>
                <a:latin typeface="Verdana" pitchFamily="34" charset="0"/>
                <a:ea typeface="Verdana" pitchFamily="34" charset="0"/>
                <a:cs typeface="Verdana" pitchFamily="34" charset="0"/>
              </a:rPr>
              <a:t>Factor de mejora de MDCI</a:t>
            </a:r>
            <a:endParaRPr lang="es-ES" sz="1600" dirty="0">
              <a:solidFill>
                <a:schemeClr val="accent6">
                  <a:lumMod val="50000"/>
                </a:schemeClr>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3.1- Construcción de un prototipo MDCI</a:t>
            </a:r>
          </a:p>
          <a:p>
            <a:r>
              <a:rPr lang="es-ES" sz="1200" dirty="0" smtClean="0"/>
              <a:t>3.2- Especificación de ámbitos de aplicación</a:t>
            </a:r>
          </a:p>
          <a:p>
            <a:r>
              <a:rPr lang="es-ES" sz="1600" b="1" dirty="0" smtClean="0">
                <a:solidFill>
                  <a:srgbClr val="002060"/>
                </a:solidFill>
              </a:rPr>
              <a:t>3.3- Evaluación de MDCI</a:t>
            </a:r>
          </a:p>
          <a:p>
            <a:r>
              <a:rPr lang="es-ES" sz="1200" dirty="0" smtClean="0"/>
              <a:t>3.4- Definición de un proceso MDCI</a:t>
            </a:r>
          </a:p>
        </p:txBody>
      </p:sp>
      <p:sp>
        <p:nvSpPr>
          <p:cNvPr id="2" name="1 Título"/>
          <p:cNvSpPr>
            <a:spLocks noGrp="1"/>
          </p:cNvSpPr>
          <p:nvPr>
            <p:ph type="title"/>
          </p:nvPr>
        </p:nvSpPr>
        <p:spPr/>
        <p:txBody>
          <a:bodyPr/>
          <a:lstStyle/>
          <a:p>
            <a:r>
              <a:rPr lang="es-ES" dirty="0" smtClean="0"/>
              <a:t>Contraste de hipótesis</a:t>
            </a:r>
            <a:endParaRPr lang="es-ES" dirty="0"/>
          </a:p>
        </p:txBody>
      </p:sp>
      <p:sp>
        <p:nvSpPr>
          <p:cNvPr id="3" name="2 Marcador de contenido"/>
          <p:cNvSpPr>
            <a:spLocks noGrp="1"/>
          </p:cNvSpPr>
          <p:nvPr>
            <p:ph idx="1"/>
          </p:nvPr>
        </p:nvSpPr>
        <p:spPr>
          <a:xfrm>
            <a:off x="683568" y="2204864"/>
            <a:ext cx="7931224" cy="4131904"/>
          </a:xfrm>
        </p:spPr>
        <p:txBody>
          <a:bodyPr/>
          <a:lstStyle/>
          <a:p>
            <a:pPr>
              <a:buNone/>
            </a:pP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3- Integración continua dirigida por modelos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58</a:t>
            </a:fld>
            <a:endParaRPr lang="es-ES"/>
          </a:p>
        </p:txBody>
      </p:sp>
      <p:sp>
        <p:nvSpPr>
          <p:cNvPr id="9" name="8 CuadroTexto"/>
          <p:cNvSpPr txBox="1"/>
          <p:nvPr/>
        </p:nvSpPr>
        <p:spPr>
          <a:xfrm>
            <a:off x="3347864" y="908720"/>
            <a:ext cx="1296144" cy="253916"/>
          </a:xfrm>
          <a:prstGeom prst="rect">
            <a:avLst/>
          </a:prstGeom>
          <a:solidFill>
            <a:schemeClr val="bg1">
              <a:lumMod val="85000"/>
            </a:schemeClr>
          </a:solidFill>
        </p:spPr>
        <p:txBody>
          <a:bodyPr wrap="square" rtlCol="0">
            <a:spAutoFit/>
          </a:bodyPr>
          <a:lstStyle/>
          <a:p>
            <a:r>
              <a:rPr lang="es-ES" sz="1050" i="1" dirty="0" smtClean="0">
                <a:latin typeface="Berlin Sans FB" pitchFamily="34" charset="0"/>
              </a:rPr>
              <a:t>Resultados globales</a:t>
            </a:r>
            <a:endParaRPr lang="es-ES" sz="1050" i="1" dirty="0">
              <a:latin typeface="Berlin Sans FB" pitchFamily="34" charset="0"/>
            </a:endParaRPr>
          </a:p>
        </p:txBody>
      </p:sp>
      <p:sp>
        <p:nvSpPr>
          <p:cNvPr id="10" name="9 CuadroTexto"/>
          <p:cNvSpPr txBox="1"/>
          <p:nvPr/>
        </p:nvSpPr>
        <p:spPr>
          <a:xfrm>
            <a:off x="1691680" y="6453336"/>
            <a:ext cx="5832648" cy="338554"/>
          </a:xfrm>
          <a:prstGeom prst="rect">
            <a:avLst/>
          </a:prstGeom>
          <a:noFill/>
        </p:spPr>
        <p:txBody>
          <a:bodyPr wrap="square" rtlCol="0">
            <a:spAutoFit/>
          </a:bodyPr>
          <a:lstStyle/>
          <a:p>
            <a:r>
              <a:rPr lang="es-ES" sz="1600" dirty="0" smtClean="0">
                <a:solidFill>
                  <a:schemeClr val="accent6">
                    <a:lumMod val="50000"/>
                  </a:schemeClr>
                </a:solidFill>
                <a:latin typeface="Verdana" pitchFamily="34" charset="0"/>
                <a:ea typeface="Verdana" pitchFamily="34" charset="0"/>
                <a:cs typeface="Verdana" pitchFamily="34" charset="0"/>
              </a:rPr>
              <a:t>Intervalos de confianza de valores medios (    = 0,05)</a:t>
            </a:r>
            <a:endParaRPr lang="es-ES" sz="1600" dirty="0">
              <a:solidFill>
                <a:schemeClr val="accent6">
                  <a:lumMod val="50000"/>
                </a:schemeClr>
              </a:solidFill>
              <a:latin typeface="Verdana" pitchFamily="34" charset="0"/>
              <a:ea typeface="Verdana" pitchFamily="34" charset="0"/>
              <a:cs typeface="Verdana" pitchFamily="34" charset="0"/>
            </a:endParaRPr>
          </a:p>
        </p:txBody>
      </p:sp>
      <p:pic>
        <p:nvPicPr>
          <p:cNvPr id="188420" name="Picture 4"/>
          <p:cNvPicPr>
            <a:picLocks noChangeAspect="1" noChangeArrowheads="1"/>
          </p:cNvPicPr>
          <p:nvPr/>
        </p:nvPicPr>
        <p:blipFill>
          <a:blip r:embed="rId4" cstate="print"/>
          <a:srcRect/>
          <a:stretch>
            <a:fillRect/>
          </a:stretch>
        </p:blipFill>
        <p:spPr bwMode="auto">
          <a:xfrm>
            <a:off x="6228184" y="6525344"/>
            <a:ext cx="238125" cy="257175"/>
          </a:xfrm>
          <a:prstGeom prst="rect">
            <a:avLst/>
          </a:prstGeom>
          <a:noFill/>
          <a:ln w="9525">
            <a:noFill/>
            <a:miter lim="800000"/>
            <a:headEnd/>
            <a:tailEnd/>
          </a:ln>
        </p:spPr>
      </p:pic>
      <p:pic>
        <p:nvPicPr>
          <p:cNvPr id="314370" name="Picture 2"/>
          <p:cNvPicPr>
            <a:picLocks noChangeAspect="1" noChangeArrowheads="1"/>
          </p:cNvPicPr>
          <p:nvPr/>
        </p:nvPicPr>
        <p:blipFill>
          <a:blip r:embed="rId5" cstate="print"/>
          <a:srcRect/>
          <a:stretch>
            <a:fillRect/>
          </a:stretch>
        </p:blipFill>
        <p:spPr bwMode="auto">
          <a:xfrm>
            <a:off x="755576" y="2132856"/>
            <a:ext cx="7516069" cy="422115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3.1- Construcción de un prototipo MDCI</a:t>
            </a:r>
          </a:p>
          <a:p>
            <a:r>
              <a:rPr lang="es-ES" sz="1200" dirty="0" smtClean="0"/>
              <a:t>3.2- Especificación de ámbitos de aplicación</a:t>
            </a:r>
          </a:p>
          <a:p>
            <a:r>
              <a:rPr lang="es-ES" sz="1600" b="1" dirty="0" smtClean="0">
                <a:solidFill>
                  <a:srgbClr val="002060"/>
                </a:solidFill>
              </a:rPr>
              <a:t>3.3- Evaluación de MDCI</a:t>
            </a:r>
          </a:p>
          <a:p>
            <a:r>
              <a:rPr lang="es-ES" sz="1200" dirty="0" smtClean="0"/>
              <a:t>3.4- Definición de un proceso MDCI</a:t>
            </a:r>
          </a:p>
        </p:txBody>
      </p:sp>
      <p:sp>
        <p:nvSpPr>
          <p:cNvPr id="2" name="1 Título"/>
          <p:cNvSpPr>
            <a:spLocks noGrp="1"/>
          </p:cNvSpPr>
          <p:nvPr>
            <p:ph type="title"/>
          </p:nvPr>
        </p:nvSpPr>
        <p:spPr/>
        <p:txBody>
          <a:bodyPr/>
          <a:lstStyle/>
          <a:p>
            <a:r>
              <a:rPr lang="es-ES" dirty="0" smtClean="0"/>
              <a:t>Contraste de hipótesis</a:t>
            </a:r>
            <a:endParaRPr lang="es-ES" dirty="0"/>
          </a:p>
        </p:txBody>
      </p:sp>
      <p:sp>
        <p:nvSpPr>
          <p:cNvPr id="12" name="11 Marcador de contenido"/>
          <p:cNvSpPr>
            <a:spLocks noGrp="1"/>
          </p:cNvSpPr>
          <p:nvPr>
            <p:ph idx="1"/>
          </p:nvPr>
        </p:nvSpPr>
        <p:spPr/>
        <p:txBody>
          <a:bodyPr/>
          <a:lstStyle/>
          <a:p>
            <a:r>
              <a:rPr lang="es-ES" dirty="0" smtClean="0"/>
              <a:t>Relaciones entre variables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59</a:t>
            </a:fld>
            <a:endParaRPr lang="es-ES"/>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3- Integración continua dirigida por modelos</a:t>
            </a:r>
            <a:endParaRPr lang="es-ES" dirty="0"/>
          </a:p>
        </p:txBody>
      </p:sp>
      <p:sp>
        <p:nvSpPr>
          <p:cNvPr id="9" name="8 CuadroTexto"/>
          <p:cNvSpPr txBox="1"/>
          <p:nvPr/>
        </p:nvSpPr>
        <p:spPr>
          <a:xfrm>
            <a:off x="3347864" y="908720"/>
            <a:ext cx="1296144" cy="253916"/>
          </a:xfrm>
          <a:prstGeom prst="rect">
            <a:avLst/>
          </a:prstGeom>
          <a:solidFill>
            <a:schemeClr val="bg1">
              <a:lumMod val="85000"/>
            </a:schemeClr>
          </a:solidFill>
        </p:spPr>
        <p:txBody>
          <a:bodyPr wrap="square" rtlCol="0">
            <a:spAutoFit/>
          </a:bodyPr>
          <a:lstStyle/>
          <a:p>
            <a:r>
              <a:rPr lang="es-ES" sz="1050" i="1" dirty="0" smtClean="0">
                <a:latin typeface="Berlin Sans FB" pitchFamily="34" charset="0"/>
              </a:rPr>
              <a:t>Resultados globales</a:t>
            </a:r>
            <a:endParaRPr lang="es-ES" sz="1050" i="1" dirty="0">
              <a:latin typeface="Berlin Sans FB" pitchFamily="34" charset="0"/>
            </a:endParaRPr>
          </a:p>
        </p:txBody>
      </p:sp>
      <p:pic>
        <p:nvPicPr>
          <p:cNvPr id="225282" name="Picture 2"/>
          <p:cNvPicPr>
            <a:picLocks noChangeAspect="1" noChangeArrowheads="1"/>
          </p:cNvPicPr>
          <p:nvPr/>
        </p:nvPicPr>
        <p:blipFill>
          <a:blip r:embed="rId4" cstate="print"/>
          <a:srcRect/>
          <a:stretch>
            <a:fillRect/>
          </a:stretch>
        </p:blipFill>
        <p:spPr bwMode="auto">
          <a:xfrm>
            <a:off x="1043608" y="2780928"/>
            <a:ext cx="7200800" cy="1489077"/>
          </a:xfrm>
          <a:prstGeom prst="rect">
            <a:avLst/>
          </a:prstGeom>
          <a:noFill/>
          <a:ln w="9525">
            <a:noFill/>
            <a:miter lim="800000"/>
            <a:headEnd/>
            <a:tailEnd/>
          </a:ln>
        </p:spPr>
      </p:pic>
      <p:pic>
        <p:nvPicPr>
          <p:cNvPr id="225283" name="Picture 3"/>
          <p:cNvPicPr>
            <a:picLocks noChangeAspect="1" noChangeArrowheads="1"/>
          </p:cNvPicPr>
          <p:nvPr/>
        </p:nvPicPr>
        <p:blipFill>
          <a:blip r:embed="rId5" cstate="print"/>
          <a:srcRect/>
          <a:stretch>
            <a:fillRect/>
          </a:stretch>
        </p:blipFill>
        <p:spPr bwMode="auto">
          <a:xfrm>
            <a:off x="1115616" y="4869160"/>
            <a:ext cx="7236296" cy="1498425"/>
          </a:xfrm>
          <a:prstGeom prst="rect">
            <a:avLst/>
          </a:prstGeom>
          <a:noFill/>
          <a:ln w="9525">
            <a:noFill/>
            <a:miter lim="800000"/>
            <a:headEnd/>
            <a:tailEnd/>
          </a:ln>
        </p:spPr>
      </p:pic>
      <p:sp>
        <p:nvSpPr>
          <p:cNvPr id="15" name="14 CuadroTexto"/>
          <p:cNvSpPr txBox="1"/>
          <p:nvPr/>
        </p:nvSpPr>
        <p:spPr>
          <a:xfrm>
            <a:off x="2555776" y="4221088"/>
            <a:ext cx="5832648" cy="338554"/>
          </a:xfrm>
          <a:prstGeom prst="rect">
            <a:avLst/>
          </a:prstGeom>
          <a:noFill/>
        </p:spPr>
        <p:txBody>
          <a:bodyPr wrap="square" rtlCol="0">
            <a:spAutoFit/>
          </a:bodyPr>
          <a:lstStyle/>
          <a:p>
            <a:r>
              <a:rPr lang="es-ES" sz="1600" dirty="0" smtClean="0">
                <a:solidFill>
                  <a:schemeClr val="accent6">
                    <a:lumMod val="50000"/>
                  </a:schemeClr>
                </a:solidFill>
                <a:latin typeface="Verdana" pitchFamily="34" charset="0"/>
                <a:ea typeface="Verdana" pitchFamily="34" charset="0"/>
                <a:cs typeface="Verdana" pitchFamily="34" charset="0"/>
              </a:rPr>
              <a:t>Matriz de coeficientes de correlación (R)</a:t>
            </a:r>
            <a:endParaRPr lang="es-ES" sz="1600" dirty="0">
              <a:solidFill>
                <a:schemeClr val="accent6">
                  <a:lumMod val="50000"/>
                </a:schemeClr>
              </a:solidFill>
              <a:latin typeface="Verdana" pitchFamily="34" charset="0"/>
              <a:ea typeface="Verdana" pitchFamily="34" charset="0"/>
              <a:cs typeface="Verdana" pitchFamily="34" charset="0"/>
            </a:endParaRPr>
          </a:p>
        </p:txBody>
      </p:sp>
      <p:sp>
        <p:nvSpPr>
          <p:cNvPr id="16" name="15 CuadroTexto"/>
          <p:cNvSpPr txBox="1"/>
          <p:nvPr/>
        </p:nvSpPr>
        <p:spPr>
          <a:xfrm>
            <a:off x="2411760" y="6309320"/>
            <a:ext cx="5832648" cy="338554"/>
          </a:xfrm>
          <a:prstGeom prst="rect">
            <a:avLst/>
          </a:prstGeom>
          <a:noFill/>
        </p:spPr>
        <p:txBody>
          <a:bodyPr wrap="square" rtlCol="0">
            <a:spAutoFit/>
          </a:bodyPr>
          <a:lstStyle/>
          <a:p>
            <a:r>
              <a:rPr lang="es-ES" sz="1600" dirty="0" smtClean="0">
                <a:solidFill>
                  <a:schemeClr val="accent6">
                    <a:lumMod val="50000"/>
                  </a:schemeClr>
                </a:solidFill>
                <a:latin typeface="Verdana" pitchFamily="34" charset="0"/>
                <a:ea typeface="Verdana" pitchFamily="34" charset="0"/>
                <a:cs typeface="Verdana" pitchFamily="34" charset="0"/>
              </a:rPr>
              <a:t>Matriz de coeficientes de determinación (R</a:t>
            </a:r>
            <a:r>
              <a:rPr lang="es-ES" sz="1600" baseline="30000" dirty="0" smtClean="0">
                <a:solidFill>
                  <a:schemeClr val="accent6">
                    <a:lumMod val="50000"/>
                  </a:schemeClr>
                </a:solidFill>
                <a:latin typeface="Verdana" pitchFamily="34" charset="0"/>
                <a:ea typeface="Verdana" pitchFamily="34" charset="0"/>
                <a:cs typeface="Verdana" pitchFamily="34" charset="0"/>
              </a:rPr>
              <a:t>2</a:t>
            </a:r>
            <a:r>
              <a:rPr lang="es-ES" sz="1600" dirty="0" smtClean="0">
                <a:solidFill>
                  <a:schemeClr val="accent6">
                    <a:lumMod val="50000"/>
                  </a:schemeClr>
                </a:solidFill>
                <a:latin typeface="Verdana" pitchFamily="34" charset="0"/>
                <a:ea typeface="Verdana" pitchFamily="34" charset="0"/>
                <a:cs typeface="Verdana" pitchFamily="34" charset="0"/>
              </a:rPr>
              <a:t>)</a:t>
            </a:r>
            <a:endParaRPr lang="es-ES" sz="1600" dirty="0">
              <a:solidFill>
                <a:schemeClr val="accent6">
                  <a:lumMod val="50000"/>
                </a:schemeClr>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par>
                                <p:cTn id="8" presetID="4" presetClass="entr" presetSubtype="16" fill="hold" nodeType="withEffect">
                                  <p:stCondLst>
                                    <p:cond delay="0"/>
                                  </p:stCondLst>
                                  <p:childTnLst>
                                    <p:set>
                                      <p:cBhvr>
                                        <p:cTn id="9" dur="1" fill="hold">
                                          <p:stCondLst>
                                            <p:cond delay="0"/>
                                          </p:stCondLst>
                                        </p:cTn>
                                        <p:tgtEl>
                                          <p:spTgt spid="225283"/>
                                        </p:tgtEl>
                                        <p:attrNameLst>
                                          <p:attrName>style.visibility</p:attrName>
                                        </p:attrNameLst>
                                      </p:cBhvr>
                                      <p:to>
                                        <p:strVal val="visible"/>
                                      </p:to>
                                    </p:set>
                                    <p:animEffect transition="in" filter="box(in)">
                                      <p:cBhvr>
                                        <p:cTn id="10" dur="500"/>
                                        <p:tgtEl>
                                          <p:spTgt spid="225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La idea subyacente</a:t>
            </a:r>
            <a:endParaRPr lang="es-ES" dirty="0"/>
          </a:p>
        </p:txBody>
      </p:sp>
      <p:sp>
        <p:nvSpPr>
          <p:cNvPr id="3" name="2 Marcador de contenido"/>
          <p:cNvSpPr>
            <a:spLocks noGrp="1"/>
          </p:cNvSpPr>
          <p:nvPr>
            <p:ph idx="1"/>
          </p:nvPr>
        </p:nvSpPr>
        <p:spPr/>
        <p:txBody>
          <a:bodyPr>
            <a:normAutofit/>
          </a:bodyPr>
          <a:lstStyle/>
          <a:p>
            <a:pPr lvl="1">
              <a:buNone/>
            </a:pP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1- Planteamiento del problema</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6</a:t>
            </a:fld>
            <a:endParaRPr lang="es-ES"/>
          </a:p>
        </p:txBody>
      </p:sp>
      <p:sp>
        <p:nvSpPr>
          <p:cNvPr id="7" name="6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600" b="1" dirty="0" smtClean="0">
                <a:solidFill>
                  <a:srgbClr val="002060"/>
                </a:solidFill>
              </a:rPr>
              <a:t>1.1- Fundamentos</a:t>
            </a:r>
          </a:p>
          <a:p>
            <a:r>
              <a:rPr lang="es-ES" sz="1200" dirty="0" smtClean="0"/>
              <a:t>1.2- Motivación</a:t>
            </a:r>
          </a:p>
          <a:p>
            <a:r>
              <a:rPr lang="es-ES" sz="1200" dirty="0" smtClean="0"/>
              <a:t>1.3- Hipótesis</a:t>
            </a:r>
          </a:p>
          <a:p>
            <a:r>
              <a:rPr lang="es-ES" sz="1200" dirty="0" smtClean="0"/>
              <a:t>1.4- Objetivo</a:t>
            </a:r>
          </a:p>
        </p:txBody>
      </p:sp>
      <p:sp>
        <p:nvSpPr>
          <p:cNvPr id="8" name="7 CuadroTexto"/>
          <p:cNvSpPr txBox="1"/>
          <p:nvPr/>
        </p:nvSpPr>
        <p:spPr>
          <a:xfrm>
            <a:off x="2699792" y="908720"/>
            <a:ext cx="1944216" cy="253916"/>
          </a:xfrm>
          <a:prstGeom prst="rect">
            <a:avLst/>
          </a:prstGeom>
          <a:solidFill>
            <a:schemeClr val="bg1">
              <a:lumMod val="85000"/>
            </a:schemeClr>
          </a:solidFill>
        </p:spPr>
        <p:txBody>
          <a:bodyPr wrap="square" rtlCol="0">
            <a:spAutoFit/>
          </a:bodyPr>
          <a:lstStyle/>
          <a:p>
            <a:r>
              <a:rPr lang="es-ES" sz="1050" i="1" dirty="0" smtClean="0">
                <a:latin typeface="Berlin Sans FB" pitchFamily="34" charset="0"/>
              </a:rPr>
              <a:t>Ingeniería dirigida por modelos</a:t>
            </a:r>
            <a:endParaRPr lang="es-ES" sz="1050" i="1" dirty="0">
              <a:latin typeface="Berlin Sans FB" pitchFamily="34" charset="0"/>
            </a:endParaRPr>
          </a:p>
        </p:txBody>
      </p:sp>
      <p:pic>
        <p:nvPicPr>
          <p:cNvPr id="135174" name="Picture 6" descr="http://eb-cad.com/images/203_Milano.gif"/>
          <p:cNvPicPr>
            <a:picLocks noChangeAspect="1" noChangeArrowheads="1"/>
          </p:cNvPicPr>
          <p:nvPr/>
        </p:nvPicPr>
        <p:blipFill>
          <a:blip r:embed="rId4" cstate="print"/>
          <a:srcRect/>
          <a:stretch>
            <a:fillRect/>
          </a:stretch>
        </p:blipFill>
        <p:spPr bwMode="auto">
          <a:xfrm>
            <a:off x="179512" y="2060848"/>
            <a:ext cx="4108748" cy="2818042"/>
          </a:xfrm>
          <a:prstGeom prst="rect">
            <a:avLst/>
          </a:prstGeom>
          <a:noFill/>
        </p:spPr>
      </p:pic>
      <p:pic>
        <p:nvPicPr>
          <p:cNvPr id="135176" name="Picture 8" descr="http://aeromodelismonicaragua.org/wp-content/uploads/plano-avion.jpg"/>
          <p:cNvPicPr>
            <a:picLocks noChangeAspect="1" noChangeArrowheads="1"/>
          </p:cNvPicPr>
          <p:nvPr/>
        </p:nvPicPr>
        <p:blipFill>
          <a:blip r:embed="rId5" cstate="print"/>
          <a:srcRect/>
          <a:stretch>
            <a:fillRect/>
          </a:stretch>
        </p:blipFill>
        <p:spPr bwMode="auto">
          <a:xfrm>
            <a:off x="5004048" y="2060848"/>
            <a:ext cx="3521433" cy="1822342"/>
          </a:xfrm>
          <a:prstGeom prst="rect">
            <a:avLst/>
          </a:prstGeom>
          <a:noFill/>
        </p:spPr>
      </p:pic>
      <p:pic>
        <p:nvPicPr>
          <p:cNvPr id="135178" name="Picture 10" descr="http://www.pehcbm.gob.pe/fotos/plano_puente.JPG"/>
          <p:cNvPicPr>
            <a:picLocks noChangeAspect="1" noChangeArrowheads="1"/>
          </p:cNvPicPr>
          <p:nvPr/>
        </p:nvPicPr>
        <p:blipFill>
          <a:blip r:embed="rId6" cstate="print"/>
          <a:srcRect/>
          <a:stretch>
            <a:fillRect/>
          </a:stretch>
        </p:blipFill>
        <p:spPr bwMode="auto">
          <a:xfrm>
            <a:off x="4427984" y="4077072"/>
            <a:ext cx="3773463" cy="2643063"/>
          </a:xfrm>
          <a:prstGeom prst="rect">
            <a:avLst/>
          </a:prstGeom>
          <a:noFill/>
        </p:spPr>
      </p:pic>
      <p:pic>
        <p:nvPicPr>
          <p:cNvPr id="135180" name="Picture 12" descr="http://t0.gstatic.com/images?q=tbn:ANd9GcRGVs4cki-nAmX1GljaidDBUrzH6V9Nl6nE2Egd-7hah6HEjFb_&amp;t=1"/>
          <p:cNvPicPr>
            <a:picLocks noChangeAspect="1" noChangeArrowheads="1"/>
          </p:cNvPicPr>
          <p:nvPr/>
        </p:nvPicPr>
        <p:blipFill>
          <a:blip r:embed="rId7" cstate="print"/>
          <a:srcRect/>
          <a:stretch>
            <a:fillRect/>
          </a:stretch>
        </p:blipFill>
        <p:spPr bwMode="auto">
          <a:xfrm>
            <a:off x="1043608" y="4941168"/>
            <a:ext cx="2562225" cy="1781176"/>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3.1- Construcción de un prototipo MDCI</a:t>
            </a:r>
          </a:p>
          <a:p>
            <a:r>
              <a:rPr lang="es-ES" sz="1200" dirty="0" smtClean="0"/>
              <a:t>3.2- Especificación de ámbitos de aplicación</a:t>
            </a:r>
          </a:p>
          <a:p>
            <a:r>
              <a:rPr lang="es-ES" sz="1600" b="1" dirty="0" smtClean="0">
                <a:solidFill>
                  <a:srgbClr val="002060"/>
                </a:solidFill>
              </a:rPr>
              <a:t>3.3- Evaluación de MDCI</a:t>
            </a:r>
          </a:p>
          <a:p>
            <a:r>
              <a:rPr lang="es-ES" sz="1200" dirty="0" smtClean="0"/>
              <a:t>3.4- Definición de un proceso MDCI</a:t>
            </a:r>
          </a:p>
        </p:txBody>
      </p:sp>
      <p:sp>
        <p:nvSpPr>
          <p:cNvPr id="2" name="1 Título"/>
          <p:cNvSpPr>
            <a:spLocks noGrp="1"/>
          </p:cNvSpPr>
          <p:nvPr>
            <p:ph type="title"/>
          </p:nvPr>
        </p:nvSpPr>
        <p:spPr>
          <a:xfrm>
            <a:off x="457200" y="1143000"/>
            <a:ext cx="8686800" cy="1066800"/>
          </a:xfrm>
        </p:spPr>
        <p:txBody>
          <a:bodyPr>
            <a:normAutofit/>
          </a:bodyPr>
          <a:lstStyle/>
          <a:p>
            <a:r>
              <a:rPr lang="es-ES" dirty="0" smtClean="0"/>
              <a:t>Análisis de la covarianza </a:t>
            </a:r>
            <a:r>
              <a:rPr lang="es-ES" sz="2200" i="1" dirty="0" smtClean="0"/>
              <a:t>(cuantitativos y cualitativos)</a:t>
            </a:r>
            <a:endParaRPr lang="es-ES" sz="2200" i="1"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3- Integración continua dirigida por modelos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60</a:t>
            </a:fld>
            <a:endParaRPr lang="es-ES"/>
          </a:p>
        </p:txBody>
      </p:sp>
      <p:sp>
        <p:nvSpPr>
          <p:cNvPr id="9" name="8 CuadroTexto"/>
          <p:cNvSpPr txBox="1"/>
          <p:nvPr/>
        </p:nvSpPr>
        <p:spPr>
          <a:xfrm>
            <a:off x="3347864" y="908720"/>
            <a:ext cx="1296144" cy="253916"/>
          </a:xfrm>
          <a:prstGeom prst="rect">
            <a:avLst/>
          </a:prstGeom>
          <a:solidFill>
            <a:schemeClr val="bg1">
              <a:lumMod val="85000"/>
            </a:schemeClr>
          </a:solidFill>
        </p:spPr>
        <p:txBody>
          <a:bodyPr wrap="square" rtlCol="0">
            <a:spAutoFit/>
          </a:bodyPr>
          <a:lstStyle/>
          <a:p>
            <a:r>
              <a:rPr lang="es-ES" sz="1050" i="1" dirty="0" smtClean="0">
                <a:latin typeface="Berlin Sans FB" pitchFamily="34" charset="0"/>
              </a:rPr>
              <a:t>Resultados globales</a:t>
            </a:r>
            <a:endParaRPr lang="es-ES" sz="1050" i="1" dirty="0">
              <a:latin typeface="Berlin Sans FB" pitchFamily="34" charset="0"/>
            </a:endParaRPr>
          </a:p>
        </p:txBody>
      </p:sp>
      <p:pic>
        <p:nvPicPr>
          <p:cNvPr id="227330" name="Picture 2"/>
          <p:cNvPicPr>
            <a:picLocks noChangeAspect="1" noChangeArrowheads="1"/>
          </p:cNvPicPr>
          <p:nvPr/>
        </p:nvPicPr>
        <p:blipFill>
          <a:blip r:embed="rId4" cstate="print"/>
          <a:srcRect/>
          <a:stretch>
            <a:fillRect/>
          </a:stretch>
        </p:blipFill>
        <p:spPr bwMode="auto">
          <a:xfrm>
            <a:off x="639784" y="1916832"/>
            <a:ext cx="7892656" cy="2016224"/>
          </a:xfrm>
          <a:prstGeom prst="rect">
            <a:avLst/>
          </a:prstGeom>
          <a:noFill/>
          <a:ln w="9525">
            <a:noFill/>
            <a:miter lim="800000"/>
            <a:headEnd/>
            <a:tailEnd/>
          </a:ln>
        </p:spPr>
      </p:pic>
      <p:sp>
        <p:nvSpPr>
          <p:cNvPr id="10" name="9 Marcador de contenido"/>
          <p:cNvSpPr>
            <a:spLocks noGrp="1"/>
          </p:cNvSpPr>
          <p:nvPr>
            <p:ph idx="1"/>
          </p:nvPr>
        </p:nvSpPr>
        <p:spPr>
          <a:xfrm>
            <a:off x="457200" y="2249424"/>
            <a:ext cx="8229600" cy="4608576"/>
          </a:xfrm>
        </p:spPr>
        <p:txBody>
          <a:bodyPr>
            <a:normAutofit fontScale="92500" lnSpcReduction="10000"/>
          </a:bodyPr>
          <a:lstStyle/>
          <a:p>
            <a:endParaRPr lang="es-ES" dirty="0" smtClean="0"/>
          </a:p>
          <a:p>
            <a:endParaRPr lang="es-ES" dirty="0" smtClean="0"/>
          </a:p>
          <a:p>
            <a:endParaRPr lang="es-ES" dirty="0" smtClean="0"/>
          </a:p>
          <a:p>
            <a:endParaRPr lang="es-ES" dirty="0" smtClean="0"/>
          </a:p>
          <a:p>
            <a:r>
              <a:rPr lang="es-ES" dirty="0" smtClean="0"/>
              <a:t>Ajuste de datos</a:t>
            </a:r>
          </a:p>
          <a:p>
            <a:pPr lvl="1"/>
            <a:r>
              <a:rPr lang="es-ES" dirty="0" smtClean="0"/>
              <a:t>Propiedades negativas:</a:t>
            </a:r>
          </a:p>
          <a:p>
            <a:pPr lvl="2"/>
            <a:r>
              <a:rPr lang="es-ES" dirty="0" smtClean="0"/>
              <a:t>Colinealidad</a:t>
            </a:r>
          </a:p>
          <a:p>
            <a:pPr lvl="3"/>
            <a:r>
              <a:rPr lang="es-ES" dirty="0" smtClean="0"/>
              <a:t>Test del factor de inflación &lt; 4</a:t>
            </a:r>
          </a:p>
          <a:p>
            <a:pPr lvl="2"/>
            <a:r>
              <a:rPr lang="es-ES" dirty="0" err="1" smtClean="0"/>
              <a:t>Heteroscedasticidad</a:t>
            </a:r>
            <a:r>
              <a:rPr lang="es-ES" dirty="0" smtClean="0"/>
              <a:t> </a:t>
            </a:r>
          </a:p>
          <a:p>
            <a:pPr lvl="3"/>
            <a:r>
              <a:rPr lang="es-ES" dirty="0" smtClean="0"/>
              <a:t>Test de </a:t>
            </a:r>
            <a:r>
              <a:rPr lang="es-ES" dirty="0" err="1" smtClean="0"/>
              <a:t>Breusch</a:t>
            </a:r>
            <a:r>
              <a:rPr lang="es-ES" dirty="0" smtClean="0"/>
              <a:t>-Pagan = 0,51157</a:t>
            </a:r>
          </a:p>
          <a:p>
            <a:pPr lvl="1"/>
            <a:r>
              <a:rPr lang="es-ES" dirty="0" smtClean="0"/>
              <a:t>Linealidad del modelo</a:t>
            </a:r>
          </a:p>
          <a:p>
            <a:pPr lvl="2"/>
            <a:r>
              <a:rPr lang="es-ES" dirty="0" smtClean="0"/>
              <a:t>P-</a:t>
            </a:r>
            <a:r>
              <a:rPr lang="es-ES" dirty="0" err="1" smtClean="0"/>
              <a:t>value</a:t>
            </a:r>
            <a:r>
              <a:rPr lang="es-ES" dirty="0" smtClean="0"/>
              <a:t> &lt; 0,05</a:t>
            </a:r>
          </a:p>
          <a:p>
            <a:pPr lvl="1"/>
            <a:endParaRPr lang="es-E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1403648" y="1988840"/>
            <a:ext cx="5400600" cy="4824536"/>
          </a:xfrm>
          <a:prstGeom prst="rect">
            <a:avLst/>
          </a:prstGeom>
          <a:noFill/>
          <a:ln w="9525">
            <a:noFill/>
            <a:miter lim="800000"/>
            <a:headEnd/>
            <a:tailEnd/>
          </a:ln>
          <a:effectLst/>
        </p:spPr>
      </p:pic>
      <p:sp>
        <p:nvSpPr>
          <p:cNvPr id="5" name="4 CuadroTexto"/>
          <p:cNvSpPr txBox="1"/>
          <p:nvPr/>
        </p:nvSpPr>
        <p:spPr>
          <a:xfrm>
            <a:off x="4788024" y="664240"/>
            <a:ext cx="4248472" cy="892552"/>
          </a:xfrm>
          <a:prstGeom prst="rect">
            <a:avLst/>
          </a:prstGeom>
          <a:blipFill>
            <a:blip r:embed="rId4" cstate="print"/>
            <a:tile tx="0" ty="0" sx="100000" sy="100000" flip="none" algn="tl"/>
          </a:blipFill>
        </p:spPr>
        <p:txBody>
          <a:bodyPr wrap="square" rtlCol="0">
            <a:spAutoFit/>
          </a:bodyPr>
          <a:lstStyle/>
          <a:p>
            <a:r>
              <a:rPr lang="es-ES" sz="1200" dirty="0" smtClean="0"/>
              <a:t>3.1- Construcción de un prototipo MDCI</a:t>
            </a:r>
          </a:p>
          <a:p>
            <a:r>
              <a:rPr lang="es-ES" sz="1200" dirty="0" smtClean="0"/>
              <a:t>3.2- Especificación de ámbitos de aplicación</a:t>
            </a:r>
          </a:p>
          <a:p>
            <a:r>
              <a:rPr lang="es-ES" sz="1200" dirty="0" smtClean="0"/>
              <a:t>3.3- Evaluación de MDCI</a:t>
            </a:r>
          </a:p>
          <a:p>
            <a:r>
              <a:rPr lang="es-ES" sz="1600" b="1" dirty="0" smtClean="0">
                <a:solidFill>
                  <a:srgbClr val="002060"/>
                </a:solidFill>
              </a:rPr>
              <a:t>3.4- Definición de un proceso MDCI</a:t>
            </a:r>
          </a:p>
        </p:txBody>
      </p:sp>
      <p:sp>
        <p:nvSpPr>
          <p:cNvPr id="2" name="1 Título"/>
          <p:cNvSpPr>
            <a:spLocks noGrp="1"/>
          </p:cNvSpPr>
          <p:nvPr>
            <p:ph type="title"/>
          </p:nvPr>
        </p:nvSpPr>
        <p:spPr/>
        <p:txBody>
          <a:bodyPr/>
          <a:lstStyle/>
          <a:p>
            <a:r>
              <a:rPr lang="es-ES" dirty="0" smtClean="0"/>
              <a:t>¿Quién? ¿Cuándo? ¿Dónde?</a:t>
            </a:r>
            <a:endParaRPr lang="es-ES" dirty="0"/>
          </a:p>
        </p:txBody>
      </p:sp>
      <p:sp>
        <p:nvSpPr>
          <p:cNvPr id="3" name="2 Marcador de contenido"/>
          <p:cNvSpPr>
            <a:spLocks noGrp="1"/>
          </p:cNvSpPr>
          <p:nvPr>
            <p:ph idx="1"/>
          </p:nvPr>
        </p:nvSpPr>
        <p:spPr/>
        <p:txBody>
          <a:bodyPr/>
          <a:lstStyle/>
          <a:p>
            <a:pPr marL="624078" indent="-514350"/>
            <a:endParaRPr lang="es-ES" dirty="0" smtClean="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3- Integración continua dirigida por modelos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61</a:t>
            </a:fld>
            <a:endParaRPr lang="es-ES"/>
          </a:p>
        </p:txBody>
      </p:sp>
      <p:pic>
        <p:nvPicPr>
          <p:cNvPr id="8" name="Picture 4"/>
          <p:cNvPicPr>
            <a:picLocks noChangeAspect="1" noChangeArrowheads="1"/>
          </p:cNvPicPr>
          <p:nvPr/>
        </p:nvPicPr>
        <p:blipFill>
          <a:blip r:embed="rId5" cstate="print"/>
          <a:srcRect/>
          <a:stretch>
            <a:fillRect/>
          </a:stretch>
        </p:blipFill>
        <p:spPr bwMode="auto">
          <a:xfrm>
            <a:off x="7092281" y="1556792"/>
            <a:ext cx="2051720" cy="1304626"/>
          </a:xfrm>
          <a:prstGeom prst="rect">
            <a:avLst/>
          </a:prstGeom>
          <a:noFill/>
          <a:ln w="9525">
            <a:noFill/>
            <a:miter lim="800000"/>
            <a:headEnd/>
            <a:tailEnd/>
          </a:ln>
          <a:effectLst/>
        </p:spPr>
      </p:pic>
      <p:sp>
        <p:nvSpPr>
          <p:cNvPr id="9" name="8 Rectángulo"/>
          <p:cNvSpPr/>
          <p:nvPr/>
        </p:nvSpPr>
        <p:spPr>
          <a:xfrm>
            <a:off x="7092280" y="6453336"/>
            <a:ext cx="1584176" cy="230832"/>
          </a:xfrm>
          <a:prstGeom prst="rect">
            <a:avLst/>
          </a:prstGeom>
        </p:spPr>
        <p:txBody>
          <a:bodyPr wrap="square">
            <a:spAutoFit/>
          </a:bodyPr>
          <a:lstStyle/>
          <a:p>
            <a:r>
              <a:rPr lang="es-ES" sz="900" dirty="0" smtClean="0"/>
              <a:t>[van der Linden et al., 2007].</a:t>
            </a:r>
            <a:endParaRPr lang="es-ES" sz="9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3.1- Construcción de un prototipo MDCI</a:t>
            </a:r>
          </a:p>
          <a:p>
            <a:r>
              <a:rPr lang="es-ES" sz="1200" dirty="0" smtClean="0"/>
              <a:t>3.2- Especificación de ámbitos de aplicación</a:t>
            </a:r>
          </a:p>
          <a:p>
            <a:r>
              <a:rPr lang="es-ES" sz="1200" dirty="0" smtClean="0"/>
              <a:t>3.3- Evaluación de MDCI</a:t>
            </a:r>
          </a:p>
          <a:p>
            <a:r>
              <a:rPr lang="es-ES" sz="1600" b="1" dirty="0" smtClean="0">
                <a:solidFill>
                  <a:srgbClr val="002060"/>
                </a:solidFill>
              </a:rPr>
              <a:t>3.4- Definición de un proceso MDCI</a:t>
            </a:r>
          </a:p>
        </p:txBody>
      </p:sp>
      <p:sp>
        <p:nvSpPr>
          <p:cNvPr id="2" name="1 Título"/>
          <p:cNvSpPr>
            <a:spLocks noGrp="1"/>
          </p:cNvSpPr>
          <p:nvPr>
            <p:ph type="title"/>
          </p:nvPr>
        </p:nvSpPr>
        <p:spPr/>
        <p:txBody>
          <a:bodyPr/>
          <a:lstStyle/>
          <a:p>
            <a:r>
              <a:rPr lang="es-ES" dirty="0" smtClean="0"/>
              <a:t>¿Qué? ¿Por qué?</a:t>
            </a:r>
            <a:endParaRPr lang="es-ES" dirty="0"/>
          </a:p>
        </p:txBody>
      </p:sp>
      <p:sp>
        <p:nvSpPr>
          <p:cNvPr id="3" name="2 Marcador de contenido"/>
          <p:cNvSpPr>
            <a:spLocks noGrp="1"/>
          </p:cNvSpPr>
          <p:nvPr>
            <p:ph idx="1"/>
          </p:nvPr>
        </p:nvSpPr>
        <p:spPr/>
        <p:txBody>
          <a:bodyPr/>
          <a:lstStyle/>
          <a:p>
            <a:pPr marL="624078" indent="-514350"/>
            <a:r>
              <a:rPr lang="es-ES" dirty="0" smtClean="0"/>
              <a:t>Gestor de integración continua</a:t>
            </a:r>
          </a:p>
          <a:p>
            <a:pPr marL="624078" indent="-514350"/>
            <a:endParaRPr lang="es-ES" dirty="0" smtClean="0"/>
          </a:p>
          <a:p>
            <a:pPr marL="624078" indent="-514350"/>
            <a:r>
              <a:rPr lang="es-ES" dirty="0" smtClean="0"/>
              <a:t>Sistema de control de versiones para modelos</a:t>
            </a:r>
          </a:p>
          <a:p>
            <a:pPr marL="624078" indent="-514350"/>
            <a:endParaRPr lang="es-ES" dirty="0" smtClean="0"/>
          </a:p>
          <a:p>
            <a:pPr marL="624078" indent="-514350"/>
            <a:r>
              <a:rPr lang="es-ES" dirty="0" smtClean="0"/>
              <a:t>Generador de artefactos dirigido por modelos incremental</a:t>
            </a:r>
          </a:p>
          <a:p>
            <a:pPr marL="624078" indent="-514350"/>
            <a:endParaRPr lang="es-ES" dirty="0" smtClean="0"/>
          </a:p>
          <a:p>
            <a:pPr marL="624078" indent="-514350"/>
            <a:r>
              <a:rPr lang="es-ES" dirty="0" err="1" smtClean="0"/>
              <a:t>Mapeador</a:t>
            </a:r>
            <a:r>
              <a:rPr lang="es-ES" dirty="0" smtClean="0"/>
              <a:t> de metamodelos personalizados a MOF / Ecore</a:t>
            </a:r>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3- Integración continua dirigida por modelos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62</a:t>
            </a:fld>
            <a:endParaRPr lang="es-ES"/>
          </a:p>
        </p:txBody>
      </p:sp>
      <p:pic>
        <p:nvPicPr>
          <p:cNvPr id="7" name="Picture 4"/>
          <p:cNvPicPr>
            <a:picLocks noChangeAspect="1" noChangeArrowheads="1"/>
          </p:cNvPicPr>
          <p:nvPr/>
        </p:nvPicPr>
        <p:blipFill>
          <a:blip r:embed="rId4" cstate="print"/>
          <a:srcRect/>
          <a:stretch>
            <a:fillRect/>
          </a:stretch>
        </p:blipFill>
        <p:spPr bwMode="auto">
          <a:xfrm>
            <a:off x="7092281" y="1556792"/>
            <a:ext cx="2051720" cy="13046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3.1- Construcción de un prototipo MDCI</a:t>
            </a:r>
          </a:p>
          <a:p>
            <a:r>
              <a:rPr lang="es-ES" sz="1200" dirty="0" smtClean="0"/>
              <a:t>3.2- Especificación de ámbitos de aplicación</a:t>
            </a:r>
          </a:p>
          <a:p>
            <a:r>
              <a:rPr lang="es-ES" sz="1200" dirty="0" smtClean="0"/>
              <a:t>3.3- Evaluación de MDCI</a:t>
            </a:r>
          </a:p>
          <a:p>
            <a:r>
              <a:rPr lang="es-ES" sz="1600" b="1" dirty="0" smtClean="0">
                <a:solidFill>
                  <a:srgbClr val="002060"/>
                </a:solidFill>
              </a:rPr>
              <a:t>3.4- Definición de un proceso MDCI</a:t>
            </a:r>
          </a:p>
        </p:txBody>
      </p:sp>
      <p:sp>
        <p:nvSpPr>
          <p:cNvPr id="2" name="1 Título"/>
          <p:cNvSpPr>
            <a:spLocks noGrp="1"/>
          </p:cNvSpPr>
          <p:nvPr>
            <p:ph type="title"/>
          </p:nvPr>
        </p:nvSpPr>
        <p:spPr/>
        <p:txBody>
          <a:bodyPr/>
          <a:lstStyle/>
          <a:p>
            <a:r>
              <a:rPr lang="es-ES" dirty="0" smtClean="0"/>
              <a:t>Entradas y salidas</a:t>
            </a:r>
            <a:endParaRPr lang="es-ES" dirty="0"/>
          </a:p>
        </p:txBody>
      </p:sp>
      <p:sp>
        <p:nvSpPr>
          <p:cNvPr id="3" name="2 Marcador de contenido"/>
          <p:cNvSpPr>
            <a:spLocks noGrp="1"/>
          </p:cNvSpPr>
          <p:nvPr>
            <p:ph idx="1"/>
          </p:nvPr>
        </p:nvSpPr>
        <p:spPr/>
        <p:txBody>
          <a:bodyPr/>
          <a:lstStyle/>
          <a:p>
            <a:pPr marL="624078" indent="-514350"/>
            <a:endParaRPr lang="es-ES" dirty="0" smtClean="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3- Integración continua dirigida por modelos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63</a:t>
            </a:fld>
            <a:endParaRPr lang="es-ES"/>
          </a:p>
        </p:txBody>
      </p:sp>
      <p:pic>
        <p:nvPicPr>
          <p:cNvPr id="6146" name="Picture 2"/>
          <p:cNvPicPr>
            <a:picLocks noChangeAspect="1" noChangeArrowheads="1"/>
          </p:cNvPicPr>
          <p:nvPr/>
        </p:nvPicPr>
        <p:blipFill>
          <a:blip r:embed="rId4" cstate="print"/>
          <a:srcRect/>
          <a:stretch>
            <a:fillRect/>
          </a:stretch>
        </p:blipFill>
        <p:spPr bwMode="auto">
          <a:xfrm>
            <a:off x="886172" y="2708920"/>
            <a:ext cx="6134100" cy="3219450"/>
          </a:xfrm>
          <a:prstGeom prst="rect">
            <a:avLst/>
          </a:prstGeom>
          <a:noFill/>
          <a:ln w="9525">
            <a:noFill/>
            <a:miter lim="800000"/>
            <a:headEnd/>
            <a:tailEnd/>
          </a:ln>
          <a:effectLst/>
        </p:spPr>
      </p:pic>
      <p:pic>
        <p:nvPicPr>
          <p:cNvPr id="8" name="Picture 4"/>
          <p:cNvPicPr>
            <a:picLocks noChangeAspect="1" noChangeArrowheads="1"/>
          </p:cNvPicPr>
          <p:nvPr/>
        </p:nvPicPr>
        <p:blipFill>
          <a:blip r:embed="rId5" cstate="print"/>
          <a:srcRect/>
          <a:stretch>
            <a:fillRect/>
          </a:stretch>
        </p:blipFill>
        <p:spPr bwMode="auto">
          <a:xfrm>
            <a:off x="7092281" y="1556792"/>
            <a:ext cx="2051720" cy="13046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3.1- Construcción de un prototipo MDCI</a:t>
            </a:r>
          </a:p>
          <a:p>
            <a:r>
              <a:rPr lang="es-ES" sz="1200" dirty="0" smtClean="0"/>
              <a:t>3.2- Especificación de ámbitos de aplicación</a:t>
            </a:r>
          </a:p>
          <a:p>
            <a:r>
              <a:rPr lang="es-ES" sz="1200" dirty="0" smtClean="0"/>
              <a:t>3.3- Evaluación de MDCI</a:t>
            </a:r>
          </a:p>
          <a:p>
            <a:r>
              <a:rPr lang="es-ES" sz="1600" b="1" dirty="0" smtClean="0">
                <a:solidFill>
                  <a:srgbClr val="002060"/>
                </a:solidFill>
              </a:rPr>
              <a:t>3.4- Definición de un proceso MDCI</a:t>
            </a:r>
          </a:p>
        </p:txBody>
      </p:sp>
      <p:sp>
        <p:nvSpPr>
          <p:cNvPr id="2" name="1 Título"/>
          <p:cNvSpPr>
            <a:spLocks noGrp="1"/>
          </p:cNvSpPr>
          <p:nvPr>
            <p:ph type="title"/>
          </p:nvPr>
        </p:nvSpPr>
        <p:spPr>
          <a:xfrm>
            <a:off x="251520" y="836712"/>
            <a:ext cx="8229600" cy="1066800"/>
          </a:xfrm>
        </p:spPr>
        <p:txBody>
          <a:bodyPr>
            <a:normAutofit/>
          </a:bodyPr>
          <a:lstStyle/>
          <a:p>
            <a:r>
              <a:rPr lang="es-ES" sz="2400" dirty="0" smtClean="0"/>
              <a:t>Métodos</a:t>
            </a:r>
            <a:endParaRPr lang="es-ES" sz="2400" dirty="0"/>
          </a:p>
        </p:txBody>
      </p:sp>
      <p:sp>
        <p:nvSpPr>
          <p:cNvPr id="3" name="2 Marcador de contenido"/>
          <p:cNvSpPr>
            <a:spLocks noGrp="1"/>
          </p:cNvSpPr>
          <p:nvPr>
            <p:ph idx="1"/>
          </p:nvPr>
        </p:nvSpPr>
        <p:spPr/>
        <p:txBody>
          <a:bodyPr/>
          <a:lstStyle/>
          <a:p>
            <a:pPr>
              <a:buNone/>
            </a:pP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3- Integración continua dirigida por modelos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64</a:t>
            </a:fld>
            <a:endParaRPr lang="es-ES"/>
          </a:p>
        </p:txBody>
      </p:sp>
      <p:pic>
        <p:nvPicPr>
          <p:cNvPr id="4098" name="Picture 2"/>
          <p:cNvPicPr>
            <a:picLocks noChangeAspect="1" noChangeArrowheads="1"/>
          </p:cNvPicPr>
          <p:nvPr/>
        </p:nvPicPr>
        <p:blipFill>
          <a:blip r:embed="rId4" cstate="print"/>
          <a:srcRect/>
          <a:stretch>
            <a:fillRect/>
          </a:stretch>
        </p:blipFill>
        <p:spPr bwMode="auto">
          <a:xfrm>
            <a:off x="0" y="1556793"/>
            <a:ext cx="9144000" cy="5301208"/>
          </a:xfrm>
          <a:prstGeom prst="rect">
            <a:avLst/>
          </a:prstGeom>
          <a:solidFill>
            <a:srgbClr val="EEF6F6"/>
          </a:solidFill>
          <a:ln w="9525">
            <a:noFill/>
            <a:miter lim="800000"/>
            <a:headEnd/>
            <a:tailEnd/>
          </a:ln>
          <a:effectLst/>
        </p:spPr>
      </p:pic>
      <p:pic>
        <p:nvPicPr>
          <p:cNvPr id="8" name="Picture 4"/>
          <p:cNvPicPr>
            <a:picLocks noChangeAspect="1" noChangeArrowheads="1"/>
          </p:cNvPicPr>
          <p:nvPr/>
        </p:nvPicPr>
        <p:blipFill>
          <a:blip r:embed="rId5" cstate="print"/>
          <a:srcRect/>
          <a:stretch>
            <a:fillRect/>
          </a:stretch>
        </p:blipFill>
        <p:spPr bwMode="auto">
          <a:xfrm>
            <a:off x="7898322" y="692696"/>
            <a:ext cx="1245677" cy="792088"/>
          </a:xfrm>
          <a:prstGeom prst="rect">
            <a:avLst/>
          </a:prstGeom>
          <a:noFill/>
          <a:ln w="9525">
            <a:noFill/>
            <a:miter lim="800000"/>
            <a:headEnd/>
            <a:tailEnd/>
          </a:ln>
          <a:effectLst/>
        </p:spPr>
      </p:pic>
      <p:pic>
        <p:nvPicPr>
          <p:cNvPr id="9" name="Picture 2"/>
          <p:cNvPicPr>
            <a:picLocks noChangeAspect="1" noChangeArrowheads="1"/>
          </p:cNvPicPr>
          <p:nvPr/>
        </p:nvPicPr>
        <p:blipFill>
          <a:blip r:embed="rId6" cstate="print"/>
          <a:srcRect/>
          <a:stretch>
            <a:fillRect/>
          </a:stretch>
        </p:blipFill>
        <p:spPr bwMode="auto">
          <a:xfrm>
            <a:off x="1907704" y="1772816"/>
            <a:ext cx="5396832" cy="486916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par>
                                <p:cTn id="9" presetID="4"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ox(i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200" dirty="0" smtClean="0"/>
              <a:t>3.1- Construcción de un prototipo MDCI</a:t>
            </a:r>
          </a:p>
          <a:p>
            <a:r>
              <a:rPr lang="es-ES" sz="1200" dirty="0" smtClean="0"/>
              <a:t>3.2- Especificación de ámbitos de aplicación</a:t>
            </a:r>
          </a:p>
          <a:p>
            <a:r>
              <a:rPr lang="es-ES" sz="1200" dirty="0" smtClean="0"/>
              <a:t>3.3- Evaluación de MDCI</a:t>
            </a:r>
          </a:p>
          <a:p>
            <a:r>
              <a:rPr lang="es-ES" sz="1600" b="1" dirty="0" smtClean="0">
                <a:solidFill>
                  <a:srgbClr val="002060"/>
                </a:solidFill>
              </a:rPr>
              <a:t>3.4- Definición de un proceso MDCI</a:t>
            </a:r>
          </a:p>
        </p:txBody>
      </p:sp>
      <p:sp>
        <p:nvSpPr>
          <p:cNvPr id="2" name="1 Título"/>
          <p:cNvSpPr>
            <a:spLocks noGrp="1"/>
          </p:cNvSpPr>
          <p:nvPr>
            <p:ph type="title"/>
          </p:nvPr>
        </p:nvSpPr>
        <p:spPr/>
        <p:txBody>
          <a:bodyPr/>
          <a:lstStyle/>
          <a:p>
            <a:r>
              <a:rPr lang="es-ES" dirty="0" smtClean="0"/>
              <a:t>Mediciones</a:t>
            </a:r>
            <a:endParaRPr lang="es-ES" dirty="0"/>
          </a:p>
        </p:txBody>
      </p:sp>
      <p:sp>
        <p:nvSpPr>
          <p:cNvPr id="3" name="2 Marcador de contenido"/>
          <p:cNvSpPr>
            <a:spLocks noGrp="1"/>
          </p:cNvSpPr>
          <p:nvPr>
            <p:ph idx="1"/>
          </p:nvPr>
        </p:nvSpPr>
        <p:spPr/>
        <p:txBody>
          <a:bodyPr/>
          <a:lstStyle/>
          <a:p>
            <a:pPr marL="624078" indent="-514350"/>
            <a:r>
              <a:rPr lang="es-ES" dirty="0" smtClean="0"/>
              <a:t>Número de ciclos de integración iniciados</a:t>
            </a:r>
          </a:p>
          <a:p>
            <a:pPr marL="624078" indent="-514350"/>
            <a:endParaRPr lang="es-ES" dirty="0" smtClean="0"/>
          </a:p>
          <a:p>
            <a:pPr marL="624078" indent="-514350"/>
            <a:r>
              <a:rPr lang="es-ES" dirty="0" smtClean="0"/>
              <a:t>Número de artefactos</a:t>
            </a:r>
          </a:p>
          <a:p>
            <a:pPr marL="624078" indent="-514350"/>
            <a:endParaRPr lang="es-ES" dirty="0" smtClean="0"/>
          </a:p>
          <a:p>
            <a:pPr marL="624078" indent="-514350"/>
            <a:r>
              <a:rPr lang="es-ES" dirty="0" smtClean="0"/>
              <a:t>Tamaño de los artefactos</a:t>
            </a:r>
          </a:p>
          <a:p>
            <a:pPr marL="624078" indent="-514350"/>
            <a:endParaRPr lang="es-ES" dirty="0" smtClean="0"/>
          </a:p>
          <a:p>
            <a:pPr marL="624078" indent="-514350"/>
            <a:r>
              <a:rPr lang="es-ES" dirty="0" smtClean="0"/>
              <a:t>Tiempo de despliegue</a:t>
            </a:r>
          </a:p>
          <a:p>
            <a:pPr marL="624078" indent="-514350"/>
            <a:endParaRPr lang="es-ES" dirty="0" smtClean="0"/>
          </a:p>
          <a:p>
            <a:pPr marL="624078" indent="-514350"/>
            <a:r>
              <a:rPr lang="es-ES" dirty="0" smtClean="0"/>
              <a:t>Tiempo de generación</a:t>
            </a: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3- Integración continua dirigida por modelos</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65</a:t>
            </a:fld>
            <a:endParaRPr lang="es-ES"/>
          </a:p>
        </p:txBody>
      </p:sp>
      <p:pic>
        <p:nvPicPr>
          <p:cNvPr id="7" name="Picture 4"/>
          <p:cNvPicPr>
            <a:picLocks noChangeAspect="1" noChangeArrowheads="1"/>
          </p:cNvPicPr>
          <p:nvPr/>
        </p:nvPicPr>
        <p:blipFill>
          <a:blip r:embed="rId4" cstate="print"/>
          <a:srcRect/>
          <a:stretch>
            <a:fillRect/>
          </a:stretch>
        </p:blipFill>
        <p:spPr bwMode="auto">
          <a:xfrm>
            <a:off x="7092281" y="1556792"/>
            <a:ext cx="2051720" cy="13046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204864"/>
            <a:ext cx="8712968" cy="2376264"/>
          </a:xfrm>
          <a:solidFill>
            <a:schemeClr val="accent2">
              <a:lumMod val="20000"/>
              <a:lumOff val="80000"/>
            </a:schemeClr>
          </a:solidFill>
        </p:spPr>
        <p:txBody>
          <a:bodyPr/>
          <a:lstStyle/>
          <a:p>
            <a:r>
              <a:rPr lang="es-ES" sz="3600" dirty="0" smtClean="0">
                <a:effectLst/>
              </a:rPr>
              <a:t/>
            </a:r>
            <a:br>
              <a:rPr lang="es-ES" sz="3600" dirty="0" smtClean="0">
                <a:effectLst/>
              </a:rPr>
            </a:br>
            <a:r>
              <a:rPr lang="es-ES" sz="3600" b="0" dirty="0" smtClean="0">
                <a:effectLst/>
              </a:rPr>
              <a:t>1- Planteamiento del problema</a:t>
            </a:r>
            <a:br>
              <a:rPr lang="es-ES" sz="3600" b="0" dirty="0" smtClean="0">
                <a:effectLst/>
              </a:rPr>
            </a:br>
            <a:r>
              <a:rPr lang="es-ES" sz="3600" b="0" dirty="0" smtClean="0">
                <a:effectLst/>
              </a:rPr>
              <a:t>2- Obstáculos encontrados</a:t>
            </a:r>
            <a:br>
              <a:rPr lang="es-ES" sz="3600" b="0" dirty="0" smtClean="0">
                <a:effectLst/>
              </a:rPr>
            </a:br>
            <a:r>
              <a:rPr lang="es-ES" sz="3600" b="0" dirty="0" smtClean="0">
                <a:effectLst/>
              </a:rPr>
              <a:t>3- Integración continua dirigida por modelos</a:t>
            </a:r>
            <a:r>
              <a:rPr lang="es-ES" sz="3600" dirty="0" smtClean="0">
                <a:effectLst/>
              </a:rPr>
              <a:t/>
            </a:r>
            <a:br>
              <a:rPr lang="es-ES" sz="3600" dirty="0" smtClean="0">
                <a:effectLst/>
              </a:rPr>
            </a:br>
            <a:r>
              <a:rPr lang="es-ES" sz="3600" dirty="0" smtClean="0">
                <a:solidFill>
                  <a:srgbClr val="002060"/>
                </a:solidFill>
                <a:effectLst/>
              </a:rPr>
              <a:t>4- Conclusiones y futuro trabajo </a:t>
            </a:r>
            <a:endParaRPr lang="es-ES" sz="3600" b="0" dirty="0">
              <a:effectLst/>
            </a:endParaRPr>
          </a:p>
        </p:txBody>
      </p:sp>
      <p:sp>
        <p:nvSpPr>
          <p:cNvPr id="3" name="2 Marcador de contenido"/>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66</a:t>
            </a:fld>
            <a:endParaRPr lang="es-E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Resumen</a:t>
            </a:r>
            <a:endParaRPr lang="es-ES" dirty="0"/>
          </a:p>
        </p:txBody>
      </p:sp>
      <p:sp>
        <p:nvSpPr>
          <p:cNvPr id="3" name="2 Marcador de contenido"/>
          <p:cNvSpPr>
            <a:spLocks noGrp="1"/>
          </p:cNvSpPr>
          <p:nvPr>
            <p:ph idx="1"/>
          </p:nvPr>
        </p:nvSpPr>
        <p:spPr>
          <a:xfrm>
            <a:off x="457200" y="2249424"/>
            <a:ext cx="8229600" cy="4491944"/>
          </a:xfrm>
        </p:spPr>
        <p:txBody>
          <a:bodyPr>
            <a:normAutofit/>
          </a:bodyPr>
          <a:lstStyle/>
          <a:p>
            <a:pPr marL="566928" indent="-457200">
              <a:buFont typeface="+mj-lt"/>
              <a:buAutoNum type="arabicPeriod"/>
            </a:pPr>
            <a:r>
              <a:rPr lang="es-ES" sz="2000" dirty="0" smtClean="0"/>
              <a:t>Detección y solución de los principales obstáculos para crear un prototipo MDCI</a:t>
            </a:r>
          </a:p>
          <a:p>
            <a:pPr lvl="1"/>
            <a:r>
              <a:rPr lang="es-ES" sz="2000" dirty="0" smtClean="0"/>
              <a:t>Elección de una iniciativa MDE</a:t>
            </a:r>
          </a:p>
          <a:p>
            <a:pPr lvl="1"/>
            <a:r>
              <a:rPr lang="es-ES" sz="2000" dirty="0" smtClean="0"/>
              <a:t>Detección de nuevas versiones de los modelos en los </a:t>
            </a:r>
            <a:r>
              <a:rPr lang="es-ES" sz="2000" dirty="0" err="1" smtClean="0"/>
              <a:t>VCSs</a:t>
            </a:r>
            <a:endParaRPr lang="es-ES" sz="2000" dirty="0" smtClean="0"/>
          </a:p>
          <a:p>
            <a:pPr lvl="1"/>
            <a:r>
              <a:rPr lang="es-ES" sz="2000" dirty="0" smtClean="0"/>
              <a:t>Integración de MDE con herramientas de CI</a:t>
            </a:r>
          </a:p>
          <a:p>
            <a:pPr lvl="1"/>
            <a:r>
              <a:rPr lang="es-ES" sz="2000" dirty="0" smtClean="0"/>
              <a:t>Generación incremental de artefactos</a:t>
            </a:r>
          </a:p>
          <a:p>
            <a:pPr marL="566928" indent="-457200">
              <a:buFont typeface="+mj-lt"/>
              <a:buAutoNum type="arabicPeriod"/>
            </a:pPr>
            <a:r>
              <a:rPr lang="es-ES" sz="2000" dirty="0" smtClean="0"/>
              <a:t>Selección de ámbitos de aplicación en los que podría aplicarse</a:t>
            </a:r>
          </a:p>
          <a:p>
            <a:pPr marL="566928" indent="-457200">
              <a:buFont typeface="+mj-lt"/>
              <a:buAutoNum type="arabicPeriod"/>
            </a:pPr>
            <a:r>
              <a:rPr lang="es-ES" sz="2000" dirty="0" smtClean="0"/>
              <a:t>Evaluación que muestra las ventajas de MDCI</a:t>
            </a:r>
          </a:p>
          <a:p>
            <a:pPr marL="566928" indent="-457200">
              <a:buFont typeface="+mj-lt"/>
              <a:buAutoNum type="arabicPeriod"/>
            </a:pPr>
            <a:r>
              <a:rPr lang="es-ES" sz="2000" dirty="0" smtClean="0"/>
              <a:t>Finalmente se ha conseguido:</a:t>
            </a:r>
            <a:endParaRPr lang="es-ES" sz="2000"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4- Conclusiones y futuro trabajo</a:t>
            </a:r>
            <a:endParaRPr lang="es-ES" dirty="0"/>
          </a:p>
        </p:txBody>
      </p:sp>
      <p:sp>
        <p:nvSpPr>
          <p:cNvPr id="5" name="4 CuadroTexto"/>
          <p:cNvSpPr txBox="1"/>
          <p:nvPr/>
        </p:nvSpPr>
        <p:spPr>
          <a:xfrm>
            <a:off x="4788024" y="664240"/>
            <a:ext cx="4248472" cy="523220"/>
          </a:xfrm>
          <a:prstGeom prst="rect">
            <a:avLst/>
          </a:prstGeom>
          <a:blipFill>
            <a:blip r:embed="rId3" cstate="print"/>
            <a:tile tx="0" ty="0" sx="100000" sy="100000" flip="none" algn="tl"/>
          </a:blipFill>
        </p:spPr>
        <p:txBody>
          <a:bodyPr wrap="square" rtlCol="0">
            <a:spAutoFit/>
          </a:bodyPr>
          <a:lstStyle/>
          <a:p>
            <a:r>
              <a:rPr lang="es-ES" sz="1600" b="1" dirty="0" smtClean="0">
                <a:solidFill>
                  <a:srgbClr val="002060"/>
                </a:solidFill>
              </a:rPr>
              <a:t>4.1- Conclusiones</a:t>
            </a:r>
          </a:p>
          <a:p>
            <a:r>
              <a:rPr lang="es-ES" sz="1200" dirty="0" smtClean="0"/>
              <a:t>4.2- Futuro trabajo</a:t>
            </a:r>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67</a:t>
            </a:fld>
            <a:endParaRPr lang="es-ES"/>
          </a:p>
        </p:txBody>
      </p:sp>
      <p:sp>
        <p:nvSpPr>
          <p:cNvPr id="7" name="6 CuadroTexto"/>
          <p:cNvSpPr txBox="1"/>
          <p:nvPr/>
        </p:nvSpPr>
        <p:spPr>
          <a:xfrm>
            <a:off x="1115616" y="5517232"/>
            <a:ext cx="7272808" cy="923330"/>
          </a:xfrm>
          <a:prstGeom prst="rect">
            <a:avLst/>
          </a:prstGeom>
          <a:solidFill>
            <a:srgbClr val="FFFF00">
              <a:alpha val="54000"/>
            </a:srgbClr>
          </a:solidFill>
          <a:ln>
            <a:solidFill>
              <a:schemeClr val="accent1"/>
            </a:solidFill>
          </a:ln>
        </p:spPr>
        <p:txBody>
          <a:bodyPr wrap="square" rtlCol="0">
            <a:spAutoFit/>
          </a:bodyPr>
          <a:lstStyle/>
          <a:p>
            <a:r>
              <a:rPr lang="es-ES" dirty="0" smtClean="0"/>
              <a:t>Llevar a cabo un proceso en el que se aplica la practica de la integración continua en un desarrollo de software dirigido por modelos de forma</a:t>
            </a:r>
          </a:p>
          <a:p>
            <a:r>
              <a:rPr lang="es-ES" dirty="0" smtClean="0"/>
              <a:t>eficiente. Así se han conseguido los dos </a:t>
            </a:r>
            <a:r>
              <a:rPr lang="es-ES" b="1" dirty="0" smtClean="0"/>
              <a:t>sub-objetivos</a:t>
            </a:r>
            <a:r>
              <a:rPr lang="es-ES" dirty="0" smtClean="0"/>
              <a:t> deseados.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Ventajas de MDCI respecto a MDE</a:t>
            </a:r>
            <a:endParaRPr lang="es-ES" dirty="0"/>
          </a:p>
        </p:txBody>
      </p:sp>
      <p:sp>
        <p:nvSpPr>
          <p:cNvPr id="3" name="2 Marcador de contenido"/>
          <p:cNvSpPr>
            <a:spLocks noGrp="1"/>
          </p:cNvSpPr>
          <p:nvPr>
            <p:ph idx="1"/>
          </p:nvPr>
        </p:nvSpPr>
        <p:spPr>
          <a:xfrm>
            <a:off x="457200" y="2249424"/>
            <a:ext cx="8579296" cy="4608576"/>
          </a:xfrm>
        </p:spPr>
        <p:txBody>
          <a:bodyPr>
            <a:normAutofit/>
          </a:bodyPr>
          <a:lstStyle/>
          <a:p>
            <a:pPr marL="624078" indent="-514350">
              <a:buFont typeface="+mj-lt"/>
              <a:buAutoNum type="arabicPeriod"/>
            </a:pPr>
            <a:r>
              <a:rPr lang="es-ES" sz="2400" dirty="0" smtClean="0"/>
              <a:t>Posibilidad de cambios concurrentes en los modelos</a:t>
            </a:r>
          </a:p>
          <a:p>
            <a:pPr marL="624078" indent="-514350">
              <a:buFont typeface="+mj-lt"/>
              <a:buAutoNum type="arabicPeriod"/>
            </a:pPr>
            <a:r>
              <a:rPr lang="es-ES" sz="2400" dirty="0" smtClean="0"/>
              <a:t>Trazabilidad de la evolución de los modelos</a:t>
            </a:r>
          </a:p>
          <a:p>
            <a:pPr marL="624078" indent="-514350">
              <a:buFont typeface="+mj-lt"/>
              <a:buAutoNum type="arabicPeriod"/>
            </a:pPr>
            <a:r>
              <a:rPr lang="es-ES" sz="2400" dirty="0" smtClean="0"/>
              <a:t>Trazabilidad de la evolución de los artefactos generados</a:t>
            </a:r>
          </a:p>
          <a:p>
            <a:pPr marL="624078" indent="-514350">
              <a:buFont typeface="+mj-lt"/>
              <a:buAutoNum type="arabicPeriod"/>
            </a:pPr>
            <a:r>
              <a:rPr lang="es-ES" sz="2400" dirty="0" smtClean="0"/>
              <a:t>Generación automática de artefactos</a:t>
            </a:r>
          </a:p>
          <a:p>
            <a:pPr marL="624078" indent="-514350">
              <a:buFont typeface="+mj-lt"/>
              <a:buAutoNum type="arabicPeriod"/>
            </a:pPr>
            <a:r>
              <a:rPr lang="es-ES" sz="2400" dirty="0" smtClean="0"/>
              <a:t>Generación incremental y adaptable de artefactos</a:t>
            </a:r>
          </a:p>
          <a:p>
            <a:pPr marL="624078" indent="-514350">
              <a:buFont typeface="+mj-lt"/>
              <a:buAutoNum type="arabicPeriod"/>
            </a:pPr>
            <a:r>
              <a:rPr lang="es-ES" sz="2400" dirty="0" smtClean="0"/>
              <a:t>Automatización del tratamiento de los artefactos generados</a:t>
            </a:r>
          </a:p>
          <a:p>
            <a:pPr marL="624078" indent="-514350">
              <a:buFont typeface="+mj-lt"/>
              <a:buAutoNum type="arabicPeriod"/>
            </a:pPr>
            <a:r>
              <a:rPr lang="es-ES" sz="2400" dirty="0" smtClean="0"/>
              <a:t>Obtención de retroalimentación del MVCS y del generador</a:t>
            </a:r>
          </a:p>
          <a:p>
            <a:pPr marL="624078" indent="-514350">
              <a:buFont typeface="+mj-lt"/>
              <a:buAutoNum type="arabicPeriod"/>
            </a:pPr>
            <a:r>
              <a:rPr lang="es-ES" sz="2400" dirty="0" smtClean="0"/>
              <a:t>Integración de herramientas existentes MDE y CI</a:t>
            </a:r>
          </a:p>
          <a:p>
            <a:pPr marL="624078" indent="-514350">
              <a:buFont typeface="+mj-lt"/>
              <a:buAutoNum type="arabicPeriod"/>
            </a:pPr>
            <a:r>
              <a:rPr lang="es-ES" sz="2400" dirty="0" smtClean="0"/>
              <a:t>Posibilidad de que expertos de un dominio se conviertan en “desarrolladores”</a:t>
            </a:r>
            <a:endParaRPr lang="es-ES" sz="2400"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4- Conclusiones y futuro trabajo</a:t>
            </a:r>
            <a:endParaRPr lang="es-ES" dirty="0"/>
          </a:p>
        </p:txBody>
      </p:sp>
      <p:sp>
        <p:nvSpPr>
          <p:cNvPr id="5" name="4 CuadroTexto"/>
          <p:cNvSpPr txBox="1"/>
          <p:nvPr/>
        </p:nvSpPr>
        <p:spPr>
          <a:xfrm>
            <a:off x="4788024" y="664240"/>
            <a:ext cx="4248472" cy="523220"/>
          </a:xfrm>
          <a:prstGeom prst="rect">
            <a:avLst/>
          </a:prstGeom>
          <a:blipFill>
            <a:blip r:embed="rId3" cstate="print"/>
            <a:tile tx="0" ty="0" sx="100000" sy="100000" flip="none" algn="tl"/>
          </a:blipFill>
        </p:spPr>
        <p:txBody>
          <a:bodyPr wrap="square" rtlCol="0">
            <a:spAutoFit/>
          </a:bodyPr>
          <a:lstStyle/>
          <a:p>
            <a:r>
              <a:rPr lang="es-ES" sz="1600" b="1" dirty="0" smtClean="0">
                <a:solidFill>
                  <a:srgbClr val="002060"/>
                </a:solidFill>
              </a:rPr>
              <a:t>4.1- Conclusiones</a:t>
            </a:r>
          </a:p>
          <a:p>
            <a:r>
              <a:rPr lang="es-ES" sz="1200" dirty="0" smtClean="0"/>
              <a:t>4.2- Futuro trabajo</a:t>
            </a:r>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68</a:t>
            </a:fld>
            <a:endParaRPr lang="es-E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Líneas de investigación abiertas</a:t>
            </a:r>
            <a:endParaRPr lang="es-ES" dirty="0"/>
          </a:p>
        </p:txBody>
      </p:sp>
      <p:sp>
        <p:nvSpPr>
          <p:cNvPr id="3" name="2 Marcador de contenido"/>
          <p:cNvSpPr>
            <a:spLocks noGrp="1"/>
          </p:cNvSpPr>
          <p:nvPr>
            <p:ph idx="1"/>
          </p:nvPr>
        </p:nvSpPr>
        <p:spPr/>
        <p:txBody>
          <a:bodyPr>
            <a:normAutofit fontScale="92500" lnSpcReduction="10000"/>
          </a:bodyPr>
          <a:lstStyle/>
          <a:p>
            <a:pPr marL="624078" indent="-514350">
              <a:buFont typeface="+mj-lt"/>
              <a:buAutoNum type="arabicPeriod"/>
            </a:pPr>
            <a:r>
              <a:rPr lang="es-ES" dirty="0" smtClean="0"/>
              <a:t>Profundizar en el proceso MDCI</a:t>
            </a:r>
          </a:p>
          <a:p>
            <a:pPr marL="624078" indent="-514350">
              <a:buFont typeface="+mj-lt"/>
              <a:buAutoNum type="arabicPeriod"/>
            </a:pPr>
            <a:r>
              <a:rPr lang="es-ES" dirty="0" smtClean="0"/>
              <a:t>Realizar más casos de prueba</a:t>
            </a:r>
          </a:p>
          <a:p>
            <a:pPr marL="624078" indent="-514350">
              <a:buFont typeface="+mj-lt"/>
              <a:buAutoNum type="arabicPeriod"/>
            </a:pPr>
            <a:r>
              <a:rPr lang="es-ES" dirty="0" smtClean="0"/>
              <a:t>Profundizar en la iniciativa TMDE</a:t>
            </a:r>
          </a:p>
          <a:p>
            <a:pPr marL="624078" indent="-514350">
              <a:buFont typeface="+mj-lt"/>
              <a:buAutoNum type="arabicPeriod"/>
            </a:pPr>
            <a:r>
              <a:rPr lang="es-ES" dirty="0" smtClean="0"/>
              <a:t>Ampliar la herramienta MCTest</a:t>
            </a:r>
          </a:p>
          <a:p>
            <a:pPr marL="624078" indent="-514350">
              <a:buFont typeface="+mj-lt"/>
              <a:buAutoNum type="arabicPeriod"/>
            </a:pPr>
            <a:r>
              <a:rPr lang="es-ES" dirty="0" smtClean="0"/>
              <a:t>Adaptar los disparadores de las herramientas de CI</a:t>
            </a:r>
          </a:p>
          <a:p>
            <a:pPr marL="624078" indent="-514350">
              <a:buFont typeface="+mj-lt"/>
              <a:buAutoNum type="arabicPeriod"/>
            </a:pPr>
            <a:r>
              <a:rPr lang="es-ES" dirty="0" smtClean="0"/>
              <a:t>Desarrollar herramienta MDCI</a:t>
            </a:r>
          </a:p>
          <a:p>
            <a:pPr marL="624078" indent="-514350">
              <a:buFont typeface="+mj-lt"/>
              <a:buAutoNum type="arabicPeriod"/>
            </a:pPr>
            <a:r>
              <a:rPr lang="es-ES" dirty="0" smtClean="0"/>
              <a:t>Emplear modelos ejecutables con MDCI</a:t>
            </a:r>
          </a:p>
          <a:p>
            <a:pPr marL="624078" indent="-514350">
              <a:buFont typeface="+mj-lt"/>
              <a:buAutoNum type="arabicPeriod"/>
            </a:pPr>
            <a:r>
              <a:rPr lang="es-ES" dirty="0" smtClean="0"/>
              <a:t>Desarrollar plataforma para sintaxis concretas multimodales</a:t>
            </a:r>
          </a:p>
          <a:p>
            <a:pPr marL="624078" indent="-514350">
              <a:buFont typeface="+mj-lt"/>
              <a:buAutoNum type="arabicPeriod"/>
            </a:pPr>
            <a:r>
              <a:rPr lang="es-ES" dirty="0" smtClean="0"/>
              <a:t>Generar automáticamente DSLs a partir de ontologías</a:t>
            </a: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4- Conclusiones y futuro trabajo</a:t>
            </a:r>
            <a:endParaRPr lang="es-ES" dirty="0"/>
          </a:p>
        </p:txBody>
      </p:sp>
      <p:sp>
        <p:nvSpPr>
          <p:cNvPr id="5" name="4 CuadroTexto"/>
          <p:cNvSpPr txBox="1"/>
          <p:nvPr/>
        </p:nvSpPr>
        <p:spPr>
          <a:xfrm>
            <a:off x="4788024" y="664240"/>
            <a:ext cx="4248472" cy="523220"/>
          </a:xfrm>
          <a:prstGeom prst="rect">
            <a:avLst/>
          </a:prstGeom>
          <a:blipFill>
            <a:blip r:embed="rId3" cstate="print"/>
            <a:tile tx="0" ty="0" sx="100000" sy="100000" flip="none" algn="tl"/>
          </a:blipFill>
        </p:spPr>
        <p:txBody>
          <a:bodyPr wrap="square" rtlCol="0">
            <a:spAutoFit/>
          </a:bodyPr>
          <a:lstStyle/>
          <a:p>
            <a:r>
              <a:rPr lang="es-ES" sz="1200" dirty="0" smtClean="0"/>
              <a:t>4.1- Conclusiones</a:t>
            </a:r>
          </a:p>
          <a:p>
            <a:r>
              <a:rPr lang="es-ES" sz="1600" b="1" dirty="0" smtClean="0">
                <a:solidFill>
                  <a:srgbClr val="002060"/>
                </a:solidFill>
              </a:rPr>
              <a:t>4.2- Futuro trabajo</a:t>
            </a:r>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69</a:t>
            </a:fld>
            <a:endParaRPr lang="es-E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Conceptos básicos</a:t>
            </a:r>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1- Planteamiento del problema</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7</a:t>
            </a:fld>
            <a:endParaRPr lang="es-ES"/>
          </a:p>
        </p:txBody>
      </p:sp>
      <p:sp>
        <p:nvSpPr>
          <p:cNvPr id="7" name="6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600" b="1" dirty="0" smtClean="0">
                <a:solidFill>
                  <a:srgbClr val="002060"/>
                </a:solidFill>
              </a:rPr>
              <a:t>1.1- Fundamentos</a:t>
            </a:r>
          </a:p>
          <a:p>
            <a:r>
              <a:rPr lang="es-ES" sz="1200" dirty="0" smtClean="0"/>
              <a:t>1.2- Motivación</a:t>
            </a:r>
          </a:p>
          <a:p>
            <a:r>
              <a:rPr lang="es-ES" sz="1200" dirty="0" smtClean="0"/>
              <a:t>1.3- Hipótesis</a:t>
            </a:r>
          </a:p>
          <a:p>
            <a:r>
              <a:rPr lang="es-ES" sz="1200" dirty="0" smtClean="0"/>
              <a:t>1.4- Objetivo</a:t>
            </a:r>
          </a:p>
        </p:txBody>
      </p:sp>
      <p:sp>
        <p:nvSpPr>
          <p:cNvPr id="8" name="7 CuadroTexto"/>
          <p:cNvSpPr txBox="1"/>
          <p:nvPr/>
        </p:nvSpPr>
        <p:spPr>
          <a:xfrm>
            <a:off x="2699792" y="908720"/>
            <a:ext cx="1944216" cy="253916"/>
          </a:xfrm>
          <a:prstGeom prst="rect">
            <a:avLst/>
          </a:prstGeom>
          <a:solidFill>
            <a:schemeClr val="bg1">
              <a:lumMod val="85000"/>
            </a:schemeClr>
          </a:solidFill>
        </p:spPr>
        <p:txBody>
          <a:bodyPr wrap="square" rtlCol="0">
            <a:spAutoFit/>
          </a:bodyPr>
          <a:lstStyle/>
          <a:p>
            <a:r>
              <a:rPr lang="es-ES" sz="1050" i="1" dirty="0" smtClean="0">
                <a:latin typeface="Berlin Sans FB" pitchFamily="34" charset="0"/>
              </a:rPr>
              <a:t>Ingeniería dirigida por modelos</a:t>
            </a:r>
            <a:endParaRPr lang="es-ES" sz="1050" i="1" dirty="0">
              <a:latin typeface="Berlin Sans FB" pitchFamily="34" charset="0"/>
            </a:endParaRPr>
          </a:p>
        </p:txBody>
      </p:sp>
      <p:sp>
        <p:nvSpPr>
          <p:cNvPr id="9" name="8 Marcador de contenido"/>
          <p:cNvSpPr>
            <a:spLocks noGrp="1"/>
          </p:cNvSpPr>
          <p:nvPr>
            <p:ph idx="1"/>
          </p:nvPr>
        </p:nvSpPr>
        <p:spPr>
          <a:xfrm>
            <a:off x="457200" y="2488264"/>
            <a:ext cx="8229600" cy="4325112"/>
          </a:xfrm>
        </p:spPr>
        <p:txBody>
          <a:bodyPr/>
          <a:lstStyle/>
          <a:p>
            <a:endParaRPr lang="es-ES"/>
          </a:p>
        </p:txBody>
      </p:sp>
      <p:sp>
        <p:nvSpPr>
          <p:cNvPr id="10" name="2 Marcador de contenido"/>
          <p:cNvSpPr txBox="1">
            <a:spLocks/>
          </p:cNvSpPr>
          <p:nvPr/>
        </p:nvSpPr>
        <p:spPr>
          <a:xfrm>
            <a:off x="428596" y="2024766"/>
            <a:ext cx="8229600" cy="4625609"/>
          </a:xfrm>
          <a:prstGeom prst="rect">
            <a:avLst/>
          </a:prstGeom>
        </p:spPr>
        <p:txBody>
          <a:bodyPr vert="horz">
            <a:normAutofit/>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None/>
              <a:tabLst/>
              <a:defRPr/>
            </a:pPr>
            <a:endParaRPr kumimoji="0" lang="es-ES" sz="2400" b="0" i="0" u="none" strike="noStrike" kern="1200" cap="none" spc="0" normalizeH="0" baseline="0" noProof="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kumimoji="0" lang="es-ES" sz="2400" b="0" i="0" u="none" strike="noStrike" kern="1200" cap="none" spc="0" normalizeH="0" baseline="0" noProof="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kumimoji="0" lang="es-ES"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1" name="10 Rectángulo"/>
          <p:cNvSpPr/>
          <p:nvPr/>
        </p:nvSpPr>
        <p:spPr>
          <a:xfrm>
            <a:off x="142844" y="3453526"/>
            <a:ext cx="1071570" cy="71438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b="1" dirty="0" smtClean="0"/>
              <a:t>Dominio</a:t>
            </a:r>
            <a:endParaRPr lang="es-ES" sz="1200" b="1" dirty="0"/>
          </a:p>
        </p:txBody>
      </p:sp>
      <p:sp>
        <p:nvSpPr>
          <p:cNvPr id="12" name="11 Rectángulo"/>
          <p:cNvSpPr/>
          <p:nvPr/>
        </p:nvSpPr>
        <p:spPr>
          <a:xfrm>
            <a:off x="2071670" y="3453526"/>
            <a:ext cx="1071570" cy="71438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b="1" dirty="0" smtClean="0"/>
              <a:t>Metamodelo</a:t>
            </a:r>
            <a:endParaRPr lang="es-ES" sz="1200" b="1" dirty="0"/>
          </a:p>
        </p:txBody>
      </p:sp>
      <p:sp>
        <p:nvSpPr>
          <p:cNvPr id="13" name="12 Rectángulo"/>
          <p:cNvSpPr/>
          <p:nvPr/>
        </p:nvSpPr>
        <p:spPr>
          <a:xfrm>
            <a:off x="2071670" y="1953328"/>
            <a:ext cx="1071570" cy="71438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b="1" dirty="0" smtClean="0"/>
              <a:t>Meta-metamodelo</a:t>
            </a:r>
            <a:endParaRPr lang="es-ES" sz="1200" b="1" dirty="0"/>
          </a:p>
        </p:txBody>
      </p:sp>
      <p:sp>
        <p:nvSpPr>
          <p:cNvPr id="14" name="13 Rectángulo"/>
          <p:cNvSpPr/>
          <p:nvPr/>
        </p:nvSpPr>
        <p:spPr>
          <a:xfrm>
            <a:off x="4500562" y="2739146"/>
            <a:ext cx="1071570" cy="71438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b="1" dirty="0" smtClean="0"/>
              <a:t>Sintaxis abstracta</a:t>
            </a:r>
            <a:endParaRPr lang="es-ES" sz="1200" b="1" dirty="0"/>
          </a:p>
        </p:txBody>
      </p:sp>
      <p:sp>
        <p:nvSpPr>
          <p:cNvPr id="15" name="14 Rectángulo"/>
          <p:cNvSpPr/>
          <p:nvPr/>
        </p:nvSpPr>
        <p:spPr>
          <a:xfrm>
            <a:off x="7286644" y="2739146"/>
            <a:ext cx="1071570" cy="71438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b="1" dirty="0" smtClean="0"/>
              <a:t>Semántica estática</a:t>
            </a:r>
            <a:endParaRPr lang="es-ES" sz="1200" b="1" dirty="0"/>
          </a:p>
        </p:txBody>
      </p:sp>
      <p:sp>
        <p:nvSpPr>
          <p:cNvPr id="16" name="15 Rectángulo"/>
          <p:cNvSpPr/>
          <p:nvPr/>
        </p:nvSpPr>
        <p:spPr>
          <a:xfrm>
            <a:off x="4500562" y="4382220"/>
            <a:ext cx="1071570" cy="71438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b="1" dirty="0" smtClean="0"/>
              <a:t>Sintaxis concreta</a:t>
            </a:r>
            <a:endParaRPr lang="es-ES" sz="1200" b="1" dirty="0"/>
          </a:p>
        </p:txBody>
      </p:sp>
      <p:sp>
        <p:nvSpPr>
          <p:cNvPr id="17" name="16 Rectángulo"/>
          <p:cNvSpPr/>
          <p:nvPr/>
        </p:nvSpPr>
        <p:spPr>
          <a:xfrm>
            <a:off x="7358082" y="4382220"/>
            <a:ext cx="1071570" cy="71438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b="1" dirty="0" smtClean="0"/>
              <a:t>Lenguaje de dominio específico</a:t>
            </a:r>
            <a:endParaRPr lang="es-ES" sz="1200" b="1" dirty="0"/>
          </a:p>
        </p:txBody>
      </p:sp>
      <p:sp>
        <p:nvSpPr>
          <p:cNvPr id="18" name="17 Rectángulo"/>
          <p:cNvSpPr/>
          <p:nvPr/>
        </p:nvSpPr>
        <p:spPr>
          <a:xfrm>
            <a:off x="5857884" y="5810980"/>
            <a:ext cx="1071570" cy="714380"/>
          </a:xfrm>
          <a:prstGeom prst="rect">
            <a:avLst/>
          </a:prstGeom>
          <a:gradFill>
            <a:gsLst>
              <a:gs pos="0">
                <a:schemeClr val="accent2">
                  <a:tint val="1000"/>
                  <a:satMod val="255000"/>
                </a:schemeClr>
              </a:gs>
              <a:gs pos="55000">
                <a:schemeClr val="accent2">
                  <a:tint val="12000"/>
                  <a:satMod val="255000"/>
                </a:schemeClr>
              </a:gs>
              <a:gs pos="100000">
                <a:schemeClr val="accent2">
                  <a:tint val="45000"/>
                  <a:satMod val="250000"/>
                </a:schemeClr>
              </a:gs>
            </a:gsLst>
            <a:path path="circle">
              <a:fillToRect l="-40000" t="-90000" r="140000" b="190000"/>
            </a:path>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b="1" dirty="0" smtClean="0"/>
              <a:t>Semántica</a:t>
            </a:r>
            <a:endParaRPr lang="es-ES" sz="1200" b="1" dirty="0"/>
          </a:p>
        </p:txBody>
      </p:sp>
      <p:sp>
        <p:nvSpPr>
          <p:cNvPr id="19" name="18 Rectángulo"/>
          <p:cNvSpPr/>
          <p:nvPr/>
        </p:nvSpPr>
        <p:spPr>
          <a:xfrm>
            <a:off x="2071670" y="5096600"/>
            <a:ext cx="1071570" cy="7143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200" b="1" dirty="0" smtClean="0"/>
              <a:t>Modelo formal</a:t>
            </a:r>
            <a:endParaRPr lang="es-ES" sz="1200" b="1" dirty="0"/>
          </a:p>
        </p:txBody>
      </p:sp>
      <p:cxnSp>
        <p:nvCxnSpPr>
          <p:cNvPr id="20" name="19 Conector recto de flecha"/>
          <p:cNvCxnSpPr>
            <a:stCxn id="12" idx="1"/>
            <a:endCxn id="11" idx="3"/>
          </p:cNvCxnSpPr>
          <p:nvPr/>
        </p:nvCxnSpPr>
        <p:spPr>
          <a:xfrm rot="10800000">
            <a:off x="1214414" y="3810716"/>
            <a:ext cx="857256" cy="1588"/>
          </a:xfrm>
          <a:prstGeom prst="straightConnector1">
            <a:avLst/>
          </a:prstGeom>
          <a:ln>
            <a:prstDash val="sysDash"/>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1" name="20 CuadroTexto"/>
          <p:cNvSpPr txBox="1"/>
          <p:nvPr/>
        </p:nvSpPr>
        <p:spPr>
          <a:xfrm>
            <a:off x="1357290" y="3453526"/>
            <a:ext cx="785818" cy="338554"/>
          </a:xfrm>
          <a:prstGeom prst="rect">
            <a:avLst/>
          </a:prstGeom>
          <a:noFill/>
        </p:spPr>
        <p:txBody>
          <a:bodyPr wrap="square" rtlCol="0">
            <a:spAutoFit/>
          </a:bodyPr>
          <a:lstStyle/>
          <a:p>
            <a:r>
              <a:rPr lang="es-ES" sz="800" dirty="0" smtClean="0"/>
              <a:t>Describe conceptos de</a:t>
            </a:r>
            <a:endParaRPr lang="es-ES" sz="800" dirty="0"/>
          </a:p>
        </p:txBody>
      </p:sp>
      <p:cxnSp>
        <p:nvCxnSpPr>
          <p:cNvPr id="22" name="21 Conector recto de flecha"/>
          <p:cNvCxnSpPr>
            <a:stCxn id="16" idx="0"/>
            <a:endCxn id="14" idx="2"/>
          </p:cNvCxnSpPr>
          <p:nvPr/>
        </p:nvCxnSpPr>
        <p:spPr>
          <a:xfrm rot="5400000" flipH="1" flipV="1">
            <a:off x="4572000" y="3917873"/>
            <a:ext cx="928694" cy="1588"/>
          </a:xfrm>
          <a:prstGeom prst="straightConnector1">
            <a:avLst/>
          </a:prstGeom>
          <a:ln>
            <a:solidFill>
              <a:schemeClr val="tx1"/>
            </a:solidFill>
            <a:prstDash val="sysDash"/>
            <a:headEnd type="none" w="med" len="med"/>
            <a:tailEnd type="triangle" w="lg" len="lg"/>
          </a:ln>
          <a:effectLst>
            <a:outerShdw blurRad="50800" dist="50800" dir="5400000" algn="ctr" rotWithShape="0">
              <a:schemeClr val="bg1"/>
            </a:outerShdw>
          </a:effectLst>
        </p:spPr>
        <p:style>
          <a:lnRef idx="1">
            <a:schemeClr val="dk1"/>
          </a:lnRef>
          <a:fillRef idx="0">
            <a:schemeClr val="dk1"/>
          </a:fillRef>
          <a:effectRef idx="0">
            <a:schemeClr val="dk1"/>
          </a:effectRef>
          <a:fontRef idx="minor">
            <a:schemeClr val="tx1"/>
          </a:fontRef>
        </p:style>
      </p:cxnSp>
      <p:cxnSp>
        <p:nvCxnSpPr>
          <p:cNvPr id="23" name="22 Conector recto de flecha"/>
          <p:cNvCxnSpPr>
            <a:stCxn id="12" idx="3"/>
            <a:endCxn id="14" idx="1"/>
          </p:cNvCxnSpPr>
          <p:nvPr/>
        </p:nvCxnSpPr>
        <p:spPr>
          <a:xfrm flipV="1">
            <a:off x="3143240" y="3096336"/>
            <a:ext cx="1357322" cy="714380"/>
          </a:xfrm>
          <a:prstGeom prst="straightConnector1">
            <a:avLst/>
          </a:prstGeom>
          <a:ln>
            <a:headEnd type="diamond" w="lg" len="med"/>
            <a:tailEnd type="triangle" w="lg" len="med"/>
          </a:ln>
        </p:spPr>
        <p:style>
          <a:lnRef idx="1">
            <a:schemeClr val="dk1"/>
          </a:lnRef>
          <a:fillRef idx="0">
            <a:schemeClr val="dk1"/>
          </a:fillRef>
          <a:effectRef idx="0">
            <a:schemeClr val="dk1"/>
          </a:effectRef>
          <a:fontRef idx="minor">
            <a:schemeClr val="tx1"/>
          </a:fontRef>
        </p:style>
      </p:cxnSp>
      <p:sp>
        <p:nvSpPr>
          <p:cNvPr id="24" name="23 Forma libre"/>
          <p:cNvSpPr/>
          <p:nvPr/>
        </p:nvSpPr>
        <p:spPr>
          <a:xfrm>
            <a:off x="3071802" y="1939370"/>
            <a:ext cx="4214842" cy="1514156"/>
          </a:xfrm>
          <a:custGeom>
            <a:avLst/>
            <a:gdLst>
              <a:gd name="connsiteX0" fmla="*/ 0 w 5273040"/>
              <a:gd name="connsiteY0" fmla="*/ 1522730 h 1522730"/>
              <a:gd name="connsiteX1" fmla="*/ 2842260 w 5273040"/>
              <a:gd name="connsiteY1" fmla="*/ 120650 h 1522730"/>
              <a:gd name="connsiteX2" fmla="*/ 5273040 w 5273040"/>
              <a:gd name="connsiteY2" fmla="*/ 798830 h 1522730"/>
            </a:gdLst>
            <a:ahLst/>
            <a:cxnLst>
              <a:cxn ang="0">
                <a:pos x="connsiteX0" y="connsiteY0"/>
              </a:cxn>
              <a:cxn ang="0">
                <a:pos x="connsiteX1" y="connsiteY1"/>
              </a:cxn>
              <a:cxn ang="0">
                <a:pos x="connsiteX2" y="connsiteY2"/>
              </a:cxn>
            </a:cxnLst>
            <a:rect l="l" t="t" r="r" b="b"/>
            <a:pathLst>
              <a:path w="5273040" h="1522730">
                <a:moveTo>
                  <a:pt x="0" y="1522730"/>
                </a:moveTo>
                <a:cubicBezTo>
                  <a:pt x="981710" y="882015"/>
                  <a:pt x="1963420" y="241300"/>
                  <a:pt x="2842260" y="120650"/>
                </a:cubicBezTo>
                <a:cubicBezTo>
                  <a:pt x="3721100" y="0"/>
                  <a:pt x="4874260" y="685800"/>
                  <a:pt x="5273040" y="798830"/>
                </a:cubicBezTo>
              </a:path>
            </a:pathLst>
          </a:custGeom>
          <a:ln>
            <a:headEnd type="diamond" w="lg" len="med"/>
            <a:tailEnd type="triangle" w="lg" len="med"/>
          </a:ln>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cxnSp>
        <p:nvCxnSpPr>
          <p:cNvPr id="25" name="24 Conector recto de flecha"/>
          <p:cNvCxnSpPr>
            <a:stCxn id="12" idx="0"/>
            <a:endCxn id="13" idx="2"/>
          </p:cNvCxnSpPr>
          <p:nvPr/>
        </p:nvCxnSpPr>
        <p:spPr>
          <a:xfrm rot="5400000" flipH="1" flipV="1">
            <a:off x="2214546" y="3060617"/>
            <a:ext cx="785818" cy="1588"/>
          </a:xfrm>
          <a:prstGeom prst="straightConnector1">
            <a:avLst/>
          </a:prstGeom>
          <a:ln>
            <a:prstDash val="sysDash"/>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6" name="25 CuadroTexto"/>
          <p:cNvSpPr txBox="1"/>
          <p:nvPr/>
        </p:nvSpPr>
        <p:spPr>
          <a:xfrm>
            <a:off x="1857356" y="2952330"/>
            <a:ext cx="847735" cy="215444"/>
          </a:xfrm>
          <a:prstGeom prst="rect">
            <a:avLst/>
          </a:prstGeom>
          <a:noFill/>
        </p:spPr>
        <p:txBody>
          <a:bodyPr wrap="square" rtlCol="0">
            <a:spAutoFit/>
          </a:bodyPr>
          <a:lstStyle/>
          <a:p>
            <a:r>
              <a:rPr lang="es-ES" sz="800" dirty="0" smtClean="0"/>
              <a:t>&lt;&lt;</a:t>
            </a:r>
            <a:r>
              <a:rPr lang="es-ES" sz="800" dirty="0" err="1" smtClean="0"/>
              <a:t>instanceof</a:t>
            </a:r>
            <a:r>
              <a:rPr lang="es-ES" sz="800" dirty="0" smtClean="0"/>
              <a:t>&gt;&gt;</a:t>
            </a:r>
            <a:endParaRPr lang="es-ES" sz="800" dirty="0"/>
          </a:p>
        </p:txBody>
      </p:sp>
      <p:cxnSp>
        <p:nvCxnSpPr>
          <p:cNvPr id="27" name="26 Conector recto de flecha"/>
          <p:cNvCxnSpPr>
            <a:stCxn id="19" idx="0"/>
            <a:endCxn id="12" idx="2"/>
          </p:cNvCxnSpPr>
          <p:nvPr/>
        </p:nvCxnSpPr>
        <p:spPr>
          <a:xfrm rot="5400000" flipH="1" flipV="1">
            <a:off x="2143108" y="4632253"/>
            <a:ext cx="928694" cy="1588"/>
          </a:xfrm>
          <a:prstGeom prst="straightConnector1">
            <a:avLst/>
          </a:prstGeom>
          <a:ln>
            <a:prstDash val="sysDash"/>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8" name="27 CuadroTexto"/>
          <p:cNvSpPr txBox="1"/>
          <p:nvPr/>
        </p:nvSpPr>
        <p:spPr>
          <a:xfrm>
            <a:off x="1866877" y="4525096"/>
            <a:ext cx="847735" cy="215444"/>
          </a:xfrm>
          <a:prstGeom prst="rect">
            <a:avLst/>
          </a:prstGeom>
          <a:noFill/>
        </p:spPr>
        <p:txBody>
          <a:bodyPr wrap="square" rtlCol="0">
            <a:spAutoFit/>
          </a:bodyPr>
          <a:lstStyle/>
          <a:p>
            <a:r>
              <a:rPr lang="es-ES" sz="800" dirty="0" smtClean="0"/>
              <a:t>&lt;&lt;</a:t>
            </a:r>
            <a:r>
              <a:rPr lang="es-ES" sz="800" dirty="0" err="1" smtClean="0"/>
              <a:t>instanceof</a:t>
            </a:r>
            <a:r>
              <a:rPr lang="es-ES" sz="800" dirty="0" smtClean="0"/>
              <a:t>&gt;&gt;</a:t>
            </a:r>
            <a:endParaRPr lang="es-ES" sz="800" dirty="0"/>
          </a:p>
        </p:txBody>
      </p:sp>
      <p:cxnSp>
        <p:nvCxnSpPr>
          <p:cNvPr id="29" name="28 Conector recto de flecha"/>
          <p:cNvCxnSpPr>
            <a:stCxn id="17" idx="1"/>
            <a:endCxn id="16" idx="3"/>
          </p:cNvCxnSpPr>
          <p:nvPr/>
        </p:nvCxnSpPr>
        <p:spPr>
          <a:xfrm rot="10800000">
            <a:off x="5572132" y="4739410"/>
            <a:ext cx="1785950" cy="1588"/>
          </a:xfrm>
          <a:prstGeom prst="straightConnector1">
            <a:avLst/>
          </a:prstGeom>
          <a:ln>
            <a:headEnd type="diamond" w="lg" len="med"/>
            <a:tailEnd type="triangle" w="lg" len="med"/>
          </a:ln>
        </p:spPr>
        <p:style>
          <a:lnRef idx="1">
            <a:schemeClr val="dk1"/>
          </a:lnRef>
          <a:fillRef idx="0">
            <a:schemeClr val="dk1"/>
          </a:fillRef>
          <a:effectRef idx="0">
            <a:schemeClr val="dk1"/>
          </a:effectRef>
          <a:fontRef idx="minor">
            <a:schemeClr val="tx1"/>
          </a:fontRef>
        </p:style>
      </p:cxnSp>
      <p:cxnSp>
        <p:nvCxnSpPr>
          <p:cNvPr id="30" name="29 Conector recto de flecha"/>
          <p:cNvCxnSpPr>
            <a:stCxn id="17" idx="2"/>
            <a:endCxn id="18" idx="3"/>
          </p:cNvCxnSpPr>
          <p:nvPr/>
        </p:nvCxnSpPr>
        <p:spPr>
          <a:xfrm rot="5400000">
            <a:off x="6875876" y="5150179"/>
            <a:ext cx="1071570" cy="964413"/>
          </a:xfrm>
          <a:prstGeom prst="straightConnector1">
            <a:avLst/>
          </a:prstGeom>
          <a:ln>
            <a:headEnd type="diamond" w="lg" len="med"/>
            <a:tailEnd type="triangle" w="lg" len="med"/>
          </a:ln>
        </p:spPr>
        <p:style>
          <a:lnRef idx="1">
            <a:schemeClr val="dk1"/>
          </a:lnRef>
          <a:fillRef idx="0">
            <a:schemeClr val="dk1"/>
          </a:fillRef>
          <a:effectRef idx="0">
            <a:schemeClr val="dk1"/>
          </a:effectRef>
          <a:fontRef idx="minor">
            <a:schemeClr val="tx1"/>
          </a:fontRef>
        </p:style>
      </p:cxnSp>
      <p:cxnSp>
        <p:nvCxnSpPr>
          <p:cNvPr id="31" name="30 Conector recto de flecha"/>
          <p:cNvCxnSpPr>
            <a:stCxn id="15" idx="1"/>
            <a:endCxn id="14" idx="3"/>
          </p:cNvCxnSpPr>
          <p:nvPr/>
        </p:nvCxnSpPr>
        <p:spPr>
          <a:xfrm rot="10800000">
            <a:off x="5572132" y="3096336"/>
            <a:ext cx="1714512" cy="1588"/>
          </a:xfrm>
          <a:prstGeom prst="straightConnector1">
            <a:avLst/>
          </a:prstGeom>
          <a:ln>
            <a:prstDash val="sysDash"/>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2" name="31 CuadroTexto"/>
          <p:cNvSpPr txBox="1"/>
          <p:nvPr/>
        </p:nvSpPr>
        <p:spPr>
          <a:xfrm>
            <a:off x="6143636" y="2882022"/>
            <a:ext cx="928694" cy="215444"/>
          </a:xfrm>
          <a:prstGeom prst="rect">
            <a:avLst/>
          </a:prstGeom>
          <a:noFill/>
        </p:spPr>
        <p:txBody>
          <a:bodyPr wrap="square" rtlCol="0">
            <a:spAutoFit/>
          </a:bodyPr>
          <a:lstStyle/>
          <a:p>
            <a:r>
              <a:rPr lang="es-ES" sz="800" dirty="0" smtClean="0"/>
              <a:t>Basado en</a:t>
            </a:r>
            <a:endParaRPr lang="es-ES" sz="800" dirty="0"/>
          </a:p>
        </p:txBody>
      </p:sp>
      <p:cxnSp>
        <p:nvCxnSpPr>
          <p:cNvPr id="33" name="32 Conector recto de flecha"/>
          <p:cNvCxnSpPr>
            <a:stCxn id="19" idx="3"/>
            <a:endCxn id="16" idx="1"/>
          </p:cNvCxnSpPr>
          <p:nvPr/>
        </p:nvCxnSpPr>
        <p:spPr>
          <a:xfrm flipV="1">
            <a:off x="3143240" y="4739410"/>
            <a:ext cx="1357322" cy="714380"/>
          </a:xfrm>
          <a:prstGeom prst="straightConnector1">
            <a:avLst/>
          </a:prstGeom>
          <a:ln>
            <a:prstDash val="sysDash"/>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4" name="33 Conector recto de flecha"/>
          <p:cNvCxnSpPr>
            <a:endCxn id="18" idx="1"/>
          </p:cNvCxnSpPr>
          <p:nvPr/>
        </p:nvCxnSpPr>
        <p:spPr>
          <a:xfrm>
            <a:off x="3143242" y="5668106"/>
            <a:ext cx="2714642" cy="500064"/>
          </a:xfrm>
          <a:prstGeom prst="straightConnector1">
            <a:avLst/>
          </a:prstGeom>
          <a:ln>
            <a:prstDash val="sysDash"/>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5" name="34 CuadroTexto"/>
          <p:cNvSpPr txBox="1"/>
          <p:nvPr/>
        </p:nvSpPr>
        <p:spPr>
          <a:xfrm rot="19931468">
            <a:off x="3437211" y="4853276"/>
            <a:ext cx="847735" cy="215444"/>
          </a:xfrm>
          <a:prstGeom prst="rect">
            <a:avLst/>
          </a:prstGeom>
          <a:noFill/>
        </p:spPr>
        <p:txBody>
          <a:bodyPr wrap="square" rtlCol="0">
            <a:spAutoFit/>
          </a:bodyPr>
          <a:lstStyle/>
          <a:p>
            <a:r>
              <a:rPr lang="es-ES" sz="800" dirty="0" smtClean="0"/>
              <a:t>Basado en</a:t>
            </a:r>
            <a:endParaRPr lang="es-ES" sz="800" dirty="0"/>
          </a:p>
        </p:txBody>
      </p:sp>
      <p:sp>
        <p:nvSpPr>
          <p:cNvPr id="36" name="35 CuadroTexto"/>
          <p:cNvSpPr txBox="1"/>
          <p:nvPr/>
        </p:nvSpPr>
        <p:spPr>
          <a:xfrm rot="648029">
            <a:off x="4070825" y="5690684"/>
            <a:ext cx="1292218" cy="215444"/>
          </a:xfrm>
          <a:prstGeom prst="rect">
            <a:avLst/>
          </a:prstGeom>
          <a:noFill/>
        </p:spPr>
        <p:txBody>
          <a:bodyPr wrap="square" rtlCol="0">
            <a:spAutoFit/>
          </a:bodyPr>
          <a:lstStyle/>
          <a:p>
            <a:r>
              <a:rPr lang="es-ES" sz="800" dirty="0" smtClean="0"/>
              <a:t>Obtiene el significado de</a:t>
            </a:r>
            <a:endParaRPr lang="es-ES" sz="800" dirty="0"/>
          </a:p>
        </p:txBody>
      </p:sp>
      <p:cxnSp>
        <p:nvCxnSpPr>
          <p:cNvPr id="37" name="36 Forma"/>
          <p:cNvCxnSpPr>
            <a:stCxn id="19" idx="2"/>
          </p:cNvCxnSpPr>
          <p:nvPr/>
        </p:nvCxnSpPr>
        <p:spPr>
          <a:xfrm rot="16200000" flipH="1">
            <a:off x="5268520" y="3149914"/>
            <a:ext cx="1000134" cy="6322265"/>
          </a:xfrm>
          <a:prstGeom prst="bentConnector2">
            <a:avLst/>
          </a:prstGeom>
          <a:ln>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 name="37 Conector recto"/>
          <p:cNvCxnSpPr/>
          <p:nvPr/>
        </p:nvCxnSpPr>
        <p:spPr>
          <a:xfrm rot="5400000" flipH="1" flipV="1">
            <a:off x="7072330" y="4953724"/>
            <a:ext cx="3714776"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39" name="38 Conector recto de flecha"/>
          <p:cNvCxnSpPr>
            <a:endCxn id="15" idx="3"/>
          </p:cNvCxnSpPr>
          <p:nvPr/>
        </p:nvCxnSpPr>
        <p:spPr>
          <a:xfrm rot="10800000">
            <a:off x="8358214" y="3096336"/>
            <a:ext cx="571504" cy="1588"/>
          </a:xfrm>
          <a:prstGeom prst="straightConnector1">
            <a:avLst/>
          </a:prstGeom>
          <a:ln>
            <a:prstDash val="sysDash"/>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40" name="39 CuadroTexto"/>
          <p:cNvSpPr txBox="1"/>
          <p:nvPr/>
        </p:nvSpPr>
        <p:spPr>
          <a:xfrm>
            <a:off x="7859449" y="6595668"/>
            <a:ext cx="847735" cy="215444"/>
          </a:xfrm>
          <a:prstGeom prst="rect">
            <a:avLst/>
          </a:prstGeom>
          <a:noFill/>
        </p:spPr>
        <p:txBody>
          <a:bodyPr wrap="square" rtlCol="0">
            <a:spAutoFit/>
          </a:bodyPr>
          <a:lstStyle/>
          <a:p>
            <a:r>
              <a:rPr lang="es-ES" sz="800" dirty="0" smtClean="0"/>
              <a:t>Respeta a</a:t>
            </a:r>
            <a:endParaRPr lang="es-ES" sz="800" dirty="0"/>
          </a:p>
        </p:txBody>
      </p:sp>
      <p:cxnSp>
        <p:nvCxnSpPr>
          <p:cNvPr id="41" name="40 Conector recto"/>
          <p:cNvCxnSpPr>
            <a:stCxn id="17" idx="0"/>
          </p:cNvCxnSpPr>
          <p:nvPr/>
        </p:nvCxnSpPr>
        <p:spPr>
          <a:xfrm rot="16200000" flipV="1">
            <a:off x="7661695" y="4150047"/>
            <a:ext cx="357190" cy="107155"/>
          </a:xfrm>
          <a:prstGeom prst="line">
            <a:avLst/>
          </a:prstGeom>
          <a:ln>
            <a:headEnd type="diamond" w="lg" len="med"/>
          </a:ln>
        </p:spPr>
        <p:style>
          <a:lnRef idx="1">
            <a:schemeClr val="dk1"/>
          </a:lnRef>
          <a:fillRef idx="0">
            <a:schemeClr val="dk1"/>
          </a:fillRef>
          <a:effectRef idx="0">
            <a:schemeClr val="dk1"/>
          </a:effectRef>
          <a:fontRef idx="minor">
            <a:schemeClr val="tx1"/>
          </a:fontRef>
        </p:style>
      </p:cxnSp>
      <p:cxnSp>
        <p:nvCxnSpPr>
          <p:cNvPr id="42" name="41 Conector recto de flecha"/>
          <p:cNvCxnSpPr/>
          <p:nvPr/>
        </p:nvCxnSpPr>
        <p:spPr>
          <a:xfrm rot="10800000">
            <a:off x="3143240" y="4025030"/>
            <a:ext cx="4643470" cy="1588"/>
          </a:xfrm>
          <a:prstGeom prst="straightConnector1">
            <a:avLst/>
          </a:prstGeom>
          <a:ln>
            <a:headEnd type="none" w="med" len="med"/>
            <a:tailEnd type="triangle" w="lg" len="med"/>
          </a:ln>
        </p:spPr>
        <p:style>
          <a:lnRef idx="1">
            <a:schemeClr val="dk1"/>
          </a:lnRef>
          <a:fillRef idx="0">
            <a:schemeClr val="dk1"/>
          </a:fillRef>
          <a:effectRef idx="0">
            <a:schemeClr val="dk1"/>
          </a:effectRef>
          <a:fontRef idx="minor">
            <a:schemeClr val="tx1"/>
          </a:fontRef>
        </p:style>
      </p:cxnSp>
      <p:cxnSp>
        <p:nvCxnSpPr>
          <p:cNvPr id="43" name="42 Conector recto"/>
          <p:cNvCxnSpPr/>
          <p:nvPr/>
        </p:nvCxnSpPr>
        <p:spPr>
          <a:xfrm rot="5400000" flipH="1" flipV="1">
            <a:off x="178563" y="3203493"/>
            <a:ext cx="500066" cy="0"/>
          </a:xfrm>
          <a:prstGeom prst="line">
            <a:avLst/>
          </a:prstGeom>
          <a:ln>
            <a:headEnd type="diamond" w="lg" len="med"/>
          </a:ln>
        </p:spPr>
        <p:style>
          <a:lnRef idx="1">
            <a:schemeClr val="dk1"/>
          </a:lnRef>
          <a:fillRef idx="0">
            <a:schemeClr val="dk1"/>
          </a:fillRef>
          <a:effectRef idx="0">
            <a:schemeClr val="dk1"/>
          </a:effectRef>
          <a:fontRef idx="minor">
            <a:schemeClr val="tx1"/>
          </a:fontRef>
        </p:style>
      </p:cxnSp>
      <p:cxnSp>
        <p:nvCxnSpPr>
          <p:cNvPr id="44" name="43 Conector recto"/>
          <p:cNvCxnSpPr/>
          <p:nvPr/>
        </p:nvCxnSpPr>
        <p:spPr>
          <a:xfrm rot="10800000">
            <a:off x="428596" y="2953460"/>
            <a:ext cx="428628" cy="0"/>
          </a:xfrm>
          <a:prstGeom prst="line">
            <a:avLst/>
          </a:prstGeom>
        </p:spPr>
        <p:style>
          <a:lnRef idx="1">
            <a:schemeClr val="dk1"/>
          </a:lnRef>
          <a:fillRef idx="0">
            <a:schemeClr val="dk1"/>
          </a:fillRef>
          <a:effectRef idx="0">
            <a:schemeClr val="dk1"/>
          </a:effectRef>
          <a:fontRef idx="minor">
            <a:schemeClr val="tx1"/>
          </a:fontRef>
        </p:style>
      </p:cxnSp>
      <p:cxnSp>
        <p:nvCxnSpPr>
          <p:cNvPr id="45" name="44 Conector recto"/>
          <p:cNvCxnSpPr/>
          <p:nvPr/>
        </p:nvCxnSpPr>
        <p:spPr>
          <a:xfrm rot="5400000" flipH="1" flipV="1">
            <a:off x="607191" y="3203493"/>
            <a:ext cx="500066" cy="0"/>
          </a:xfrm>
          <a:prstGeom prst="line">
            <a:avLst/>
          </a:prstGeom>
          <a:ln>
            <a:headEnd type="triangle" w="lg" len="med"/>
            <a:tailEnd type="none" w="med" len="med"/>
          </a:ln>
        </p:spPr>
        <p:style>
          <a:lnRef idx="1">
            <a:schemeClr val="dk1"/>
          </a:lnRef>
          <a:fillRef idx="0">
            <a:schemeClr val="dk1"/>
          </a:fillRef>
          <a:effectRef idx="0">
            <a:schemeClr val="dk1"/>
          </a:effectRef>
          <a:fontRef idx="minor">
            <a:schemeClr val="tx1"/>
          </a:fontRef>
        </p:style>
      </p:cxnSp>
      <p:sp>
        <p:nvSpPr>
          <p:cNvPr id="46" name="45 CuadroTexto"/>
          <p:cNvSpPr txBox="1"/>
          <p:nvPr/>
        </p:nvSpPr>
        <p:spPr>
          <a:xfrm>
            <a:off x="285720" y="2738016"/>
            <a:ext cx="785818" cy="215444"/>
          </a:xfrm>
          <a:prstGeom prst="rect">
            <a:avLst/>
          </a:prstGeom>
          <a:noFill/>
        </p:spPr>
        <p:txBody>
          <a:bodyPr wrap="square" rtlCol="0">
            <a:spAutoFit/>
          </a:bodyPr>
          <a:lstStyle/>
          <a:p>
            <a:r>
              <a:rPr lang="es-ES" sz="800" dirty="0" smtClean="0"/>
              <a:t>Subdominios</a:t>
            </a:r>
            <a:endParaRPr lang="es-ES" sz="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ox(in)">
                                      <p:cBhvr>
                                        <p:cTn id="10" dur="500"/>
                                        <p:tgtEl>
                                          <p:spTgt spid="43"/>
                                        </p:tgtEl>
                                      </p:cBhvr>
                                    </p:animEffect>
                                  </p:childTnLst>
                                </p:cTn>
                              </p:par>
                              <p:par>
                                <p:cTn id="11" presetID="4" presetClass="entr" presetSubtype="16"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ox(in)">
                                      <p:cBhvr>
                                        <p:cTn id="13" dur="500"/>
                                        <p:tgtEl>
                                          <p:spTgt spid="44"/>
                                        </p:tgtEl>
                                      </p:cBhvr>
                                    </p:animEffect>
                                  </p:childTnLst>
                                </p:cTn>
                              </p:par>
                              <p:par>
                                <p:cTn id="14" presetID="4" presetClass="entr" presetSubtype="16"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box(in)">
                                      <p:cBhvr>
                                        <p:cTn id="16" dur="500"/>
                                        <p:tgtEl>
                                          <p:spTgt spid="45"/>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ox(in)">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ox(in)">
                                      <p:cBhvr>
                                        <p:cTn id="24" dur="500"/>
                                        <p:tgtEl>
                                          <p:spTgt spid="12"/>
                                        </p:tgtEl>
                                      </p:cBhvr>
                                    </p:animEffect>
                                  </p:childTnLst>
                                </p:cTn>
                              </p:par>
                              <p:par>
                                <p:cTn id="25" presetID="4"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ox(in)">
                                      <p:cBhvr>
                                        <p:cTn id="27" dur="500"/>
                                        <p:tgtEl>
                                          <p:spTgt spid="20"/>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ox(in)">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ox(in)">
                                      <p:cBhvr>
                                        <p:cTn id="35" dur="500"/>
                                        <p:tgtEl>
                                          <p:spTgt spid="13"/>
                                        </p:tgtEl>
                                      </p:cBhvr>
                                    </p:animEffect>
                                  </p:childTnLst>
                                </p:cTn>
                              </p:par>
                              <p:par>
                                <p:cTn id="36" presetID="4" presetClass="entr" presetSubtype="16"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ox(in)">
                                      <p:cBhvr>
                                        <p:cTn id="38" dur="500"/>
                                        <p:tgtEl>
                                          <p:spTgt spid="25"/>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ox(i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ox(in)">
                                      <p:cBhvr>
                                        <p:cTn id="46" dur="500"/>
                                        <p:tgtEl>
                                          <p:spTgt spid="14"/>
                                        </p:tgtEl>
                                      </p:cBhvr>
                                    </p:animEffect>
                                  </p:childTnLst>
                                </p:cTn>
                              </p:par>
                              <p:par>
                                <p:cTn id="47" presetID="4" presetClass="entr" presetSubtype="16"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ox(in)">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ox(in)">
                                      <p:cBhvr>
                                        <p:cTn id="54" dur="500"/>
                                        <p:tgtEl>
                                          <p:spTgt spid="22"/>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ox(in)">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ox(in)">
                                      <p:cBhvr>
                                        <p:cTn id="62" dur="500"/>
                                        <p:tgtEl>
                                          <p:spTgt spid="15"/>
                                        </p:tgtEl>
                                      </p:cBhvr>
                                    </p:animEffect>
                                  </p:childTnLst>
                                </p:cTn>
                              </p:par>
                              <p:par>
                                <p:cTn id="63" presetID="4" presetClass="entr" presetSubtype="16"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box(in)">
                                      <p:cBhvr>
                                        <p:cTn id="65" dur="500"/>
                                        <p:tgtEl>
                                          <p:spTgt spid="32"/>
                                        </p:tgtEl>
                                      </p:cBhvr>
                                    </p:animEffect>
                                  </p:childTnLst>
                                </p:cTn>
                              </p:par>
                              <p:par>
                                <p:cTn id="66" presetID="4" presetClass="entr" presetSubtype="16" fill="hold"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box(in)">
                                      <p:cBhvr>
                                        <p:cTn id="68" dur="500"/>
                                        <p:tgtEl>
                                          <p:spTgt spid="31"/>
                                        </p:tgtEl>
                                      </p:cBhvr>
                                    </p:animEffect>
                                  </p:childTnLst>
                                </p:cTn>
                              </p:par>
                              <p:par>
                                <p:cTn id="69" presetID="4" presetClass="entr" presetSubtype="16"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ox(in)">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4" presetClass="entr" presetSubtype="16"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ox(in)">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4" presetClass="entr" presetSubtype="16" fill="hold"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box(in)">
                                      <p:cBhvr>
                                        <p:cTn id="81" dur="500"/>
                                        <p:tgtEl>
                                          <p:spTgt spid="42"/>
                                        </p:tgtEl>
                                      </p:cBhvr>
                                    </p:animEffect>
                                  </p:childTnLst>
                                </p:cTn>
                              </p:par>
                              <p:par>
                                <p:cTn id="82" presetID="4" presetClass="entr" presetSubtype="16"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box(in)">
                                      <p:cBhvr>
                                        <p:cTn id="84" dur="500"/>
                                        <p:tgtEl>
                                          <p:spTgt spid="41"/>
                                        </p:tgtEl>
                                      </p:cBhvr>
                                    </p:animEffect>
                                  </p:childTnLst>
                                </p:cTn>
                              </p:par>
                              <p:par>
                                <p:cTn id="85" presetID="4" presetClass="entr" presetSubtype="16"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box(in)">
                                      <p:cBhvr>
                                        <p:cTn id="87" dur="500"/>
                                        <p:tgtEl>
                                          <p:spTgt spid="17"/>
                                        </p:tgtEl>
                                      </p:cBhvr>
                                    </p:animEffect>
                                  </p:childTnLst>
                                </p:cTn>
                              </p:par>
                              <p:par>
                                <p:cTn id="88" presetID="4" presetClass="entr" presetSubtype="16" fill="hold" nodeType="with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box(in)">
                                      <p:cBhvr>
                                        <p:cTn id="90" dur="500"/>
                                        <p:tgtEl>
                                          <p:spTgt spid="29"/>
                                        </p:tgtEl>
                                      </p:cBhvr>
                                    </p:animEffect>
                                  </p:childTnLst>
                                </p:cTn>
                              </p:par>
                              <p:par>
                                <p:cTn id="91" presetID="4" presetClass="entr" presetSubtype="16" fill="hold" nodeType="with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box(in)">
                                      <p:cBhvr>
                                        <p:cTn id="93" dur="500"/>
                                        <p:tgtEl>
                                          <p:spTgt spid="30"/>
                                        </p:tgtEl>
                                      </p:cBhvr>
                                    </p:animEffect>
                                  </p:childTnLst>
                                </p:cTn>
                              </p:par>
                            </p:childTnLst>
                          </p:cTn>
                        </p:par>
                      </p:childTnLst>
                    </p:cTn>
                  </p:par>
                  <p:par>
                    <p:cTn id="94" fill="hold">
                      <p:stCondLst>
                        <p:cond delay="indefinite"/>
                      </p:stCondLst>
                      <p:childTnLst>
                        <p:par>
                          <p:cTn id="95" fill="hold">
                            <p:stCondLst>
                              <p:cond delay="0"/>
                            </p:stCondLst>
                            <p:childTnLst>
                              <p:par>
                                <p:cTn id="96" presetID="4" presetClass="entr" presetSubtype="16" fill="hold" grpId="0"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box(in)">
                                      <p:cBhvr>
                                        <p:cTn id="98" dur="500"/>
                                        <p:tgtEl>
                                          <p:spTgt spid="19"/>
                                        </p:tgtEl>
                                      </p:cBhvr>
                                    </p:animEffect>
                                  </p:childTnLst>
                                </p:cTn>
                              </p:par>
                              <p:par>
                                <p:cTn id="99" presetID="4" presetClass="entr" presetSubtype="16" fill="hold"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box(in)">
                                      <p:cBhvr>
                                        <p:cTn id="101" dur="500"/>
                                        <p:tgtEl>
                                          <p:spTgt spid="37"/>
                                        </p:tgtEl>
                                      </p:cBhvr>
                                    </p:animEffect>
                                  </p:childTnLst>
                                </p:cTn>
                              </p:par>
                              <p:par>
                                <p:cTn id="102" presetID="4" presetClass="entr" presetSubtype="16" fill="hold" grpId="0" nodeType="with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box(in)">
                                      <p:cBhvr>
                                        <p:cTn id="104" dur="500"/>
                                        <p:tgtEl>
                                          <p:spTgt spid="35"/>
                                        </p:tgtEl>
                                      </p:cBhvr>
                                    </p:animEffect>
                                  </p:childTnLst>
                                </p:cTn>
                              </p:par>
                              <p:par>
                                <p:cTn id="105" presetID="4" presetClass="entr" presetSubtype="16" fill="hold" nodeType="with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box(in)">
                                      <p:cBhvr>
                                        <p:cTn id="107" dur="500"/>
                                        <p:tgtEl>
                                          <p:spTgt spid="33"/>
                                        </p:tgtEl>
                                      </p:cBhvr>
                                    </p:animEffect>
                                  </p:childTnLst>
                                </p:cTn>
                              </p:par>
                              <p:par>
                                <p:cTn id="108" presetID="4" presetClass="entr" presetSubtype="16" fill="hold" grpId="0" nodeType="with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box(in)">
                                      <p:cBhvr>
                                        <p:cTn id="110" dur="500"/>
                                        <p:tgtEl>
                                          <p:spTgt spid="36"/>
                                        </p:tgtEl>
                                      </p:cBhvr>
                                    </p:animEffect>
                                  </p:childTnLst>
                                </p:cTn>
                              </p:par>
                              <p:par>
                                <p:cTn id="111" presetID="4" presetClass="entr" presetSubtype="16" fill="hold" nodeType="withEffect">
                                  <p:stCondLst>
                                    <p:cond delay="0"/>
                                  </p:stCondLst>
                                  <p:childTnLst>
                                    <p:set>
                                      <p:cBhvr>
                                        <p:cTn id="112" dur="1" fill="hold">
                                          <p:stCondLst>
                                            <p:cond delay="0"/>
                                          </p:stCondLst>
                                        </p:cTn>
                                        <p:tgtEl>
                                          <p:spTgt spid="34"/>
                                        </p:tgtEl>
                                        <p:attrNameLst>
                                          <p:attrName>style.visibility</p:attrName>
                                        </p:attrNameLst>
                                      </p:cBhvr>
                                      <p:to>
                                        <p:strVal val="visible"/>
                                      </p:to>
                                    </p:set>
                                    <p:animEffect transition="in" filter="box(in)">
                                      <p:cBhvr>
                                        <p:cTn id="113" dur="500"/>
                                        <p:tgtEl>
                                          <p:spTgt spid="34"/>
                                        </p:tgtEl>
                                      </p:cBhvr>
                                    </p:animEffect>
                                  </p:childTnLst>
                                </p:cTn>
                              </p:par>
                              <p:par>
                                <p:cTn id="114" presetID="4" presetClass="entr" presetSubtype="16" fill="hold" grpId="0" nodeType="withEffect">
                                  <p:stCondLst>
                                    <p:cond delay="0"/>
                                  </p:stCondLst>
                                  <p:childTnLst>
                                    <p:set>
                                      <p:cBhvr>
                                        <p:cTn id="115" dur="1" fill="hold">
                                          <p:stCondLst>
                                            <p:cond delay="0"/>
                                          </p:stCondLst>
                                        </p:cTn>
                                        <p:tgtEl>
                                          <p:spTgt spid="40"/>
                                        </p:tgtEl>
                                        <p:attrNameLst>
                                          <p:attrName>style.visibility</p:attrName>
                                        </p:attrNameLst>
                                      </p:cBhvr>
                                      <p:to>
                                        <p:strVal val="visible"/>
                                      </p:to>
                                    </p:set>
                                    <p:animEffect transition="in" filter="box(in)">
                                      <p:cBhvr>
                                        <p:cTn id="116" dur="500"/>
                                        <p:tgtEl>
                                          <p:spTgt spid="40"/>
                                        </p:tgtEl>
                                      </p:cBhvr>
                                    </p:animEffect>
                                  </p:childTnLst>
                                </p:cTn>
                              </p:par>
                              <p:par>
                                <p:cTn id="117" presetID="4" presetClass="entr" presetSubtype="16" fill="hold" nodeType="with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box(in)">
                                      <p:cBhvr>
                                        <p:cTn id="119" dur="500"/>
                                        <p:tgtEl>
                                          <p:spTgt spid="38"/>
                                        </p:tgtEl>
                                      </p:cBhvr>
                                    </p:animEffect>
                                  </p:childTnLst>
                                </p:cTn>
                              </p:par>
                              <p:par>
                                <p:cTn id="120" presetID="4" presetClass="entr" presetSubtype="16" fill="hold" nodeType="withEffect">
                                  <p:stCondLst>
                                    <p:cond delay="0"/>
                                  </p:stCondLst>
                                  <p:childTnLst>
                                    <p:set>
                                      <p:cBhvr>
                                        <p:cTn id="121" dur="1" fill="hold">
                                          <p:stCondLst>
                                            <p:cond delay="0"/>
                                          </p:stCondLst>
                                        </p:cTn>
                                        <p:tgtEl>
                                          <p:spTgt spid="39"/>
                                        </p:tgtEl>
                                        <p:attrNameLst>
                                          <p:attrName>style.visibility</p:attrName>
                                        </p:attrNameLst>
                                      </p:cBhvr>
                                      <p:to>
                                        <p:strVal val="visible"/>
                                      </p:to>
                                    </p:set>
                                    <p:animEffect transition="in" filter="box(in)">
                                      <p:cBhvr>
                                        <p:cTn id="122" dur="500"/>
                                        <p:tgtEl>
                                          <p:spTgt spid="39"/>
                                        </p:tgtEl>
                                      </p:cBhvr>
                                    </p:animEffect>
                                  </p:childTnLst>
                                </p:cTn>
                              </p:par>
                              <p:par>
                                <p:cTn id="123" presetID="4" presetClass="entr" presetSubtype="16" fill="hold"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box(in)">
                                      <p:cBhvr>
                                        <p:cTn id="125" dur="500"/>
                                        <p:tgtEl>
                                          <p:spTgt spid="27"/>
                                        </p:tgtEl>
                                      </p:cBhvr>
                                    </p:animEffect>
                                  </p:childTnLst>
                                </p:cTn>
                              </p:par>
                              <p:par>
                                <p:cTn id="126" presetID="4" presetClass="entr" presetSubtype="16" fill="hold" grpId="0" nodeType="withEffect">
                                  <p:stCondLst>
                                    <p:cond delay="0"/>
                                  </p:stCondLst>
                                  <p:childTnLst>
                                    <p:set>
                                      <p:cBhvr>
                                        <p:cTn id="127" dur="1" fill="hold">
                                          <p:stCondLst>
                                            <p:cond delay="0"/>
                                          </p:stCondLst>
                                        </p:cTn>
                                        <p:tgtEl>
                                          <p:spTgt spid="28"/>
                                        </p:tgtEl>
                                        <p:attrNameLst>
                                          <p:attrName>style.visibility</p:attrName>
                                        </p:attrNameLst>
                                      </p:cBhvr>
                                      <p:to>
                                        <p:strVal val="visible"/>
                                      </p:to>
                                    </p:set>
                                    <p:animEffect transition="in" filter="box(in)">
                                      <p:cBhvr>
                                        <p:cTn id="1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1" grpId="0"/>
      <p:bldP spid="24" grpId="0" animBg="1"/>
      <p:bldP spid="26" grpId="0"/>
      <p:bldP spid="28" grpId="0"/>
      <p:bldP spid="32" grpId="0"/>
      <p:bldP spid="35" grpId="0"/>
      <p:bldP spid="36" grpId="0"/>
      <p:bldP spid="40" grpId="0"/>
      <p:bldP spid="4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332656"/>
            <a:ext cx="8964488" cy="1066800"/>
          </a:xfrm>
        </p:spPr>
        <p:txBody>
          <a:bodyPr>
            <a:normAutofit/>
          </a:bodyPr>
          <a:lstStyle/>
          <a:p>
            <a:r>
              <a:rPr lang="es-ES" sz="2800" b="1" dirty="0" smtClean="0"/>
              <a:t>    </a:t>
            </a:r>
            <a:r>
              <a:rPr lang="es-ES" sz="3000" b="1" dirty="0" smtClean="0"/>
              <a:t>Publicaciones realizadas relacionadas con la Tesis (I)</a:t>
            </a:r>
            <a:endParaRPr lang="es-ES" sz="3000" b="1" dirty="0"/>
          </a:p>
        </p:txBody>
      </p:sp>
      <p:sp>
        <p:nvSpPr>
          <p:cNvPr id="3" name="2 Marcador de contenido"/>
          <p:cNvSpPr>
            <a:spLocks noGrp="1"/>
          </p:cNvSpPr>
          <p:nvPr>
            <p:ph idx="1"/>
          </p:nvPr>
        </p:nvSpPr>
        <p:spPr>
          <a:xfrm>
            <a:off x="457200" y="1340768"/>
            <a:ext cx="8229600" cy="5328592"/>
          </a:xfrm>
        </p:spPr>
        <p:txBody>
          <a:bodyPr>
            <a:noAutofit/>
          </a:bodyPr>
          <a:lstStyle/>
          <a:p>
            <a:r>
              <a:rPr lang="es-ES" sz="1200" dirty="0" smtClean="0">
                <a:solidFill>
                  <a:srgbClr val="002060"/>
                </a:solidFill>
              </a:rPr>
              <a:t>[García-Díaz et al., 2008] </a:t>
            </a:r>
            <a:r>
              <a:rPr lang="es-ES" sz="1200" u="sng" dirty="0" smtClean="0"/>
              <a:t>García-Díaz, V.</a:t>
            </a:r>
            <a:r>
              <a:rPr lang="pt-BR" sz="1200" dirty="0" smtClean="0"/>
              <a:t>, Fernández-Fernández, H., </a:t>
            </a:r>
            <a:r>
              <a:rPr lang="pt-BR" sz="1200" dirty="0" err="1" smtClean="0"/>
              <a:t>Palacios</a:t>
            </a:r>
            <a:r>
              <a:rPr lang="pt-BR" sz="1200" dirty="0" smtClean="0"/>
              <a:t>-</a:t>
            </a:r>
            <a:r>
              <a:rPr lang="es-ES" sz="1200" dirty="0" smtClean="0"/>
              <a:t>González, E., G-Bustelo, B. C. P., and </a:t>
            </a:r>
            <a:r>
              <a:rPr lang="es-ES" sz="1200" dirty="0" err="1" smtClean="0"/>
              <a:t>Lovelle</a:t>
            </a:r>
            <a:r>
              <a:rPr lang="es-ES" sz="1200" dirty="0" smtClean="0"/>
              <a:t>, J. M. C. </a:t>
            </a:r>
            <a:r>
              <a:rPr lang="es-ES" sz="1200" b="1" dirty="0" err="1" smtClean="0"/>
              <a:t>Intelligent</a:t>
            </a:r>
            <a:r>
              <a:rPr lang="es-ES" sz="1200" b="1" dirty="0" smtClean="0"/>
              <a:t> </a:t>
            </a:r>
            <a:r>
              <a:rPr lang="es-ES" sz="1200" b="1" dirty="0" err="1" smtClean="0"/>
              <a:t>traceability</a:t>
            </a:r>
            <a:r>
              <a:rPr lang="es-ES" sz="1200" b="1" dirty="0" smtClean="0"/>
              <a:t> </a:t>
            </a:r>
            <a:r>
              <a:rPr lang="en-US" sz="1200" b="1" dirty="0" smtClean="0"/>
              <a:t>system of </a:t>
            </a:r>
            <a:r>
              <a:rPr lang="en-US" sz="1200" b="1" dirty="0" err="1" smtClean="0"/>
              <a:t>Cabrales</a:t>
            </a:r>
            <a:r>
              <a:rPr lang="en-US" sz="1200" b="1" dirty="0" smtClean="0"/>
              <a:t> cheese using MDA Talisman</a:t>
            </a:r>
            <a:r>
              <a:rPr lang="en-US" sz="1200" dirty="0" smtClean="0"/>
              <a:t>. In </a:t>
            </a:r>
            <a:r>
              <a:rPr lang="es-ES" sz="1200" dirty="0" err="1" smtClean="0"/>
              <a:t>Proceedings</a:t>
            </a:r>
            <a:r>
              <a:rPr lang="es-ES" sz="1200" dirty="0" smtClean="0"/>
              <a:t> </a:t>
            </a:r>
            <a:r>
              <a:rPr lang="en-US" sz="1200" dirty="0" smtClean="0"/>
              <a:t>of the 2008 International Conference on Artificial Intelligence, ICAI 2008, July </a:t>
            </a:r>
            <a:r>
              <a:rPr lang="es-ES" sz="1200" dirty="0" smtClean="0"/>
              <a:t>14-17, Las Vegas, Nevada, USA, pp. 578-584</a:t>
            </a:r>
          </a:p>
          <a:p>
            <a:pPr>
              <a:buNone/>
            </a:pPr>
            <a:endParaRPr lang="es-ES" sz="1200" dirty="0" smtClean="0"/>
          </a:p>
          <a:p>
            <a:r>
              <a:rPr lang="es-ES" sz="1200" dirty="0" smtClean="0">
                <a:solidFill>
                  <a:srgbClr val="002060"/>
                </a:solidFill>
              </a:rPr>
              <a:t>[Palacios-González et al., 2008] </a:t>
            </a:r>
            <a:r>
              <a:rPr lang="es-ES" sz="1200" dirty="0" smtClean="0"/>
              <a:t>Palacios-González, E., Fernández-Fernández, H., </a:t>
            </a:r>
            <a:r>
              <a:rPr lang="es-ES" sz="1200" u="sng" dirty="0" smtClean="0"/>
              <a:t>García-Díaz, V.</a:t>
            </a:r>
            <a:r>
              <a:rPr lang="es-ES" sz="1200" dirty="0" smtClean="0"/>
              <a:t>, G-Bustelo, B. C. P., and </a:t>
            </a:r>
            <a:r>
              <a:rPr lang="es-ES" sz="1200" dirty="0" err="1" smtClean="0"/>
              <a:t>Lovelle</a:t>
            </a:r>
            <a:r>
              <a:rPr lang="es-ES" sz="1200" dirty="0" smtClean="0"/>
              <a:t>, J. M. C. </a:t>
            </a:r>
            <a:r>
              <a:rPr lang="es-ES" sz="1200" b="1" dirty="0" smtClean="0"/>
              <a:t>A </a:t>
            </a:r>
            <a:r>
              <a:rPr lang="es-ES" sz="1200" b="1" dirty="0" err="1" smtClean="0"/>
              <a:t>review</a:t>
            </a:r>
            <a:r>
              <a:rPr lang="es-ES" sz="1200" b="1" dirty="0" smtClean="0"/>
              <a:t> </a:t>
            </a:r>
            <a:r>
              <a:rPr lang="en-US" sz="1200" b="1" dirty="0" smtClean="0"/>
              <a:t>of intelligent software development tools</a:t>
            </a:r>
            <a:r>
              <a:rPr lang="en-US" sz="1200" dirty="0" smtClean="0"/>
              <a:t>. In </a:t>
            </a:r>
            <a:r>
              <a:rPr lang="es-ES" sz="1200" dirty="0" err="1" smtClean="0"/>
              <a:t>Proceedings</a:t>
            </a:r>
            <a:r>
              <a:rPr lang="es-ES" sz="1200" dirty="0" smtClean="0"/>
              <a:t> </a:t>
            </a:r>
            <a:r>
              <a:rPr lang="en-US" sz="1200" dirty="0" smtClean="0"/>
              <a:t>of the 2008 International Conference on Artificial Intelligence, ICAI 2008, July </a:t>
            </a:r>
            <a:r>
              <a:rPr lang="es-ES" sz="1200" dirty="0" smtClean="0"/>
              <a:t>14-17, Las Vegas, Nevada, USA</a:t>
            </a:r>
            <a:r>
              <a:rPr lang="en-US" sz="1200" dirty="0" smtClean="0"/>
              <a:t>, pp. </a:t>
            </a:r>
            <a:r>
              <a:rPr lang="es-ES" sz="1200" dirty="0" smtClean="0"/>
              <a:t>585-590</a:t>
            </a:r>
          </a:p>
          <a:p>
            <a:endParaRPr lang="es-ES" sz="1200" dirty="0" smtClean="0"/>
          </a:p>
          <a:p>
            <a:r>
              <a:rPr lang="es-ES" sz="1200" dirty="0" smtClean="0">
                <a:solidFill>
                  <a:srgbClr val="002060"/>
                </a:solidFill>
              </a:rPr>
              <a:t>[Fernández-Fernández et al., 2008] </a:t>
            </a:r>
            <a:r>
              <a:rPr lang="es-ES" sz="1200" dirty="0" smtClean="0"/>
              <a:t>Fernández-Fernández, H., Palacios-González, E., </a:t>
            </a:r>
            <a:r>
              <a:rPr lang="en-US" sz="1200" u="sng" dirty="0" err="1" smtClean="0"/>
              <a:t>García-Díaz</a:t>
            </a:r>
            <a:r>
              <a:rPr lang="en-US" sz="1200" u="sng" dirty="0" smtClean="0"/>
              <a:t>, V.</a:t>
            </a:r>
            <a:r>
              <a:rPr lang="en-US" sz="1200" dirty="0" smtClean="0"/>
              <a:t>, G-</a:t>
            </a:r>
            <a:r>
              <a:rPr lang="en-US" sz="1200" dirty="0" err="1" smtClean="0"/>
              <a:t>Bustelo</a:t>
            </a:r>
            <a:r>
              <a:rPr lang="en-US" sz="1200" dirty="0" smtClean="0"/>
              <a:t>, B. C. P., and </a:t>
            </a:r>
            <a:r>
              <a:rPr lang="en-US" sz="1200" dirty="0" err="1" smtClean="0"/>
              <a:t>Lovelle</a:t>
            </a:r>
            <a:r>
              <a:rPr lang="en-US" sz="1200" dirty="0" smtClean="0"/>
              <a:t>, J. M. C. (2008). </a:t>
            </a:r>
            <a:r>
              <a:rPr lang="en-US" sz="1200" b="1" dirty="0" smtClean="0"/>
              <a:t>Design of intelligent business applications based in BPM and MDE</a:t>
            </a:r>
            <a:r>
              <a:rPr lang="en-US" sz="1200" dirty="0" smtClean="0"/>
              <a:t>. In </a:t>
            </a:r>
            <a:r>
              <a:rPr lang="es-ES" sz="1200" dirty="0" err="1" smtClean="0"/>
              <a:t>Proceedings</a:t>
            </a:r>
            <a:r>
              <a:rPr lang="es-ES" sz="1200" dirty="0" smtClean="0"/>
              <a:t> </a:t>
            </a:r>
            <a:r>
              <a:rPr lang="en-US" sz="1200" dirty="0" smtClean="0"/>
              <a:t>of the 2008 International Conference on Artificial Intelligence, ICAI 2008, July </a:t>
            </a:r>
            <a:r>
              <a:rPr lang="es-ES" sz="1200" dirty="0" smtClean="0"/>
              <a:t>14-17, Las Vegas, Nevada, USA, pp. 591-597</a:t>
            </a:r>
          </a:p>
          <a:p>
            <a:endParaRPr lang="es-ES" sz="1200" dirty="0" smtClean="0"/>
          </a:p>
          <a:p>
            <a:r>
              <a:rPr lang="es-ES" sz="1200" dirty="0" smtClean="0">
                <a:solidFill>
                  <a:srgbClr val="002060"/>
                </a:solidFill>
              </a:rPr>
              <a:t>[Palacios-González et al., 2008b] </a:t>
            </a:r>
            <a:r>
              <a:rPr lang="es-ES" sz="1200" dirty="0" smtClean="0"/>
              <a:t>Palacios-González, E., Fernández-Fernández, H., </a:t>
            </a:r>
            <a:r>
              <a:rPr lang="it-IT" sz="1200" u="sng" dirty="0" smtClean="0"/>
              <a:t>García-Díaz, V.</a:t>
            </a:r>
            <a:r>
              <a:rPr lang="it-IT" sz="1200" dirty="0" smtClean="0"/>
              <a:t>, G-Bustelo, B. C. P., Lovelle, J. M. C., and Martínez, O. S</a:t>
            </a:r>
            <a:r>
              <a:rPr lang="en-US" sz="1200" dirty="0" smtClean="0"/>
              <a:t>. </a:t>
            </a:r>
            <a:r>
              <a:rPr lang="en-US" sz="1200" b="1" dirty="0" smtClean="0"/>
              <a:t>General purpose MDE tools</a:t>
            </a:r>
            <a:r>
              <a:rPr lang="en-US" sz="1200" dirty="0" smtClean="0"/>
              <a:t>. </a:t>
            </a:r>
            <a:r>
              <a:rPr lang="en-US" sz="1200" i="1" dirty="0" smtClean="0"/>
              <a:t>International Journal of Artificial Intelligence and Interactive Multimedia</a:t>
            </a:r>
            <a:r>
              <a:rPr lang="en-US" sz="1200" dirty="0" smtClean="0"/>
              <a:t>, 1(1):72-75</a:t>
            </a:r>
          </a:p>
          <a:p>
            <a:endParaRPr lang="en-US" sz="1200" dirty="0" smtClean="0"/>
          </a:p>
          <a:p>
            <a:r>
              <a:rPr lang="es-ES" sz="1200" dirty="0" smtClean="0">
                <a:solidFill>
                  <a:srgbClr val="002060"/>
                </a:solidFill>
              </a:rPr>
              <a:t>[García-Díaz et al., 2009] </a:t>
            </a:r>
            <a:r>
              <a:rPr lang="es-ES" sz="1200" u="sng" dirty="0" smtClean="0"/>
              <a:t>García-Díaz, V.</a:t>
            </a:r>
            <a:r>
              <a:rPr lang="es-ES" sz="1200" dirty="0" smtClean="0"/>
              <a:t>, Tolosa, J. B., G-Bustelo, B. C. P., Palacios-González, E., Martínez, O. S., and Crespo, R. G. (2009c). </a:t>
            </a:r>
            <a:r>
              <a:rPr lang="es-ES" sz="1200" b="1" dirty="0" err="1" smtClean="0"/>
              <a:t>Talisman</a:t>
            </a:r>
            <a:r>
              <a:rPr lang="es-ES" sz="1200" b="1" dirty="0" smtClean="0"/>
              <a:t> MDE framework: </a:t>
            </a:r>
            <a:r>
              <a:rPr lang="es-ES" sz="1200" b="1" dirty="0" err="1" smtClean="0"/>
              <a:t>An</a:t>
            </a:r>
            <a:r>
              <a:rPr lang="es-ES" sz="1200" b="1" dirty="0" smtClean="0"/>
              <a:t> </a:t>
            </a:r>
            <a:r>
              <a:rPr lang="es-ES" sz="1200" b="1" dirty="0" err="1" smtClean="0"/>
              <a:t>architecture</a:t>
            </a:r>
            <a:r>
              <a:rPr lang="es-ES" sz="1200" b="1" dirty="0" smtClean="0"/>
              <a:t> </a:t>
            </a:r>
            <a:r>
              <a:rPr lang="es-ES" sz="1200" b="1" dirty="0" err="1" smtClean="0"/>
              <a:t>for</a:t>
            </a:r>
            <a:r>
              <a:rPr lang="es-ES" sz="1200" b="1" dirty="0" smtClean="0"/>
              <a:t> </a:t>
            </a:r>
            <a:r>
              <a:rPr lang="es-ES" sz="1200" b="1" dirty="0" err="1" smtClean="0"/>
              <a:t>intelligent</a:t>
            </a:r>
            <a:r>
              <a:rPr lang="es-ES" sz="1200" b="1" dirty="0" smtClean="0"/>
              <a:t> </a:t>
            </a:r>
            <a:r>
              <a:rPr lang="es-ES" sz="1200" b="1" dirty="0" err="1" smtClean="0"/>
              <a:t>model-driven</a:t>
            </a:r>
            <a:r>
              <a:rPr lang="es-ES" sz="1200" b="1" dirty="0" smtClean="0"/>
              <a:t> </a:t>
            </a:r>
            <a:r>
              <a:rPr lang="es-ES" sz="1200" b="1" dirty="0" err="1" smtClean="0"/>
              <a:t>engineering</a:t>
            </a:r>
            <a:r>
              <a:rPr lang="es-ES" sz="1200" dirty="0" smtClean="0"/>
              <a:t>. </a:t>
            </a:r>
            <a:r>
              <a:rPr lang="en-US" sz="1200" dirty="0" smtClean="0"/>
              <a:t>In </a:t>
            </a:r>
            <a:r>
              <a:rPr lang="es-ES" sz="1200" dirty="0" err="1" smtClean="0"/>
              <a:t>Distributed</a:t>
            </a:r>
            <a:r>
              <a:rPr lang="es-ES" sz="1200" dirty="0" smtClean="0"/>
              <a:t> Computing, </a:t>
            </a:r>
            <a:r>
              <a:rPr lang="en-US" sz="1200" dirty="0" smtClean="0"/>
              <a:t>Artificial Intelligence, Bioinformatics, Soft Computing, and Ambient Assisted Living, 10th International Work-Conference on Artificial Neural Networks, IWANN 2009 Workshops, Salamanca, Spain, June 10-12. Proceedings, Part II, volume 5518 of Lecture Notes in Computer Science. Springer, pp</a:t>
            </a:r>
            <a:r>
              <a:rPr lang="es-ES" sz="1200" dirty="0" smtClean="0"/>
              <a:t> </a:t>
            </a:r>
            <a:r>
              <a:rPr lang="fr-FR" sz="1200" dirty="0" smtClean="0"/>
              <a:t>299-306</a:t>
            </a:r>
          </a:p>
          <a:p>
            <a:endParaRPr lang="es-ES" sz="1200" dirty="0" smtClean="0"/>
          </a:p>
          <a:p>
            <a:r>
              <a:rPr lang="es-ES" sz="1200" dirty="0" smtClean="0">
                <a:solidFill>
                  <a:srgbClr val="002060"/>
                </a:solidFill>
              </a:rPr>
              <a:t>[Tolosa et al., 2009]</a:t>
            </a:r>
            <a:r>
              <a:rPr lang="es-ES" sz="1200" dirty="0" smtClean="0"/>
              <a:t> Tolosa, J. B., </a:t>
            </a:r>
            <a:r>
              <a:rPr lang="es-ES" sz="1200" u="sng" dirty="0" smtClean="0"/>
              <a:t>García-Díaz, V.</a:t>
            </a:r>
            <a:r>
              <a:rPr lang="es-ES" sz="1200" dirty="0" smtClean="0"/>
              <a:t>, Martínez, O. S., Fernández-Fernández, H., and Fernández, G. G. </a:t>
            </a:r>
            <a:r>
              <a:rPr lang="es-ES" sz="1200" b="1" dirty="0" err="1" smtClean="0"/>
              <a:t>Towards</a:t>
            </a:r>
            <a:r>
              <a:rPr lang="es-ES" sz="1200" b="1" dirty="0" smtClean="0"/>
              <a:t> meta-</a:t>
            </a:r>
            <a:r>
              <a:rPr lang="es-ES" sz="1200" b="1" dirty="0" err="1" smtClean="0"/>
              <a:t>model</a:t>
            </a:r>
            <a:r>
              <a:rPr lang="es-ES" sz="1200" b="1" dirty="0" smtClean="0"/>
              <a:t> </a:t>
            </a:r>
            <a:r>
              <a:rPr lang="es-ES" sz="1200" b="1" dirty="0" err="1" smtClean="0"/>
              <a:t>interoperability</a:t>
            </a:r>
            <a:r>
              <a:rPr lang="es-ES" sz="1200" b="1" dirty="0" smtClean="0"/>
              <a:t> </a:t>
            </a:r>
            <a:r>
              <a:rPr lang="en-US" sz="1200" b="1" dirty="0" smtClean="0"/>
              <a:t>of models through intelligent transformations</a:t>
            </a:r>
            <a:r>
              <a:rPr lang="en-US" sz="1200" dirty="0" smtClean="0"/>
              <a:t>. In </a:t>
            </a:r>
            <a:r>
              <a:rPr lang="es-ES" sz="1200" dirty="0" err="1" smtClean="0"/>
              <a:t>Distributed</a:t>
            </a:r>
            <a:r>
              <a:rPr lang="es-ES" sz="1200" dirty="0" smtClean="0"/>
              <a:t> Computing, </a:t>
            </a:r>
            <a:r>
              <a:rPr lang="en-US" sz="1200" dirty="0" smtClean="0"/>
              <a:t>Artificial Intelligence, Bioinformatics, Soft Computing, and Ambient Assisted Living, 10th International Work-Conference on Artificial Neural Networks, IWANN 2009 Workshops, Salamanca, Spain, June 10-12. Proceedings, Part II, volume 5518 of Lecture Notes in Computer Science. Springer, pp</a:t>
            </a:r>
            <a:r>
              <a:rPr lang="es-ES" sz="1200" dirty="0" smtClean="0"/>
              <a:t> 315-322</a:t>
            </a:r>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70</a:t>
            </a:fld>
            <a:endParaRPr lang="es-E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332656"/>
            <a:ext cx="8964488" cy="1066800"/>
          </a:xfrm>
        </p:spPr>
        <p:txBody>
          <a:bodyPr>
            <a:normAutofit/>
          </a:bodyPr>
          <a:lstStyle/>
          <a:p>
            <a:r>
              <a:rPr lang="es-ES" sz="2800" b="1" dirty="0" smtClean="0"/>
              <a:t>    </a:t>
            </a:r>
            <a:r>
              <a:rPr lang="es-ES" sz="3000" b="1" dirty="0" smtClean="0"/>
              <a:t>Publicaciones realizadas relacionadas con la Tesis (II)</a:t>
            </a:r>
            <a:endParaRPr lang="es-ES" sz="3000" b="1" dirty="0"/>
          </a:p>
        </p:txBody>
      </p:sp>
      <p:sp>
        <p:nvSpPr>
          <p:cNvPr id="3" name="2 Marcador de contenido"/>
          <p:cNvSpPr>
            <a:spLocks noGrp="1"/>
          </p:cNvSpPr>
          <p:nvPr>
            <p:ph idx="1"/>
          </p:nvPr>
        </p:nvSpPr>
        <p:spPr>
          <a:xfrm>
            <a:off x="457200" y="1340768"/>
            <a:ext cx="8229600" cy="5328592"/>
          </a:xfrm>
        </p:spPr>
        <p:txBody>
          <a:bodyPr>
            <a:noAutofit/>
          </a:bodyPr>
          <a:lstStyle/>
          <a:p>
            <a:r>
              <a:rPr lang="es-ES" sz="1200" dirty="0" smtClean="0">
                <a:solidFill>
                  <a:srgbClr val="002060"/>
                </a:solidFill>
              </a:rPr>
              <a:t>[García-Díaz et al., 2009b] </a:t>
            </a:r>
            <a:r>
              <a:rPr lang="es-ES" sz="1200" u="sng" dirty="0" smtClean="0"/>
              <a:t>García-Díaz, V.</a:t>
            </a:r>
            <a:r>
              <a:rPr lang="es-ES" sz="1200" dirty="0" smtClean="0"/>
              <a:t>, Palacios-González, E., G-Bustelo, B. C. P., Palacio, D. Z., and </a:t>
            </a:r>
            <a:r>
              <a:rPr lang="es-ES" sz="1200" dirty="0" err="1" smtClean="0"/>
              <a:t>Lovelle</a:t>
            </a:r>
            <a:r>
              <a:rPr lang="es-ES" sz="1200" dirty="0" smtClean="0"/>
              <a:t>, J. M. C. </a:t>
            </a:r>
            <a:r>
              <a:rPr lang="es-ES" sz="1200" b="1" dirty="0" err="1" smtClean="0"/>
              <a:t>Version</a:t>
            </a:r>
            <a:r>
              <a:rPr lang="es-ES" sz="1200" b="1" dirty="0" smtClean="0"/>
              <a:t> control </a:t>
            </a:r>
            <a:r>
              <a:rPr lang="es-ES" sz="1200" b="1" dirty="0" err="1" smtClean="0"/>
              <a:t>for</a:t>
            </a:r>
            <a:r>
              <a:rPr lang="es-ES" sz="1200" b="1" dirty="0" smtClean="0"/>
              <a:t> </a:t>
            </a:r>
            <a:r>
              <a:rPr lang="es-ES" sz="1200" b="1" dirty="0" err="1" smtClean="0"/>
              <a:t>an</a:t>
            </a:r>
            <a:r>
              <a:rPr lang="es-ES" sz="1200" b="1" dirty="0" smtClean="0"/>
              <a:t> </a:t>
            </a:r>
            <a:r>
              <a:rPr lang="es-ES" sz="1200" b="1" dirty="0" err="1" smtClean="0"/>
              <a:t>intelligent</a:t>
            </a:r>
            <a:r>
              <a:rPr lang="es-ES" sz="1200" b="1" dirty="0" smtClean="0"/>
              <a:t> </a:t>
            </a:r>
            <a:r>
              <a:rPr lang="en-US" sz="1200" b="1" dirty="0" smtClean="0"/>
              <a:t>traceability system focusing on underlying source code changes control</a:t>
            </a:r>
            <a:r>
              <a:rPr lang="en-US" sz="1200" dirty="0" smtClean="0"/>
              <a:t>. </a:t>
            </a:r>
            <a:r>
              <a:rPr lang="es-ES" sz="1200" dirty="0" smtClean="0"/>
              <a:t>In </a:t>
            </a:r>
            <a:r>
              <a:rPr lang="es-ES" sz="1200" dirty="0" err="1" smtClean="0"/>
              <a:t>Proceedings</a:t>
            </a:r>
            <a:r>
              <a:rPr lang="es-ES" sz="1200" dirty="0" smtClean="0"/>
              <a:t> </a:t>
            </a:r>
            <a:r>
              <a:rPr lang="en-US" sz="1200" dirty="0" smtClean="0"/>
              <a:t>of the 2009 International Conference on Artificial Intelligence, ICAI 2009, July </a:t>
            </a:r>
            <a:r>
              <a:rPr lang="es-ES" sz="1200" dirty="0" smtClean="0"/>
              <a:t>13-16, Las Vegas, Nevada, USA</a:t>
            </a:r>
            <a:r>
              <a:rPr lang="en-US" sz="1200" dirty="0" smtClean="0"/>
              <a:t>,</a:t>
            </a:r>
            <a:r>
              <a:rPr lang="es-ES" sz="1200" dirty="0" smtClean="0"/>
              <a:t> pp. 816-822</a:t>
            </a:r>
          </a:p>
          <a:p>
            <a:endParaRPr lang="es-ES" sz="1200" dirty="0" smtClean="0"/>
          </a:p>
          <a:p>
            <a:r>
              <a:rPr lang="es-ES" sz="1200" dirty="0" smtClean="0">
                <a:solidFill>
                  <a:srgbClr val="002060"/>
                </a:solidFill>
              </a:rPr>
              <a:t>[Palacios-González et al., 2009] </a:t>
            </a:r>
            <a:r>
              <a:rPr lang="es-ES" sz="1200" dirty="0" smtClean="0"/>
              <a:t>Palacios-González, E., García-Bustelo, B. C. P., </a:t>
            </a:r>
            <a:r>
              <a:rPr lang="es-ES" sz="1200" u="sng" dirty="0" smtClean="0"/>
              <a:t>García-Díaz, V.</a:t>
            </a:r>
            <a:r>
              <a:rPr lang="es-ES" sz="1200" dirty="0" smtClean="0"/>
              <a:t>, Fernández-Fernández, H., and </a:t>
            </a:r>
            <a:r>
              <a:rPr lang="es-ES" sz="1200" dirty="0" err="1" smtClean="0"/>
              <a:t>Lovelle</a:t>
            </a:r>
            <a:r>
              <a:rPr lang="es-ES" sz="1200" dirty="0" smtClean="0"/>
              <a:t>, J. M. C. </a:t>
            </a:r>
            <a:r>
              <a:rPr lang="es-ES" sz="1200" b="1" dirty="0" err="1" smtClean="0"/>
              <a:t>Intelligent</a:t>
            </a:r>
            <a:r>
              <a:rPr lang="es-ES" sz="1200" b="1" dirty="0" smtClean="0"/>
              <a:t> </a:t>
            </a:r>
            <a:r>
              <a:rPr lang="en-US" sz="1200" b="1" dirty="0" smtClean="0"/>
              <a:t>generation of Web applications for </a:t>
            </a:r>
            <a:r>
              <a:rPr lang="en-US" sz="1200" b="1" dirty="0" err="1" smtClean="0"/>
              <a:t>eGovernment</a:t>
            </a:r>
            <a:r>
              <a:rPr lang="en-US" sz="1200" dirty="0" smtClean="0"/>
              <a:t>. </a:t>
            </a:r>
            <a:r>
              <a:rPr lang="es-ES" sz="1200" dirty="0" smtClean="0"/>
              <a:t>In </a:t>
            </a:r>
            <a:r>
              <a:rPr lang="es-ES" sz="1200" dirty="0" err="1" smtClean="0"/>
              <a:t>Proceedings</a:t>
            </a:r>
            <a:r>
              <a:rPr lang="es-ES" sz="1200" dirty="0" smtClean="0"/>
              <a:t> </a:t>
            </a:r>
            <a:r>
              <a:rPr lang="en-US" sz="1200" dirty="0" smtClean="0"/>
              <a:t>of the 2009 International Conference on Artificial Intelligence, ICAI 2009, July </a:t>
            </a:r>
            <a:r>
              <a:rPr lang="es-ES" sz="1200" dirty="0" smtClean="0"/>
              <a:t>13-16, Las Vegas, Nevada, USA</a:t>
            </a:r>
            <a:r>
              <a:rPr lang="en-US" sz="1200" dirty="0" smtClean="0"/>
              <a:t>,</a:t>
            </a:r>
            <a:r>
              <a:rPr lang="es-ES" sz="1200" dirty="0" smtClean="0"/>
              <a:t> </a:t>
            </a:r>
            <a:r>
              <a:rPr lang="en-US" sz="1200" dirty="0" smtClean="0"/>
              <a:t>pp.</a:t>
            </a:r>
            <a:r>
              <a:rPr lang="es-ES" sz="1200" dirty="0" smtClean="0"/>
              <a:t> 811-815</a:t>
            </a:r>
          </a:p>
          <a:p>
            <a:endParaRPr lang="es-ES" sz="1200" dirty="0" smtClean="0"/>
          </a:p>
          <a:p>
            <a:r>
              <a:rPr lang="es-ES" sz="1200" dirty="0" smtClean="0">
                <a:solidFill>
                  <a:srgbClr val="002060"/>
                </a:solidFill>
              </a:rPr>
              <a:t>[Fernández-Fernández et al., 2009] </a:t>
            </a:r>
            <a:r>
              <a:rPr lang="es-ES" sz="1200" dirty="0" smtClean="0"/>
              <a:t>Fernández-Fernández, H., Palacios-González, E., </a:t>
            </a:r>
            <a:r>
              <a:rPr lang="it-IT" sz="1200" u="sng" dirty="0" smtClean="0"/>
              <a:t>García-Díaz, V.</a:t>
            </a:r>
            <a:r>
              <a:rPr lang="it-IT" sz="1200" dirty="0" smtClean="0"/>
              <a:t>, G-Bustelo, B. C. P., Sanjuán-Martínez, O., and Lovelle, J. M. C.</a:t>
            </a:r>
            <a:r>
              <a:rPr lang="en-US" sz="1200" dirty="0" smtClean="0"/>
              <a:t> </a:t>
            </a:r>
            <a:r>
              <a:rPr lang="en-US" sz="1200" b="1" dirty="0" smtClean="0"/>
              <a:t>Developing a business application with BPM and MDE. </a:t>
            </a:r>
            <a:r>
              <a:rPr lang="en-US" sz="1200" i="1" dirty="0" smtClean="0"/>
              <a:t>International. Journal of Artificial Intelligence and Interactive Multimedia</a:t>
            </a:r>
            <a:r>
              <a:rPr lang="en-US" sz="1200" dirty="0" smtClean="0"/>
              <a:t>, 1(2):26-32</a:t>
            </a:r>
          </a:p>
          <a:p>
            <a:endParaRPr lang="en-US" sz="1200" dirty="0" smtClean="0"/>
          </a:p>
          <a:p>
            <a:r>
              <a:rPr lang="pt-BR" sz="1200" dirty="0" smtClean="0">
                <a:solidFill>
                  <a:srgbClr val="002060"/>
                </a:solidFill>
              </a:rPr>
              <a:t>[</a:t>
            </a:r>
            <a:r>
              <a:rPr lang="pt-BR" sz="1200" dirty="0" err="1" smtClean="0">
                <a:solidFill>
                  <a:srgbClr val="002060"/>
                </a:solidFill>
              </a:rPr>
              <a:t>García-Díaz</a:t>
            </a:r>
            <a:r>
              <a:rPr lang="pt-BR" sz="1200" dirty="0" smtClean="0">
                <a:solidFill>
                  <a:srgbClr val="002060"/>
                </a:solidFill>
              </a:rPr>
              <a:t> </a:t>
            </a:r>
            <a:r>
              <a:rPr lang="pt-BR" sz="1200" dirty="0" err="1" smtClean="0">
                <a:solidFill>
                  <a:srgbClr val="002060"/>
                </a:solidFill>
              </a:rPr>
              <a:t>et</a:t>
            </a:r>
            <a:r>
              <a:rPr lang="pt-BR" sz="1200" dirty="0" smtClean="0">
                <a:solidFill>
                  <a:srgbClr val="002060"/>
                </a:solidFill>
              </a:rPr>
              <a:t> al., 2009c] </a:t>
            </a:r>
            <a:r>
              <a:rPr lang="pt-BR" sz="1200" u="sng" dirty="0" err="1" smtClean="0"/>
              <a:t>García-Díaz</a:t>
            </a:r>
            <a:r>
              <a:rPr lang="pt-BR" sz="1200" u="sng" dirty="0" smtClean="0"/>
              <a:t>, V.</a:t>
            </a:r>
            <a:r>
              <a:rPr lang="pt-BR" sz="1200" dirty="0" smtClean="0"/>
              <a:t>, Fernández-Fernández, H., </a:t>
            </a:r>
            <a:r>
              <a:rPr lang="pt-BR" sz="1200" dirty="0" err="1" smtClean="0"/>
              <a:t>Palacios</a:t>
            </a:r>
            <a:r>
              <a:rPr lang="pt-BR" sz="1200" dirty="0" smtClean="0"/>
              <a:t>-</a:t>
            </a:r>
            <a:r>
              <a:rPr lang="es-ES" sz="1200" dirty="0" smtClean="0"/>
              <a:t>González, E., G-Bustelo, B. C. P., Sanjuán-Martínez, O., and </a:t>
            </a:r>
            <a:r>
              <a:rPr lang="es-ES" sz="1200" dirty="0" err="1" smtClean="0"/>
              <a:t>Lovelle</a:t>
            </a:r>
            <a:r>
              <a:rPr lang="es-ES" sz="1200" dirty="0" smtClean="0"/>
              <a:t>, J. M. C. </a:t>
            </a:r>
            <a:r>
              <a:rPr lang="en-US" sz="1200" b="1" dirty="0" smtClean="0"/>
              <a:t>Automated code generation support for BI with MDA Talisman</a:t>
            </a:r>
            <a:r>
              <a:rPr lang="en-US" sz="1200" dirty="0" smtClean="0"/>
              <a:t>. </a:t>
            </a:r>
            <a:r>
              <a:rPr lang="en-US" sz="1200" i="1" dirty="0" smtClean="0"/>
              <a:t>International Journal of Artificial Intelligence and Interactive Multimedia</a:t>
            </a:r>
            <a:r>
              <a:rPr lang="en-US" sz="1200" dirty="0" smtClean="0"/>
              <a:t>, 1(2):87-93</a:t>
            </a:r>
          </a:p>
          <a:p>
            <a:endParaRPr lang="en-US" sz="1200" dirty="0" smtClean="0"/>
          </a:p>
          <a:p>
            <a:r>
              <a:rPr lang="es-ES" sz="1200" dirty="0" smtClean="0">
                <a:solidFill>
                  <a:srgbClr val="002060"/>
                </a:solidFill>
              </a:rPr>
              <a:t>[Fernández-Fernández et al., 2010] </a:t>
            </a:r>
            <a:r>
              <a:rPr lang="es-ES" sz="1200" dirty="0" smtClean="0"/>
              <a:t>Fernández-Fernández, H., Palacios-González, E., </a:t>
            </a:r>
            <a:r>
              <a:rPr lang="es-ES" sz="1200" u="sng" dirty="0" smtClean="0"/>
              <a:t>García-Díaz, V.</a:t>
            </a:r>
            <a:r>
              <a:rPr lang="es-ES" sz="1200" dirty="0" smtClean="0"/>
              <a:t>, García-Bustelo, B. C. P., Martínez, O. S., and </a:t>
            </a:r>
            <a:r>
              <a:rPr lang="es-ES" sz="1200" dirty="0" err="1" smtClean="0"/>
              <a:t>Lovelle</a:t>
            </a:r>
            <a:r>
              <a:rPr lang="es-ES" sz="1200" dirty="0" smtClean="0"/>
              <a:t>, J. M. C. </a:t>
            </a:r>
            <a:r>
              <a:rPr lang="en-US" sz="1200" b="1" dirty="0" smtClean="0"/>
              <a:t>SBPMN - An easier business process modeling notation for business users</a:t>
            </a:r>
            <a:r>
              <a:rPr lang="en-US" sz="1200" dirty="0" smtClean="0"/>
              <a:t>. </a:t>
            </a:r>
            <a:r>
              <a:rPr lang="es-ES" sz="1200" i="1" dirty="0" err="1" smtClean="0"/>
              <a:t>Computer</a:t>
            </a:r>
            <a:r>
              <a:rPr lang="es-ES" sz="1200" i="1" dirty="0" smtClean="0"/>
              <a:t> </a:t>
            </a:r>
            <a:r>
              <a:rPr lang="es-ES" sz="1200" i="1" dirty="0" err="1" smtClean="0"/>
              <a:t>Standards</a:t>
            </a:r>
            <a:r>
              <a:rPr lang="es-ES" sz="1200" i="1" dirty="0" smtClean="0"/>
              <a:t> &amp; Interfaces, </a:t>
            </a:r>
            <a:r>
              <a:rPr lang="es-ES" sz="1200" dirty="0" smtClean="0"/>
              <a:t>32(1-2):18-28. </a:t>
            </a:r>
            <a:r>
              <a:rPr lang="es-ES" sz="1200" dirty="0" err="1" smtClean="0"/>
              <a:t>Elsevier</a:t>
            </a:r>
            <a:r>
              <a:rPr lang="es-ES" sz="1200" dirty="0" smtClean="0"/>
              <a:t>. </a:t>
            </a:r>
            <a:r>
              <a:rPr lang="es-ES" sz="1200" dirty="0" smtClean="0">
                <a:solidFill>
                  <a:srgbClr val="C00000"/>
                </a:solidFill>
              </a:rPr>
              <a:t>Revista JCR</a:t>
            </a:r>
          </a:p>
          <a:p>
            <a:endParaRPr lang="es-ES" sz="1200" dirty="0" smtClean="0"/>
          </a:p>
          <a:p>
            <a:r>
              <a:rPr lang="es-ES" sz="1200" dirty="0" smtClean="0">
                <a:solidFill>
                  <a:srgbClr val="002060"/>
                </a:solidFill>
              </a:rPr>
              <a:t>[García-Díaz et al., 2010] </a:t>
            </a:r>
            <a:r>
              <a:rPr lang="es-ES" sz="1200" u="sng" dirty="0" smtClean="0"/>
              <a:t>García-Díaz, V.</a:t>
            </a:r>
            <a:r>
              <a:rPr lang="pt-BR" sz="1200" dirty="0" smtClean="0"/>
              <a:t>, Fernández-Fernández, H., </a:t>
            </a:r>
            <a:r>
              <a:rPr lang="pt-BR" sz="1200" dirty="0" err="1" smtClean="0"/>
              <a:t>Palacios</a:t>
            </a:r>
            <a:r>
              <a:rPr lang="pt-BR" sz="1200" dirty="0" smtClean="0"/>
              <a:t>-</a:t>
            </a:r>
            <a:r>
              <a:rPr lang="es-ES" sz="1200" dirty="0" smtClean="0"/>
              <a:t>González, E., G-Bustelo, B. C. P., Sanjuán-Martínez, O., and </a:t>
            </a:r>
            <a:r>
              <a:rPr lang="es-ES" sz="1200" dirty="0" err="1" smtClean="0"/>
              <a:t>Lovelle</a:t>
            </a:r>
            <a:r>
              <a:rPr lang="es-ES" sz="1200" dirty="0" smtClean="0"/>
              <a:t>, J. M. C.</a:t>
            </a:r>
            <a:r>
              <a:rPr lang="en-US" sz="1200" dirty="0" smtClean="0"/>
              <a:t>. </a:t>
            </a:r>
            <a:r>
              <a:rPr lang="en-US" sz="1200" b="1" dirty="0" smtClean="0"/>
              <a:t>Talisman MDE. Mixing MDE principles</a:t>
            </a:r>
            <a:r>
              <a:rPr lang="en-US" sz="1200" dirty="0" smtClean="0"/>
              <a:t>.</a:t>
            </a:r>
            <a:r>
              <a:rPr lang="en-US" sz="1200" i="1" dirty="0" smtClean="0"/>
              <a:t> Journal of Systems and Software</a:t>
            </a:r>
            <a:r>
              <a:rPr lang="en-US" sz="1200" dirty="0" smtClean="0"/>
              <a:t>, </a:t>
            </a:r>
            <a:r>
              <a:rPr lang="es-ES" sz="1200" dirty="0" smtClean="0"/>
              <a:t>83(7):1179-1191. </a:t>
            </a:r>
            <a:r>
              <a:rPr lang="es-ES" sz="1200" dirty="0" err="1" smtClean="0"/>
              <a:t>Elsevier</a:t>
            </a:r>
            <a:r>
              <a:rPr lang="es-ES" sz="1200" dirty="0" smtClean="0"/>
              <a:t>. </a:t>
            </a:r>
            <a:r>
              <a:rPr lang="es-ES" sz="1200" dirty="0" smtClean="0">
                <a:solidFill>
                  <a:srgbClr val="C00000"/>
                </a:solidFill>
              </a:rPr>
              <a:t>Revista JCR</a:t>
            </a:r>
            <a:endParaRPr lang="es-ES" sz="1200" dirty="0" smtClean="0"/>
          </a:p>
          <a:p>
            <a:endParaRPr lang="es-ES" sz="1200" dirty="0" smtClean="0"/>
          </a:p>
          <a:p>
            <a:r>
              <a:rPr lang="es-ES" sz="1200" dirty="0" smtClean="0">
                <a:solidFill>
                  <a:srgbClr val="002060"/>
                </a:solidFill>
              </a:rPr>
              <a:t>[García-Díaz et al., 2010b] </a:t>
            </a:r>
            <a:r>
              <a:rPr lang="es-ES" sz="1200" u="sng" dirty="0" smtClean="0"/>
              <a:t>García-Díaz, V.</a:t>
            </a:r>
            <a:r>
              <a:rPr lang="es-ES" sz="1200" dirty="0" smtClean="0"/>
              <a:t>, G-Bustelo, B. C. P., Sanjuán-Martínez, </a:t>
            </a:r>
            <a:r>
              <a:rPr lang="en-US" sz="1200" dirty="0" smtClean="0"/>
              <a:t>O., and </a:t>
            </a:r>
            <a:r>
              <a:rPr lang="en-US" sz="1200" dirty="0" err="1" smtClean="0"/>
              <a:t>Lovelle</a:t>
            </a:r>
            <a:r>
              <a:rPr lang="en-US" sz="1200" dirty="0" smtClean="0"/>
              <a:t>, J. M. C.  </a:t>
            </a:r>
            <a:r>
              <a:rPr lang="en-US" sz="1200" b="1" dirty="0" smtClean="0"/>
              <a:t>Towards an adaptive integration trigger</a:t>
            </a:r>
            <a:r>
              <a:rPr lang="en-US" sz="1200" dirty="0" smtClean="0"/>
              <a:t>. In International Symposium on Distributed Computing and Artificial Intelligence, </a:t>
            </a:r>
            <a:r>
              <a:rPr lang="es-ES" sz="1200" dirty="0" smtClean="0"/>
              <a:t>pp. 457-460</a:t>
            </a:r>
          </a:p>
          <a:p>
            <a:endParaRPr lang="es-ES" sz="1200" dirty="0" smtClean="0"/>
          </a:p>
          <a:p>
            <a:pPr>
              <a:buNone/>
            </a:pPr>
            <a:endParaRPr lang="es-ES" sz="1200" dirty="0" smtClean="0"/>
          </a:p>
          <a:p>
            <a:endParaRPr lang="es-ES" sz="1200" dirty="0" smtClean="0"/>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71</a:t>
            </a:fld>
            <a:endParaRPr lang="es-E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332656"/>
            <a:ext cx="8964488" cy="1066800"/>
          </a:xfrm>
        </p:spPr>
        <p:txBody>
          <a:bodyPr>
            <a:normAutofit/>
          </a:bodyPr>
          <a:lstStyle/>
          <a:p>
            <a:r>
              <a:rPr lang="es-ES" sz="2800" b="1" dirty="0" smtClean="0"/>
              <a:t>    </a:t>
            </a:r>
            <a:r>
              <a:rPr lang="es-ES" sz="3000" b="1" dirty="0" smtClean="0"/>
              <a:t>Publicaciones realizadas relacionadas con la Tesis (III)</a:t>
            </a:r>
            <a:endParaRPr lang="es-ES" sz="3000" b="1" dirty="0"/>
          </a:p>
        </p:txBody>
      </p:sp>
      <p:sp>
        <p:nvSpPr>
          <p:cNvPr id="3" name="2 Marcador de contenido"/>
          <p:cNvSpPr>
            <a:spLocks noGrp="1"/>
          </p:cNvSpPr>
          <p:nvPr>
            <p:ph idx="1"/>
          </p:nvPr>
        </p:nvSpPr>
        <p:spPr>
          <a:xfrm>
            <a:off x="457200" y="1340768"/>
            <a:ext cx="8229600" cy="5328592"/>
          </a:xfrm>
        </p:spPr>
        <p:txBody>
          <a:bodyPr>
            <a:noAutofit/>
          </a:bodyPr>
          <a:lstStyle/>
          <a:p>
            <a:r>
              <a:rPr lang="es-ES" sz="1200" dirty="0" smtClean="0">
                <a:solidFill>
                  <a:srgbClr val="002060"/>
                </a:solidFill>
              </a:rPr>
              <a:t>[Tolosa et al., 2010] </a:t>
            </a:r>
            <a:r>
              <a:rPr lang="es-ES" sz="1200" dirty="0" smtClean="0"/>
              <a:t>Tolosa, J. B., Sanjuán-Martínez, O., </a:t>
            </a:r>
            <a:r>
              <a:rPr lang="es-ES" sz="1200" u="sng" dirty="0" smtClean="0"/>
              <a:t>García-Díaz, V.</a:t>
            </a:r>
            <a:r>
              <a:rPr lang="es-ES" sz="1200" dirty="0" smtClean="0"/>
              <a:t>, </a:t>
            </a:r>
            <a:r>
              <a:rPr lang="it-IT" sz="1200" dirty="0" smtClean="0"/>
              <a:t>Bustelo, B. C. P. G.</a:t>
            </a:r>
            <a:r>
              <a:rPr lang="en-US" sz="1200" dirty="0" smtClean="0"/>
              <a:t>, and </a:t>
            </a:r>
            <a:r>
              <a:rPr lang="en-US" sz="1200" dirty="0" err="1" smtClean="0"/>
              <a:t>Lovelle</a:t>
            </a:r>
            <a:r>
              <a:rPr lang="en-US" sz="1200" dirty="0" smtClean="0"/>
              <a:t>, J. M. C. </a:t>
            </a:r>
            <a:r>
              <a:rPr lang="en-US" sz="1200" b="1" dirty="0" smtClean="0"/>
              <a:t>Towards the systematic measurement of ATL transformation models</a:t>
            </a:r>
            <a:r>
              <a:rPr lang="en-US" sz="1200" dirty="0" smtClean="0"/>
              <a:t>. </a:t>
            </a:r>
            <a:r>
              <a:rPr lang="en-US" sz="1200" i="1" dirty="0" smtClean="0"/>
              <a:t>Software: Practice and Experience</a:t>
            </a:r>
            <a:r>
              <a:rPr lang="en-US" sz="1200" dirty="0" smtClean="0"/>
              <a:t>, </a:t>
            </a:r>
            <a:r>
              <a:rPr lang="es-ES" sz="1200" dirty="0" smtClean="0"/>
              <a:t>41:789-815.  </a:t>
            </a:r>
            <a:r>
              <a:rPr lang="es-ES" sz="1200" dirty="0" err="1" smtClean="0"/>
              <a:t>Wiley</a:t>
            </a:r>
            <a:r>
              <a:rPr lang="es-ES" sz="1200" dirty="0" smtClean="0"/>
              <a:t>. </a:t>
            </a:r>
            <a:r>
              <a:rPr lang="es-ES" sz="1200" dirty="0" smtClean="0">
                <a:solidFill>
                  <a:srgbClr val="C00000"/>
                </a:solidFill>
              </a:rPr>
              <a:t>Revista JCR</a:t>
            </a:r>
            <a:endParaRPr lang="es-ES" sz="1200" dirty="0" smtClean="0">
              <a:solidFill>
                <a:srgbClr val="002060"/>
              </a:solidFill>
            </a:endParaRPr>
          </a:p>
          <a:p>
            <a:endParaRPr lang="es-ES" sz="1200" dirty="0" smtClean="0">
              <a:solidFill>
                <a:srgbClr val="002060"/>
              </a:solidFill>
            </a:endParaRPr>
          </a:p>
          <a:p>
            <a:r>
              <a:rPr lang="es-ES" sz="1200" dirty="0" smtClean="0">
                <a:solidFill>
                  <a:srgbClr val="002060"/>
                </a:solidFill>
              </a:rPr>
              <a:t>[García-Díaz et al., 2011] </a:t>
            </a:r>
            <a:r>
              <a:rPr lang="es-ES" sz="1200" u="sng" dirty="0" smtClean="0"/>
              <a:t>García-Díaz, V.</a:t>
            </a:r>
            <a:r>
              <a:rPr lang="it-IT" sz="1200" dirty="0" smtClean="0"/>
              <a:t>, Bustelo, B. C. P. G., Martínez, O. S., </a:t>
            </a:r>
            <a:r>
              <a:rPr lang="en-US" sz="1200" dirty="0" err="1" smtClean="0"/>
              <a:t>Lovelle</a:t>
            </a:r>
            <a:r>
              <a:rPr lang="en-US" sz="1200" dirty="0" smtClean="0"/>
              <a:t>, J. M. C., and de </a:t>
            </a:r>
            <a:r>
              <a:rPr lang="en-US" sz="1200" dirty="0" err="1" smtClean="0"/>
              <a:t>Pablos</a:t>
            </a:r>
            <a:r>
              <a:rPr lang="en-US" sz="1200" dirty="0" smtClean="0"/>
              <a:t>, P. O. </a:t>
            </a:r>
            <a:r>
              <a:rPr lang="en-US" sz="1200" i="1" dirty="0" smtClean="0"/>
              <a:t>Regional Innovation Systems and </a:t>
            </a:r>
            <a:r>
              <a:rPr lang="es-ES" sz="1200" i="1" dirty="0" err="1" smtClean="0"/>
              <a:t>Sustainable</a:t>
            </a:r>
            <a:r>
              <a:rPr lang="es-ES" sz="1200" i="1" dirty="0" smtClean="0"/>
              <a:t> </a:t>
            </a:r>
            <a:r>
              <a:rPr lang="es-ES" sz="1200" i="1" dirty="0" err="1" smtClean="0"/>
              <a:t>Development</a:t>
            </a:r>
            <a:r>
              <a:rPr lang="es-ES" sz="1200" i="1" dirty="0" smtClean="0"/>
              <a:t>. </a:t>
            </a:r>
            <a:r>
              <a:rPr lang="es-ES" sz="1200" i="1" dirty="0" err="1" smtClean="0"/>
              <a:t>Emerging</a:t>
            </a:r>
            <a:r>
              <a:rPr lang="es-ES" sz="1200" i="1" dirty="0" smtClean="0"/>
              <a:t> Technologies</a:t>
            </a:r>
            <a:r>
              <a:rPr lang="es-ES" sz="1200" dirty="0" smtClean="0"/>
              <a:t>, </a:t>
            </a:r>
            <a:r>
              <a:rPr lang="es-ES" sz="1200" dirty="0" err="1" smtClean="0"/>
              <a:t>chapter</a:t>
            </a:r>
            <a:r>
              <a:rPr lang="es-ES" sz="1200" dirty="0" smtClean="0"/>
              <a:t> </a:t>
            </a:r>
            <a:r>
              <a:rPr lang="es-ES" sz="1200" b="1" dirty="0" err="1" smtClean="0"/>
              <a:t>Traceability</a:t>
            </a:r>
            <a:r>
              <a:rPr lang="es-ES" sz="1200" b="1" dirty="0" smtClean="0"/>
              <a:t> </a:t>
            </a:r>
            <a:r>
              <a:rPr lang="es-ES" sz="1200" b="1" dirty="0" err="1" smtClean="0"/>
              <a:t>systems</a:t>
            </a:r>
            <a:r>
              <a:rPr lang="es-ES" sz="1200" b="1" dirty="0" smtClean="0"/>
              <a:t> </a:t>
            </a:r>
            <a:r>
              <a:rPr lang="en-US" sz="1200" b="1" dirty="0" smtClean="0"/>
              <a:t>for sustainable development in rural areas</a:t>
            </a:r>
            <a:r>
              <a:rPr lang="en-US" sz="1200" dirty="0" smtClean="0"/>
              <a:t>, pp. 1-8. IGI-Global</a:t>
            </a:r>
          </a:p>
          <a:p>
            <a:pPr>
              <a:buNone/>
            </a:pPr>
            <a:endParaRPr lang="es-ES" sz="1200" dirty="0" smtClean="0">
              <a:solidFill>
                <a:srgbClr val="002060"/>
              </a:solidFill>
            </a:endParaRPr>
          </a:p>
          <a:p>
            <a:r>
              <a:rPr lang="es-ES" sz="1200" dirty="0" smtClean="0">
                <a:solidFill>
                  <a:srgbClr val="002060"/>
                </a:solidFill>
              </a:rPr>
              <a:t>[Martínez et al., 2011] </a:t>
            </a:r>
            <a:r>
              <a:rPr lang="es-ES" sz="1200" dirty="0" smtClean="0"/>
              <a:t>Martínez, J. S., </a:t>
            </a:r>
            <a:r>
              <a:rPr lang="es-ES" sz="1200" u="sng" dirty="0" smtClean="0"/>
              <a:t>García-Díaz, V.</a:t>
            </a:r>
            <a:r>
              <a:rPr lang="es-ES" sz="1200" dirty="0" smtClean="0"/>
              <a:t>, G-Bustelo, B. C. P., and </a:t>
            </a:r>
            <a:r>
              <a:rPr lang="es-ES" sz="1200" dirty="0" err="1" smtClean="0"/>
              <a:t>Lovelle</a:t>
            </a:r>
            <a:r>
              <a:rPr lang="es-ES" sz="1200" dirty="0" smtClean="0"/>
              <a:t>, J. M. C. </a:t>
            </a:r>
            <a:r>
              <a:rPr lang="es-ES" sz="1200" b="1" dirty="0" smtClean="0"/>
              <a:t>BPMN MUSIM: </a:t>
            </a:r>
            <a:r>
              <a:rPr lang="es-ES" sz="1200" b="1" dirty="0" err="1" smtClean="0"/>
              <a:t>Notacion</a:t>
            </a:r>
            <a:r>
              <a:rPr lang="es-ES" sz="1200" b="1" dirty="0" smtClean="0"/>
              <a:t> BPMN muy </a:t>
            </a:r>
            <a:r>
              <a:rPr lang="es-ES" sz="1200" b="1" dirty="0" err="1" smtClean="0"/>
              <a:t>simplicada</a:t>
            </a:r>
            <a:r>
              <a:rPr lang="es-ES" sz="1200" dirty="0" smtClean="0"/>
              <a:t>. In Conferencia Ibérica de Sistemas y Tecnologías de Información. </a:t>
            </a:r>
            <a:r>
              <a:rPr lang="es-ES" sz="1200" i="1" dirty="0" smtClean="0">
                <a:solidFill>
                  <a:srgbClr val="002060"/>
                </a:solidFill>
              </a:rPr>
              <a:t>Aceptado, pendiente de publicación</a:t>
            </a:r>
          </a:p>
          <a:p>
            <a:endParaRPr lang="es-ES" sz="1200" dirty="0" smtClean="0"/>
          </a:p>
          <a:p>
            <a:r>
              <a:rPr lang="es-ES" sz="1200" dirty="0" smtClean="0">
                <a:solidFill>
                  <a:srgbClr val="002060"/>
                </a:solidFill>
              </a:rPr>
              <a:t>[Martínez et al., 2011b] </a:t>
            </a:r>
            <a:r>
              <a:rPr lang="es-ES" sz="1200" dirty="0" smtClean="0"/>
              <a:t>Martínez, J. S., </a:t>
            </a:r>
            <a:r>
              <a:rPr lang="es-ES" sz="1200" u="sng" dirty="0" smtClean="0"/>
              <a:t>García-Díaz, V.</a:t>
            </a:r>
            <a:r>
              <a:rPr lang="es-ES" sz="1200" dirty="0" smtClean="0"/>
              <a:t>, G-Bustelo, B. C. P., and </a:t>
            </a:r>
            <a:r>
              <a:rPr lang="en-US" sz="1200" dirty="0" err="1" smtClean="0"/>
              <a:t>Lovelle</a:t>
            </a:r>
            <a:r>
              <a:rPr lang="en-US" sz="1200" dirty="0" smtClean="0"/>
              <a:t>, J. M. C.  </a:t>
            </a:r>
            <a:r>
              <a:rPr lang="en-US" sz="1200" b="1" dirty="0" err="1" smtClean="0"/>
              <a:t>Isastur</a:t>
            </a:r>
            <a:r>
              <a:rPr lang="en-US" sz="1200" b="1" dirty="0" smtClean="0"/>
              <a:t> modeler: A tool for BPMN MUSIM.</a:t>
            </a:r>
            <a:r>
              <a:rPr lang="en-US" sz="1200" dirty="0" smtClean="0"/>
              <a:t> In </a:t>
            </a:r>
            <a:r>
              <a:rPr lang="en-US" sz="1200" dirty="0" err="1" smtClean="0"/>
              <a:t>Conferencia</a:t>
            </a:r>
            <a:r>
              <a:rPr lang="en-US" sz="1200" dirty="0" smtClean="0"/>
              <a:t> </a:t>
            </a:r>
            <a:r>
              <a:rPr lang="es-ES" sz="1200" dirty="0" smtClean="0"/>
              <a:t>Ibérica de Sistemas y Tecnologías de Información. </a:t>
            </a:r>
            <a:r>
              <a:rPr lang="es-ES" sz="1200" i="1" dirty="0" smtClean="0">
                <a:solidFill>
                  <a:srgbClr val="002060"/>
                </a:solidFill>
              </a:rPr>
              <a:t>Aceptado, pendiente de publicación</a:t>
            </a:r>
          </a:p>
          <a:p>
            <a:endParaRPr lang="es-ES" sz="1200" dirty="0" smtClean="0"/>
          </a:p>
          <a:p>
            <a:r>
              <a:rPr lang="es-ES" sz="1200" b="1" dirty="0" smtClean="0">
                <a:solidFill>
                  <a:srgbClr val="002060"/>
                </a:solidFill>
              </a:rPr>
              <a:t>Artículo aceptado provisionalmente a falta de modificaciones:</a:t>
            </a:r>
          </a:p>
          <a:p>
            <a:pPr lvl="1"/>
            <a:r>
              <a:rPr lang="es-ES" sz="1200" dirty="0" smtClean="0">
                <a:solidFill>
                  <a:srgbClr val="002060"/>
                </a:solidFill>
              </a:rPr>
              <a:t>[García-Díaz et al.] </a:t>
            </a:r>
            <a:r>
              <a:rPr lang="en-US" sz="1200" b="1" dirty="0" smtClean="0">
                <a:solidFill>
                  <a:schemeClr val="tx1"/>
                </a:solidFill>
              </a:rPr>
              <a:t>MCTest: Towards an improvement of match algorithms for models </a:t>
            </a:r>
            <a:r>
              <a:rPr lang="es-ES" sz="1200" dirty="0" smtClean="0">
                <a:solidFill>
                  <a:srgbClr val="C00000"/>
                </a:solidFill>
              </a:rPr>
              <a:t>(revista JCR)</a:t>
            </a:r>
            <a:endParaRPr lang="en-US" sz="1200" b="1" dirty="0" smtClean="0"/>
          </a:p>
          <a:p>
            <a:endParaRPr lang="es-ES" sz="1200" b="1" dirty="0" smtClean="0">
              <a:solidFill>
                <a:srgbClr val="002060"/>
              </a:solidFill>
            </a:endParaRPr>
          </a:p>
          <a:p>
            <a:r>
              <a:rPr lang="es-ES" sz="1200" b="1" dirty="0" smtClean="0">
                <a:solidFill>
                  <a:srgbClr val="002060"/>
                </a:solidFill>
              </a:rPr>
              <a:t>Artículos pendientes de corrección / aceptación:</a:t>
            </a:r>
          </a:p>
          <a:p>
            <a:pPr lvl="1"/>
            <a:r>
              <a:rPr lang="es-ES" sz="1200" dirty="0" smtClean="0">
                <a:solidFill>
                  <a:srgbClr val="002060"/>
                </a:solidFill>
              </a:rPr>
              <a:t>[García-Díaz et al.] </a:t>
            </a:r>
            <a:r>
              <a:rPr lang="en-US" sz="1200" b="1" dirty="0" smtClean="0">
                <a:solidFill>
                  <a:schemeClr val="tx1"/>
                </a:solidFill>
              </a:rPr>
              <a:t>Bridging the gap between Model-Driven Engineering and continuous integration </a:t>
            </a:r>
            <a:r>
              <a:rPr lang="es-ES" sz="1200" dirty="0" smtClean="0">
                <a:solidFill>
                  <a:srgbClr val="C00000"/>
                </a:solidFill>
              </a:rPr>
              <a:t>(revista JCR)</a:t>
            </a:r>
            <a:endParaRPr lang="en-US" sz="1200" b="1" dirty="0" smtClean="0"/>
          </a:p>
          <a:p>
            <a:pPr lvl="1"/>
            <a:r>
              <a:rPr lang="es-ES" sz="1200" dirty="0" smtClean="0">
                <a:solidFill>
                  <a:srgbClr val="002060"/>
                </a:solidFill>
              </a:rPr>
              <a:t>[Montenegro-Marín et al.] </a:t>
            </a:r>
            <a:r>
              <a:rPr lang="es-ES" sz="1200" b="1" dirty="0" smtClean="0">
                <a:solidFill>
                  <a:schemeClr val="tx1"/>
                </a:solidFill>
              </a:rPr>
              <a:t>Metamodel, </a:t>
            </a:r>
            <a:r>
              <a:rPr lang="es-ES" sz="1200" b="1" dirty="0" err="1" smtClean="0">
                <a:solidFill>
                  <a:schemeClr val="tx1"/>
                </a:solidFill>
              </a:rPr>
              <a:t>Domain-Specic</a:t>
            </a:r>
            <a:r>
              <a:rPr lang="es-ES" sz="1200" b="1" dirty="0" smtClean="0">
                <a:solidFill>
                  <a:schemeClr val="tx1"/>
                </a:solidFill>
              </a:rPr>
              <a:t> </a:t>
            </a:r>
            <a:r>
              <a:rPr lang="es-ES" sz="1200" b="1" dirty="0" err="1" smtClean="0">
                <a:solidFill>
                  <a:schemeClr val="tx1"/>
                </a:solidFill>
              </a:rPr>
              <a:t>Language</a:t>
            </a:r>
            <a:r>
              <a:rPr lang="es-ES" sz="1200" b="1" dirty="0" smtClean="0">
                <a:solidFill>
                  <a:schemeClr val="tx1"/>
                </a:solidFill>
              </a:rPr>
              <a:t> (DSL) </a:t>
            </a:r>
            <a:r>
              <a:rPr lang="en-US" sz="1200" b="1" dirty="0" smtClean="0">
                <a:solidFill>
                  <a:schemeClr val="tx1"/>
                </a:solidFill>
              </a:rPr>
              <a:t>tool, and transformations for Learning Management Systems (LMS) </a:t>
            </a:r>
            <a:r>
              <a:rPr lang="es-ES" sz="1200" dirty="0" smtClean="0">
                <a:solidFill>
                  <a:srgbClr val="C00000"/>
                </a:solidFill>
              </a:rPr>
              <a:t>(revista JCR)</a:t>
            </a:r>
            <a:endParaRPr lang="en-US" sz="1200" b="1" dirty="0" smtClean="0"/>
          </a:p>
          <a:p>
            <a:pPr lvl="1"/>
            <a:r>
              <a:rPr lang="es-ES" sz="1200" dirty="0" smtClean="0">
                <a:solidFill>
                  <a:srgbClr val="002060"/>
                </a:solidFill>
              </a:rPr>
              <a:t>[García-Díaz et al.] </a:t>
            </a:r>
            <a:r>
              <a:rPr lang="en-US" sz="1200" b="1" dirty="0" smtClean="0">
                <a:solidFill>
                  <a:schemeClr val="tx1"/>
                </a:solidFill>
              </a:rPr>
              <a:t>Incremental Generation in Model-Driven Engineering </a:t>
            </a:r>
            <a:r>
              <a:rPr lang="es-ES" sz="1200" dirty="0" smtClean="0">
                <a:solidFill>
                  <a:srgbClr val="C00000"/>
                </a:solidFill>
              </a:rPr>
              <a:t>(revista JCR)</a:t>
            </a:r>
            <a:endParaRPr lang="es-ES" sz="1200" b="1" dirty="0" smtClean="0">
              <a:solidFill>
                <a:srgbClr val="002060"/>
              </a:solidFill>
            </a:endParaRPr>
          </a:p>
          <a:p>
            <a:endParaRPr lang="es-ES" sz="1200" dirty="0" smtClean="0">
              <a:solidFill>
                <a:srgbClr val="002060"/>
              </a:solidFill>
            </a:endParaRPr>
          </a:p>
          <a:p>
            <a:endParaRPr lang="es-ES" sz="1200" dirty="0" smtClean="0"/>
          </a:p>
          <a:p>
            <a:endParaRPr lang="es-ES" sz="1200" dirty="0" smtClean="0"/>
          </a:p>
          <a:p>
            <a:pPr>
              <a:buNone/>
            </a:pPr>
            <a:endParaRPr lang="es-ES" sz="1200" dirty="0" smtClean="0"/>
          </a:p>
          <a:p>
            <a:endParaRPr lang="es-ES" sz="1200" dirty="0" smtClean="0"/>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72</a:t>
            </a:fld>
            <a:endParaRPr lang="es-E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67544" y="1772816"/>
            <a:ext cx="8458200" cy="1470025"/>
          </a:xfrm>
        </p:spPr>
        <p:txBody>
          <a:bodyPr>
            <a:normAutofit/>
          </a:bodyPr>
          <a:lstStyle/>
          <a:p>
            <a:r>
              <a:rPr lang="es-ES" sz="3200" dirty="0" smtClean="0"/>
              <a:t>MDCI: </a:t>
            </a:r>
            <a:r>
              <a:rPr lang="es-ES" sz="3200" dirty="0" err="1" smtClean="0"/>
              <a:t>Model-Driven</a:t>
            </a:r>
            <a:r>
              <a:rPr lang="es-ES" sz="3200" dirty="0" smtClean="0"/>
              <a:t> </a:t>
            </a:r>
            <a:r>
              <a:rPr lang="es-ES" sz="3200" dirty="0" err="1" smtClean="0"/>
              <a:t>Continuous</a:t>
            </a:r>
            <a:r>
              <a:rPr lang="es-ES" sz="3200" dirty="0" smtClean="0"/>
              <a:t> </a:t>
            </a:r>
            <a:r>
              <a:rPr lang="es-ES" sz="3200" dirty="0" err="1" smtClean="0"/>
              <a:t>Integration</a:t>
            </a:r>
            <a:endParaRPr lang="es-ES" sz="3200" dirty="0"/>
          </a:p>
        </p:txBody>
      </p:sp>
      <p:sp>
        <p:nvSpPr>
          <p:cNvPr id="3" name="2 Subtítulo"/>
          <p:cNvSpPr>
            <a:spLocks noGrp="1"/>
          </p:cNvSpPr>
          <p:nvPr>
            <p:ph type="subTitle" idx="1"/>
          </p:nvPr>
        </p:nvSpPr>
        <p:spPr>
          <a:xfrm>
            <a:off x="107504" y="3899938"/>
            <a:ext cx="6840760" cy="1752600"/>
          </a:xfrm>
        </p:spPr>
        <p:txBody>
          <a:bodyPr>
            <a:normAutofit fontScale="92500" lnSpcReduction="10000"/>
          </a:bodyPr>
          <a:lstStyle/>
          <a:p>
            <a:endParaRPr lang="es-ES" sz="1800" dirty="0" smtClean="0"/>
          </a:p>
          <a:p>
            <a:r>
              <a:rPr lang="es-ES" sz="1800" dirty="0" smtClean="0"/>
              <a:t>TESIS DOCTORAL</a:t>
            </a:r>
          </a:p>
          <a:p>
            <a:endParaRPr lang="es-ES" sz="1800" dirty="0" smtClean="0"/>
          </a:p>
          <a:p>
            <a:r>
              <a:rPr lang="es-ES" sz="1800" dirty="0" smtClean="0"/>
              <a:t>Doctorando: 	Vicente García Díaz</a:t>
            </a:r>
          </a:p>
          <a:p>
            <a:r>
              <a:rPr lang="es-ES" sz="1800" dirty="0" smtClean="0"/>
              <a:t>Directores: 	Dr. Juan Manuel Cueva </a:t>
            </a:r>
            <a:r>
              <a:rPr lang="es-ES" sz="1800" dirty="0" err="1" smtClean="0"/>
              <a:t>Lovelle</a:t>
            </a:r>
            <a:endParaRPr lang="es-ES" sz="1800" dirty="0" smtClean="0"/>
          </a:p>
          <a:p>
            <a:r>
              <a:rPr lang="es-ES" sz="1800" dirty="0" smtClean="0"/>
              <a:t>		Dra. Begoña Cristina Pelayo García-Bustelo</a:t>
            </a:r>
            <a:endParaRPr lang="es-ES" sz="1800" dirty="0"/>
          </a:p>
        </p:txBody>
      </p:sp>
      <p:sp>
        <p:nvSpPr>
          <p:cNvPr id="4" name="2 Subtítulo"/>
          <p:cNvSpPr txBox="1">
            <a:spLocks/>
          </p:cNvSpPr>
          <p:nvPr/>
        </p:nvSpPr>
        <p:spPr>
          <a:xfrm>
            <a:off x="3131840" y="5705872"/>
            <a:ext cx="3528392" cy="1152128"/>
          </a:xfrm>
          <a:prstGeom prst="rect">
            <a:avLst/>
          </a:prstGeom>
        </p:spPr>
        <p:txBody>
          <a:bodyPr vert="horz">
            <a:normAutofit fontScale="40000" lnSpcReduction="20000"/>
          </a:bodyPr>
          <a:lstStyle/>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endParaRPr kumimoji="0" lang="es-ES" sz="1800" b="0" i="0" u="none" strike="noStrike" kern="1200" cap="none" spc="0" normalizeH="0" baseline="0" noProof="0" dirty="0" smtClean="0">
              <a:ln>
                <a:noFill/>
              </a:ln>
              <a:solidFill>
                <a:schemeClr val="tx2"/>
              </a:solidFill>
              <a:effectLst/>
              <a:uLnTx/>
              <a:uFillTx/>
              <a:latin typeface="+mn-lt"/>
              <a:ea typeface="+mn-ea"/>
              <a:cs typeface="+mn-cs"/>
            </a:endParaRPr>
          </a:p>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endParaRPr kumimoji="0" lang="es-ES" sz="1800" b="0" i="0" u="none" strike="noStrike" kern="1200" cap="none" spc="0" normalizeH="0" baseline="0" noProof="0" dirty="0" smtClean="0">
              <a:ln>
                <a:noFill/>
              </a:ln>
              <a:solidFill>
                <a:schemeClr val="tx2"/>
              </a:solidFill>
              <a:effectLst/>
              <a:uLnTx/>
              <a:uFillTx/>
              <a:latin typeface="+mn-lt"/>
              <a:ea typeface="+mn-ea"/>
              <a:cs typeface="+mn-cs"/>
            </a:endParaRPr>
          </a:p>
          <a:p>
            <a:pPr marL="64008" marR="0" lvl="0" indent="0" algn="ctr" defTabSz="914400" rtl="0" eaLnBrk="1" fontAlgn="auto" latinLnBrk="0" hangingPunct="1">
              <a:lnSpc>
                <a:spcPct val="100000"/>
              </a:lnSpc>
              <a:spcBef>
                <a:spcPts val="300"/>
              </a:spcBef>
              <a:spcAft>
                <a:spcPts val="0"/>
              </a:spcAft>
              <a:buClr>
                <a:schemeClr val="accent3"/>
              </a:buClr>
              <a:buSzTx/>
              <a:buFont typeface="Georgia"/>
              <a:buNone/>
              <a:tabLst/>
              <a:defRPr/>
            </a:pPr>
            <a:endParaRPr kumimoji="0" lang="es-ES" sz="2200" b="0" i="0" u="none" strike="noStrike" kern="1200" cap="none" spc="0" normalizeH="0" baseline="0" noProof="0" dirty="0" smtClean="0">
              <a:ln>
                <a:noFill/>
              </a:ln>
              <a:solidFill>
                <a:schemeClr val="tx2"/>
              </a:solidFill>
              <a:effectLst/>
              <a:uLnTx/>
              <a:uFillTx/>
              <a:latin typeface="+mn-lt"/>
              <a:ea typeface="+mn-ea"/>
              <a:cs typeface="+mn-cs"/>
            </a:endParaRPr>
          </a:p>
          <a:p>
            <a:pPr marL="64008" marR="0" lvl="0" indent="0" algn="ctr" defTabSz="914400" rtl="0" eaLnBrk="1" fontAlgn="auto" latinLnBrk="0" hangingPunct="1">
              <a:lnSpc>
                <a:spcPct val="100000"/>
              </a:lnSpc>
              <a:spcBef>
                <a:spcPts val="300"/>
              </a:spcBef>
              <a:spcAft>
                <a:spcPts val="0"/>
              </a:spcAft>
              <a:buClr>
                <a:schemeClr val="accent3"/>
              </a:buClr>
              <a:buSzTx/>
              <a:buFont typeface="Georgia"/>
              <a:buNone/>
              <a:tabLst/>
              <a:defRPr/>
            </a:pPr>
            <a:r>
              <a:rPr kumimoji="0" lang="es-ES" sz="5000" b="0" i="0" u="none" strike="noStrike" kern="1200" cap="none" spc="0" normalizeH="0" baseline="0" noProof="0" dirty="0" smtClean="0">
                <a:ln>
                  <a:noFill/>
                </a:ln>
                <a:solidFill>
                  <a:schemeClr val="tx2"/>
                </a:solidFill>
                <a:effectLst/>
                <a:uLnTx/>
                <a:uFillTx/>
                <a:latin typeface="+mn-lt"/>
                <a:ea typeface="+mn-ea"/>
                <a:cs typeface="+mn-cs"/>
              </a:rPr>
              <a:t>Universidad de Oviedo</a:t>
            </a:r>
          </a:p>
          <a:p>
            <a:pPr marL="64008" marR="0" lvl="0" indent="0" algn="ctr" defTabSz="914400" rtl="0" eaLnBrk="1" fontAlgn="auto" latinLnBrk="0" hangingPunct="1">
              <a:lnSpc>
                <a:spcPct val="100000"/>
              </a:lnSpc>
              <a:spcBef>
                <a:spcPts val="300"/>
              </a:spcBef>
              <a:spcAft>
                <a:spcPts val="0"/>
              </a:spcAft>
              <a:buClr>
                <a:schemeClr val="accent3"/>
              </a:buClr>
              <a:buSzTx/>
              <a:buFont typeface="Georgia"/>
              <a:buNone/>
              <a:tabLst/>
              <a:defRPr/>
            </a:pPr>
            <a:r>
              <a:rPr lang="es-ES" sz="5000" dirty="0" smtClean="0">
                <a:solidFill>
                  <a:schemeClr val="tx2"/>
                </a:solidFill>
              </a:rPr>
              <a:t>Julio de 2011</a:t>
            </a:r>
            <a:endParaRPr kumimoji="0" lang="es-ES" sz="5000" b="0" i="0" u="none" strike="noStrike" kern="1200" cap="none" spc="0" normalizeH="0" baseline="0" noProof="0" dirty="0">
              <a:ln>
                <a:noFill/>
              </a:ln>
              <a:solidFill>
                <a:schemeClr val="tx2"/>
              </a:solidFill>
              <a:effectLst/>
              <a:uLnTx/>
              <a:uFillTx/>
              <a:latin typeface="+mn-lt"/>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7740352" y="188640"/>
            <a:ext cx="1219200" cy="105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600" b="1" dirty="0" smtClean="0">
                <a:solidFill>
                  <a:srgbClr val="002060"/>
                </a:solidFill>
              </a:rPr>
              <a:t>1.1- Fundamentos</a:t>
            </a:r>
          </a:p>
          <a:p>
            <a:r>
              <a:rPr lang="es-ES" sz="1200" dirty="0" smtClean="0"/>
              <a:t>1.2- Motivación</a:t>
            </a:r>
          </a:p>
          <a:p>
            <a:r>
              <a:rPr lang="es-ES" sz="1200" dirty="0" smtClean="0"/>
              <a:t>1.3- Hipótesis</a:t>
            </a:r>
          </a:p>
          <a:p>
            <a:r>
              <a:rPr lang="es-ES" sz="1200" dirty="0" smtClean="0"/>
              <a:t>1.4- Objetivo</a:t>
            </a:r>
          </a:p>
        </p:txBody>
      </p:sp>
      <p:sp>
        <p:nvSpPr>
          <p:cNvPr id="2" name="1 Título"/>
          <p:cNvSpPr>
            <a:spLocks noGrp="1"/>
          </p:cNvSpPr>
          <p:nvPr>
            <p:ph type="title"/>
          </p:nvPr>
        </p:nvSpPr>
        <p:spPr/>
        <p:txBody>
          <a:bodyPr/>
          <a:lstStyle/>
          <a:p>
            <a:r>
              <a:rPr lang="es-ES" dirty="0" smtClean="0"/>
              <a:t>Importancia</a:t>
            </a:r>
            <a:endParaRPr lang="es-ES" dirty="0"/>
          </a:p>
        </p:txBody>
      </p:sp>
      <p:sp>
        <p:nvSpPr>
          <p:cNvPr id="3" name="2 Marcador de contenido"/>
          <p:cNvSpPr>
            <a:spLocks noGrp="1"/>
          </p:cNvSpPr>
          <p:nvPr>
            <p:ph idx="1"/>
          </p:nvPr>
        </p:nvSpPr>
        <p:spPr>
          <a:xfrm>
            <a:off x="457200" y="2249424"/>
            <a:ext cx="8229600" cy="4608576"/>
          </a:xfrm>
        </p:spPr>
        <p:txBody>
          <a:bodyPr>
            <a:normAutofit fontScale="70000" lnSpcReduction="20000"/>
          </a:bodyPr>
          <a:lstStyle/>
          <a:p>
            <a:r>
              <a:rPr lang="es-ES" dirty="0" smtClean="0"/>
              <a:t>Con la CI los miembros de un equipo de desarrollo integran frecuentemente su trabajo para obtener un sistema </a:t>
            </a:r>
            <a:r>
              <a:rPr lang="es-ES" sz="1300" dirty="0" smtClean="0"/>
              <a:t>[</a:t>
            </a:r>
            <a:r>
              <a:rPr lang="es-ES" sz="1300" dirty="0" err="1" smtClean="0"/>
              <a:t>Herbsleb</a:t>
            </a:r>
            <a:r>
              <a:rPr lang="es-ES" sz="1300" dirty="0" smtClean="0"/>
              <a:t> and </a:t>
            </a:r>
            <a:r>
              <a:rPr lang="es-ES" sz="1300" dirty="0" err="1" smtClean="0"/>
              <a:t>Grinter</a:t>
            </a:r>
            <a:r>
              <a:rPr lang="es-ES" sz="1300" dirty="0" smtClean="0"/>
              <a:t>, 1999]</a:t>
            </a:r>
            <a:endParaRPr lang="es-ES" dirty="0" smtClean="0"/>
          </a:p>
          <a:p>
            <a:r>
              <a:rPr lang="es-ES" dirty="0" smtClean="0"/>
              <a:t>Recomendada en las principales metodologías de desarrollo (por ejemplo XP </a:t>
            </a:r>
            <a:r>
              <a:rPr lang="es-ES" sz="1300" dirty="0" smtClean="0"/>
              <a:t>[Beck, 1999] </a:t>
            </a:r>
            <a:r>
              <a:rPr lang="es-ES" dirty="0" smtClean="0"/>
              <a:t>o UP </a:t>
            </a:r>
            <a:r>
              <a:rPr lang="es-ES" sz="1300" dirty="0" smtClean="0"/>
              <a:t>[Jacobson et al., 1999]</a:t>
            </a:r>
            <a:r>
              <a:rPr lang="es-ES" dirty="0" smtClean="0"/>
              <a:t>)</a:t>
            </a:r>
          </a:p>
          <a:p>
            <a:r>
              <a:rPr lang="es-ES" dirty="0" smtClean="0"/>
              <a:t>Una de las 12 prácticas recogidas en el Manifiesto Ágil</a:t>
            </a:r>
          </a:p>
          <a:p>
            <a:r>
              <a:rPr lang="es-ES" dirty="0" smtClean="0"/>
              <a:t>Beneficios </a:t>
            </a:r>
            <a:r>
              <a:rPr lang="es-ES" sz="1300" dirty="0" smtClean="0"/>
              <a:t>[</a:t>
            </a:r>
            <a:r>
              <a:rPr lang="es-ES" sz="1300" dirty="0" err="1" smtClean="0"/>
              <a:t>Duvall</a:t>
            </a:r>
            <a:r>
              <a:rPr lang="es-ES" sz="1300" dirty="0" smtClean="0"/>
              <a:t> et al., 2007, </a:t>
            </a:r>
            <a:r>
              <a:rPr lang="es-ES" sz="1300" dirty="0" err="1" smtClean="0"/>
              <a:t>Fowler</a:t>
            </a:r>
            <a:r>
              <a:rPr lang="es-ES" sz="1300" dirty="0" smtClean="0"/>
              <a:t>, 2009]</a:t>
            </a:r>
            <a:endParaRPr lang="es-ES" sz="1300" i="1" dirty="0" smtClean="0"/>
          </a:p>
          <a:p>
            <a:pPr lvl="1"/>
            <a:r>
              <a:rPr lang="es-ES" dirty="0" smtClean="0"/>
              <a:t>Reducción del riesgo</a:t>
            </a:r>
            <a:endParaRPr lang="es-ES" sz="1500" i="1" dirty="0" smtClean="0"/>
          </a:p>
          <a:p>
            <a:pPr lvl="1"/>
            <a:r>
              <a:rPr lang="es-ES" dirty="0" smtClean="0"/>
              <a:t>Eliminación de </a:t>
            </a:r>
            <a:r>
              <a:rPr lang="es-ES" i="1" dirty="0" err="1" smtClean="0"/>
              <a:t>bugs</a:t>
            </a:r>
            <a:endParaRPr lang="es-ES" i="1" dirty="0" smtClean="0"/>
          </a:p>
          <a:p>
            <a:pPr lvl="1"/>
            <a:r>
              <a:rPr lang="es-ES" dirty="0" smtClean="0"/>
              <a:t>Mejores relaciones con los clientes</a:t>
            </a:r>
          </a:p>
          <a:p>
            <a:pPr lvl="1"/>
            <a:r>
              <a:rPr lang="es-ES" dirty="0" smtClean="0"/>
              <a:t>Aumento de la moral del equipo</a:t>
            </a:r>
          </a:p>
          <a:p>
            <a:pPr lvl="1"/>
            <a:r>
              <a:rPr lang="es-ES" dirty="0" smtClean="0"/>
              <a:t>Estimaciones más acertadas</a:t>
            </a:r>
          </a:p>
          <a:p>
            <a:pPr lvl="1"/>
            <a:r>
              <a:rPr lang="es-ES" dirty="0" smtClean="0"/>
              <a:t>Mejora de las capacidades colaborativas</a:t>
            </a:r>
          </a:p>
          <a:p>
            <a:pPr lvl="1"/>
            <a:r>
              <a:rPr lang="es-ES" dirty="0" smtClean="0"/>
              <a:t>Reducción de costes </a:t>
            </a:r>
            <a:r>
              <a:rPr lang="es-ES" sz="1300" dirty="0" smtClean="0"/>
              <a:t>[Grady, 1999]</a:t>
            </a:r>
          </a:p>
          <a:p>
            <a:pPr lvl="1"/>
            <a:r>
              <a:rPr lang="es-ES" dirty="0" smtClean="0"/>
              <a:t>Realización automática de pruebas o informes</a:t>
            </a:r>
          </a:p>
          <a:p>
            <a:pPr lvl="1"/>
            <a:r>
              <a:rPr lang="es-ES" dirty="0" smtClean="0"/>
              <a:t>Disponibilidad inmediata de la última versión del código</a:t>
            </a:r>
          </a:p>
          <a:p>
            <a:r>
              <a:rPr lang="es-ES" dirty="0" smtClean="0"/>
              <a:t>Clave: Permite construir y desplegar el código de forma automática y transparente en el momento en el que un desarrollador realice un cambio</a:t>
            </a:r>
            <a:endParaRPr lang="es-ES" sz="1500" i="1" dirty="0" smtClean="0"/>
          </a:p>
          <a:p>
            <a:endParaRPr lang="es-ES" dirty="0" smtClean="0"/>
          </a:p>
          <a:p>
            <a:pPr lvl="1"/>
            <a:endParaRPr lang="es-ES" dirty="0" smtClean="0"/>
          </a:p>
          <a:p>
            <a:pPr lvl="1"/>
            <a:endParaRPr lang="es-ES"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1- Planteamiento del problema</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8</a:t>
            </a:fld>
            <a:endParaRPr lang="es-ES"/>
          </a:p>
        </p:txBody>
      </p:sp>
      <p:sp>
        <p:nvSpPr>
          <p:cNvPr id="9" name="8 CuadroTexto"/>
          <p:cNvSpPr txBox="1"/>
          <p:nvPr/>
        </p:nvSpPr>
        <p:spPr>
          <a:xfrm>
            <a:off x="3275856" y="908720"/>
            <a:ext cx="1368152" cy="253916"/>
          </a:xfrm>
          <a:prstGeom prst="rect">
            <a:avLst/>
          </a:prstGeom>
          <a:solidFill>
            <a:schemeClr val="bg1">
              <a:lumMod val="85000"/>
            </a:schemeClr>
          </a:solidFill>
        </p:spPr>
        <p:txBody>
          <a:bodyPr wrap="square" rtlCol="0">
            <a:spAutoFit/>
          </a:bodyPr>
          <a:lstStyle/>
          <a:p>
            <a:r>
              <a:rPr lang="es-ES" sz="1050" i="1" dirty="0" smtClean="0">
                <a:latin typeface="Berlin Sans FB" pitchFamily="34" charset="0"/>
              </a:rPr>
              <a:t>Integración continua</a:t>
            </a:r>
            <a:endParaRPr lang="es-ES" sz="1050" i="1" dirty="0">
              <a:latin typeface="Berlin Sans FB" pitchFamily="34" charset="0"/>
            </a:endParaRPr>
          </a:p>
        </p:txBody>
      </p:sp>
      <p:pic>
        <p:nvPicPr>
          <p:cNvPr id="50177" name="Picture 1" descr="D:\Recursos\investigacion\Doctorado\DOC-Tesis\imagenesPresentacion\CI-coste.png"/>
          <p:cNvPicPr>
            <a:picLocks noChangeAspect="1" noChangeArrowheads="1"/>
          </p:cNvPicPr>
          <p:nvPr/>
        </p:nvPicPr>
        <p:blipFill>
          <a:blip r:embed="rId4" cstate="print"/>
          <a:srcRect/>
          <a:stretch>
            <a:fillRect/>
          </a:stretch>
        </p:blipFill>
        <p:spPr bwMode="auto">
          <a:xfrm>
            <a:off x="5580112" y="3759778"/>
            <a:ext cx="3485406" cy="20690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0177"/>
                                        </p:tgtEl>
                                        <p:attrNameLst>
                                          <p:attrName>style.visibility</p:attrName>
                                        </p:attrNameLst>
                                      </p:cBhvr>
                                      <p:to>
                                        <p:strVal val="visible"/>
                                      </p:to>
                                    </p:set>
                                    <p:animEffect transition="in" filter="box(in)">
                                      <p:cBhvr>
                                        <p:cTn id="7" dur="500"/>
                                        <p:tgtEl>
                                          <p:spTgt spid="50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CuadroTexto"/>
          <p:cNvSpPr txBox="1"/>
          <p:nvPr/>
        </p:nvSpPr>
        <p:spPr>
          <a:xfrm>
            <a:off x="4788024" y="664240"/>
            <a:ext cx="4248472" cy="892552"/>
          </a:xfrm>
          <a:prstGeom prst="rect">
            <a:avLst/>
          </a:prstGeom>
          <a:blipFill>
            <a:blip r:embed="rId3" cstate="print"/>
            <a:tile tx="0" ty="0" sx="100000" sy="100000" flip="none" algn="tl"/>
          </a:blipFill>
        </p:spPr>
        <p:txBody>
          <a:bodyPr wrap="square" rtlCol="0">
            <a:spAutoFit/>
          </a:bodyPr>
          <a:lstStyle/>
          <a:p>
            <a:r>
              <a:rPr lang="es-ES" sz="1600" b="1" dirty="0" smtClean="0">
                <a:solidFill>
                  <a:srgbClr val="002060"/>
                </a:solidFill>
              </a:rPr>
              <a:t>1.1- Fundamentos</a:t>
            </a:r>
          </a:p>
          <a:p>
            <a:r>
              <a:rPr lang="es-ES" sz="1200" dirty="0" smtClean="0"/>
              <a:t>1.2- Motivación</a:t>
            </a:r>
          </a:p>
          <a:p>
            <a:r>
              <a:rPr lang="es-ES" sz="1200" dirty="0" smtClean="0"/>
              <a:t>1.3- Hipótesis</a:t>
            </a:r>
          </a:p>
          <a:p>
            <a:r>
              <a:rPr lang="es-ES" sz="1200" dirty="0" smtClean="0"/>
              <a:t>1.4- Objetivo</a:t>
            </a:r>
          </a:p>
        </p:txBody>
      </p:sp>
      <p:sp>
        <p:nvSpPr>
          <p:cNvPr id="2" name="1 Título"/>
          <p:cNvSpPr>
            <a:spLocks noGrp="1"/>
          </p:cNvSpPr>
          <p:nvPr>
            <p:ph type="title"/>
          </p:nvPr>
        </p:nvSpPr>
        <p:spPr>
          <a:xfrm>
            <a:off x="395536" y="764704"/>
            <a:ext cx="8229600" cy="1066800"/>
          </a:xfrm>
        </p:spPr>
        <p:txBody>
          <a:bodyPr>
            <a:normAutofit/>
          </a:bodyPr>
          <a:lstStyle/>
          <a:p>
            <a:r>
              <a:rPr lang="es-ES" sz="3200" dirty="0" smtClean="0"/>
              <a:t>Esquema general</a:t>
            </a:r>
            <a:endParaRPr lang="es-ES" sz="3200" dirty="0"/>
          </a:p>
        </p:txBody>
      </p:sp>
      <p:sp>
        <p:nvSpPr>
          <p:cNvPr id="4" name="3 CuadroTexto"/>
          <p:cNvSpPr txBox="1"/>
          <p:nvPr/>
        </p:nvSpPr>
        <p:spPr>
          <a:xfrm>
            <a:off x="0" y="548680"/>
            <a:ext cx="4644008" cy="369332"/>
          </a:xfrm>
          <a:prstGeom prst="rect">
            <a:avLst/>
          </a:prstGeom>
          <a:solidFill>
            <a:schemeClr val="accent6">
              <a:lumMod val="40000"/>
              <a:lumOff val="60000"/>
            </a:schemeClr>
          </a:solidFill>
        </p:spPr>
        <p:txBody>
          <a:bodyPr wrap="square" rtlCol="0">
            <a:spAutoFit/>
          </a:bodyPr>
          <a:lstStyle/>
          <a:p>
            <a:r>
              <a:rPr lang="es-ES" dirty="0" smtClean="0"/>
              <a:t>1- Planteamiento del problema</a:t>
            </a:r>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9</a:t>
            </a:fld>
            <a:endParaRPr lang="es-ES"/>
          </a:p>
        </p:txBody>
      </p:sp>
      <p:sp>
        <p:nvSpPr>
          <p:cNvPr id="10" name="9 Marcador de contenido"/>
          <p:cNvSpPr>
            <a:spLocks noGrp="1"/>
          </p:cNvSpPr>
          <p:nvPr>
            <p:ph idx="1"/>
          </p:nvPr>
        </p:nvSpPr>
        <p:spPr/>
        <p:txBody>
          <a:bodyPr/>
          <a:lstStyle/>
          <a:p>
            <a:endParaRPr lang="es-ES" dirty="0"/>
          </a:p>
        </p:txBody>
      </p:sp>
      <p:pic>
        <p:nvPicPr>
          <p:cNvPr id="1030" name="Picture 6"/>
          <p:cNvPicPr>
            <a:picLocks noChangeAspect="1" noChangeArrowheads="1"/>
          </p:cNvPicPr>
          <p:nvPr/>
        </p:nvPicPr>
        <p:blipFill>
          <a:blip r:embed="rId4" cstate="print"/>
          <a:srcRect/>
          <a:stretch>
            <a:fillRect/>
          </a:stretch>
        </p:blipFill>
        <p:spPr bwMode="auto">
          <a:xfrm>
            <a:off x="323528" y="1613092"/>
            <a:ext cx="8709216" cy="5172899"/>
          </a:xfrm>
          <a:prstGeom prst="rect">
            <a:avLst/>
          </a:prstGeom>
          <a:solidFill>
            <a:srgbClr val="EEF6F6"/>
          </a:solidFill>
          <a:ln>
            <a:headEnd/>
            <a:tailEnd/>
          </a:ln>
        </p:spPr>
        <p:style>
          <a:lnRef idx="1">
            <a:schemeClr val="accent2"/>
          </a:lnRef>
          <a:fillRef idx="2">
            <a:schemeClr val="accent2"/>
          </a:fillRef>
          <a:effectRef idx="1">
            <a:schemeClr val="accent2"/>
          </a:effectRef>
          <a:fontRef idx="minor">
            <a:schemeClr val="dk1"/>
          </a:fontRef>
        </p:style>
      </p:pic>
      <p:sp>
        <p:nvSpPr>
          <p:cNvPr id="8" name="7 CuadroTexto"/>
          <p:cNvSpPr txBox="1"/>
          <p:nvPr/>
        </p:nvSpPr>
        <p:spPr>
          <a:xfrm>
            <a:off x="3275856" y="908720"/>
            <a:ext cx="1368152" cy="253916"/>
          </a:xfrm>
          <a:prstGeom prst="rect">
            <a:avLst/>
          </a:prstGeom>
          <a:solidFill>
            <a:schemeClr val="bg1">
              <a:lumMod val="85000"/>
            </a:schemeClr>
          </a:solidFill>
        </p:spPr>
        <p:txBody>
          <a:bodyPr wrap="square" rtlCol="0">
            <a:spAutoFit/>
          </a:bodyPr>
          <a:lstStyle/>
          <a:p>
            <a:r>
              <a:rPr lang="es-ES" sz="1050" i="1" dirty="0" smtClean="0">
                <a:latin typeface="Berlin Sans FB" pitchFamily="34" charset="0"/>
              </a:rPr>
              <a:t>Integración continua</a:t>
            </a:r>
            <a:endParaRPr lang="es-ES" sz="1050" i="1" dirty="0">
              <a:latin typeface="Berlin Sans FB"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o">
  <a:themeElements>
    <a:clrScheme name="Urban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rban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47520</TotalTime>
  <Words>5964</Words>
  <Application>Microsoft Office PowerPoint</Application>
  <PresentationFormat>Presentación en pantalla (4:3)</PresentationFormat>
  <Paragraphs>946</Paragraphs>
  <Slides>73</Slides>
  <Notes>73</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73</vt:i4>
      </vt:variant>
    </vt:vector>
  </HeadingPairs>
  <TitlesOfParts>
    <vt:vector size="75" baseType="lpstr">
      <vt:lpstr>Urbano</vt:lpstr>
      <vt:lpstr>Acrobat Document</vt:lpstr>
      <vt:lpstr>MDCI: Model-Driven Continuous Integration</vt:lpstr>
      <vt:lpstr>Tabla de contenidos</vt:lpstr>
      <vt:lpstr>1- Planteamiento del problema 2- Obstáculos encontrados 3- Integración continua dirigida por modelos 4- Conclusiones y futuro trabajo</vt:lpstr>
      <vt:lpstr>La complejidad del software</vt:lpstr>
      <vt:lpstr>Objetivos</vt:lpstr>
      <vt:lpstr>La idea subyacente</vt:lpstr>
      <vt:lpstr>Conceptos básicos</vt:lpstr>
      <vt:lpstr>Importancia</vt:lpstr>
      <vt:lpstr>Esquema general</vt:lpstr>
      <vt:lpstr>Trazabilidad alimentaria</vt:lpstr>
      <vt:lpstr>Diapositiva 11</vt:lpstr>
      <vt:lpstr>Necesidad surgida</vt:lpstr>
      <vt:lpstr>Diapositiva 13</vt:lpstr>
      <vt:lpstr>Diapositiva 14</vt:lpstr>
      <vt:lpstr>Apoyo de la comunidad científica</vt:lpstr>
      <vt:lpstr> 1- Planteamiento del problema 2- Obstáculos encontrados  3- Integración continua dirigida por modelos 4- Conclusiones y futuro trabajo</vt:lpstr>
      <vt:lpstr>Problemática</vt:lpstr>
      <vt:lpstr>Model-Driven Architecture (MDA)</vt:lpstr>
      <vt:lpstr> Esquema general de MDA</vt:lpstr>
      <vt:lpstr>Software Factories (SFs)</vt:lpstr>
      <vt:lpstr>Comparativa</vt:lpstr>
      <vt:lpstr>TALISMAN MDE</vt:lpstr>
      <vt:lpstr>Transformación entre el DSL y el PIM</vt:lpstr>
      <vt:lpstr>Unión de aspectos positivos</vt:lpstr>
      <vt:lpstr>Problemática I</vt:lpstr>
      <vt:lpstr>Model Version Control System (MVCS)</vt:lpstr>
      <vt:lpstr>Model Version Control (MVC)</vt:lpstr>
      <vt:lpstr>Problemática II</vt:lpstr>
      <vt:lpstr>Model Comparison Testing Engine</vt:lpstr>
      <vt:lpstr>Aplicaciones de un cálculo correcto de las semejanzas y diferencias entre modelos </vt:lpstr>
      <vt:lpstr>Arquitectura básica</vt:lpstr>
      <vt:lpstr>Programa</vt:lpstr>
      <vt:lpstr>Retroalimentación obtenida</vt:lpstr>
      <vt:lpstr>Caso de estudio (1/2)</vt:lpstr>
      <vt:lpstr>Caso de estudio (2/2)</vt:lpstr>
      <vt:lpstr>Casos de prueba</vt:lpstr>
      <vt:lpstr>Salida</vt:lpstr>
      <vt:lpstr>Problemática</vt:lpstr>
      <vt:lpstr>OpenArchitectureWareTask. Ejecución de la herramienta MDE</vt:lpstr>
      <vt:lpstr>Plantillas de visualización</vt:lpstr>
      <vt:lpstr>Retroalimentación obtenida</vt:lpstr>
      <vt:lpstr>Problemática</vt:lpstr>
      <vt:lpstr>Aproximaciones</vt:lpstr>
      <vt:lpstr>Aspectos clave</vt:lpstr>
      <vt:lpstr>Representación de las diferencias (1/2)</vt:lpstr>
      <vt:lpstr>Representación de las diferencias (2/2)</vt:lpstr>
      <vt:lpstr>Esquema</vt:lpstr>
      <vt:lpstr>Caso de estudio</vt:lpstr>
      <vt:lpstr> 1- Planteamiento del problema 2- Obstáculos encontrados 3- Integración continua dirigida por modelos  4- Conclusiones y futuro trabajo</vt:lpstr>
      <vt:lpstr>Diapositiva 50</vt:lpstr>
      <vt:lpstr>Arquitectura básica</vt:lpstr>
      <vt:lpstr>Ámbitos de aplicación</vt:lpstr>
      <vt:lpstr>Diapositiva 53</vt:lpstr>
      <vt:lpstr>Pruebas</vt:lpstr>
      <vt:lpstr>Lenguaje de dominio específico</vt:lpstr>
      <vt:lpstr>Resultados resumidos</vt:lpstr>
      <vt:lpstr>Análisis descriptivo</vt:lpstr>
      <vt:lpstr>Contraste de hipótesis</vt:lpstr>
      <vt:lpstr>Contraste de hipótesis</vt:lpstr>
      <vt:lpstr>Análisis de la covarianza (cuantitativos y cualitativos)</vt:lpstr>
      <vt:lpstr>¿Quién? ¿Cuándo? ¿Dónde?</vt:lpstr>
      <vt:lpstr>¿Qué? ¿Por qué?</vt:lpstr>
      <vt:lpstr>Entradas y salidas</vt:lpstr>
      <vt:lpstr>Métodos</vt:lpstr>
      <vt:lpstr>Mediciones</vt:lpstr>
      <vt:lpstr> 1- Planteamiento del problema 2- Obstáculos encontrados 3- Integración continua dirigida por modelos 4- Conclusiones y futuro trabajo </vt:lpstr>
      <vt:lpstr>Resumen</vt:lpstr>
      <vt:lpstr>Ventajas de MDCI respecto a MDE</vt:lpstr>
      <vt:lpstr>Líneas de investigación abiertas</vt:lpstr>
      <vt:lpstr>    Publicaciones realizadas relacionadas con la Tesis (I)</vt:lpstr>
      <vt:lpstr>    Publicaciones realizadas relacionadas con la Tesis (II)</vt:lpstr>
      <vt:lpstr>    Publicaciones realizadas relacionadas con la Tesis (III)</vt:lpstr>
      <vt:lpstr>MDCI: Model-Driven Continuous Integration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Vicen</dc:creator>
  <cp:lastModifiedBy>Vicen</cp:lastModifiedBy>
  <cp:revision>71</cp:revision>
  <dcterms:created xsi:type="dcterms:W3CDTF">2011-02-03T19:11:04Z</dcterms:created>
  <dcterms:modified xsi:type="dcterms:W3CDTF">2011-06-26T15:07:56Z</dcterms:modified>
</cp:coreProperties>
</file>