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7">
  <p:sldMasterIdLst>
    <p:sldMasterId id="2147483648" r:id="rId1"/>
  </p:sldMasterIdLst>
  <p:sldIdLst>
    <p:sldId id="256" r:id="rId2"/>
    <p:sldId id="257" r:id="rId3"/>
    <p:sldId id="276" r:id="rId4"/>
    <p:sldId id="258" r:id="rId5"/>
    <p:sldId id="259" r:id="rId6"/>
    <p:sldId id="260" r:id="rId7"/>
    <p:sldId id="261" r:id="rId8"/>
    <p:sldId id="286" r:id="rId9"/>
    <p:sldId id="287" r:id="rId10"/>
    <p:sldId id="288" r:id="rId11"/>
    <p:sldId id="278" r:id="rId12"/>
    <p:sldId id="262" r:id="rId13"/>
    <p:sldId id="263" r:id="rId14"/>
    <p:sldId id="289" r:id="rId15"/>
    <p:sldId id="264" r:id="rId16"/>
    <p:sldId id="279" r:id="rId17"/>
    <p:sldId id="280" r:id="rId18"/>
    <p:sldId id="265" r:id="rId19"/>
    <p:sldId id="267" r:id="rId20"/>
    <p:sldId id="290" r:id="rId21"/>
    <p:sldId id="268" r:id="rId22"/>
    <p:sldId id="269" r:id="rId23"/>
    <p:sldId id="270" r:id="rId24"/>
    <p:sldId id="291" r:id="rId25"/>
    <p:sldId id="292" r:id="rId26"/>
    <p:sldId id="271" r:id="rId27"/>
    <p:sldId id="293" r:id="rId28"/>
    <p:sldId id="284" r:id="rId29"/>
    <p:sldId id="272" r:id="rId30"/>
    <p:sldId id="294" r:id="rId31"/>
    <p:sldId id="295" r:id="rId32"/>
    <p:sldId id="281" r:id="rId33"/>
    <p:sldId id="296" r:id="rId34"/>
    <p:sldId id="297" r:id="rId35"/>
    <p:sldId id="273" r:id="rId36"/>
    <p:sldId id="298" r:id="rId37"/>
    <p:sldId id="285" r:id="rId38"/>
    <p:sldId id="274" r:id="rId39"/>
    <p:sldId id="283" r:id="rId40"/>
    <p:sldId id="299" r:id="rId41"/>
    <p:sldId id="300" r:id="rId42"/>
    <p:sldId id="301" r:id="rId43"/>
    <p:sldId id="302" r:id="rId44"/>
    <p:sldId id="303" r:id="rId45"/>
    <p:sldId id="30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A9D70-22DA-465B-AF29-F7A87A1F48E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O"/>
        </a:p>
      </dgm:t>
    </dgm:pt>
    <dgm:pt modelId="{95B0E8DF-C58A-4D91-AB62-0FE2E173FF49}">
      <dgm:prSet phldrT="[Texto]"/>
      <dgm:spPr/>
      <dgm:t>
        <a:bodyPr/>
        <a:lstStyle/>
        <a:p>
          <a:r>
            <a:rPr lang="es-CO" dirty="0" smtClean="0"/>
            <a:t>Parte I. Planteamiento del problema</a:t>
          </a:r>
          <a:endParaRPr lang="es-CO" dirty="0"/>
        </a:p>
      </dgm:t>
    </dgm:pt>
    <dgm:pt modelId="{54341DB0-0296-46DA-ADE1-8EC61F7281B4}" type="parTrans" cxnId="{25718D46-325D-4F39-88A1-41742F2C55D1}">
      <dgm:prSet/>
      <dgm:spPr/>
      <dgm:t>
        <a:bodyPr/>
        <a:lstStyle/>
        <a:p>
          <a:endParaRPr lang="es-CO"/>
        </a:p>
      </dgm:t>
    </dgm:pt>
    <dgm:pt modelId="{B1B7A2E0-9B18-401F-BDFC-6456E0A09CB8}" type="sibTrans" cxnId="{25718D46-325D-4F39-88A1-41742F2C55D1}">
      <dgm:prSet/>
      <dgm:spPr/>
      <dgm:t>
        <a:bodyPr/>
        <a:lstStyle/>
        <a:p>
          <a:endParaRPr lang="es-CO"/>
        </a:p>
      </dgm:t>
    </dgm:pt>
    <dgm:pt modelId="{9598ADE7-B61E-418D-AE99-2667761CC46C}">
      <dgm:prSet phldrT="[Texto]"/>
      <dgm:spPr/>
      <dgm:t>
        <a:bodyPr/>
        <a:lstStyle/>
        <a:p>
          <a:r>
            <a:rPr lang="es-CO" dirty="0" smtClean="0"/>
            <a:t>Justificación</a:t>
          </a:r>
          <a:endParaRPr lang="es-CO" dirty="0"/>
        </a:p>
      </dgm:t>
    </dgm:pt>
    <dgm:pt modelId="{3359F115-20F5-4A40-BF5D-C1464B970330}" type="parTrans" cxnId="{CE379F41-135B-42B5-811B-328C171F4B6D}">
      <dgm:prSet/>
      <dgm:spPr/>
      <dgm:t>
        <a:bodyPr/>
        <a:lstStyle/>
        <a:p>
          <a:endParaRPr lang="es-CO"/>
        </a:p>
      </dgm:t>
    </dgm:pt>
    <dgm:pt modelId="{FF117FA2-CC4A-4BC7-BA74-003D770E8ABF}" type="sibTrans" cxnId="{CE379F41-135B-42B5-811B-328C171F4B6D}">
      <dgm:prSet/>
      <dgm:spPr/>
      <dgm:t>
        <a:bodyPr/>
        <a:lstStyle/>
        <a:p>
          <a:endParaRPr lang="es-CO"/>
        </a:p>
      </dgm:t>
    </dgm:pt>
    <dgm:pt modelId="{91AE9922-B194-4A30-8B6A-8ABAD7537B7B}">
      <dgm:prSet phldrT="[Texto]"/>
      <dgm:spPr/>
      <dgm:t>
        <a:bodyPr/>
        <a:lstStyle/>
        <a:p>
          <a:r>
            <a:rPr lang="es-CO" dirty="0" smtClean="0"/>
            <a:t>Objetivos</a:t>
          </a:r>
          <a:endParaRPr lang="es-CO" dirty="0"/>
        </a:p>
      </dgm:t>
    </dgm:pt>
    <dgm:pt modelId="{0943E2F5-E363-4778-AE48-95026FC692D2}" type="parTrans" cxnId="{22E8F96F-E2CD-4291-9C50-5007A2D91BC2}">
      <dgm:prSet/>
      <dgm:spPr/>
      <dgm:t>
        <a:bodyPr/>
        <a:lstStyle/>
        <a:p>
          <a:endParaRPr lang="es-CO"/>
        </a:p>
      </dgm:t>
    </dgm:pt>
    <dgm:pt modelId="{73831479-EEA1-48BD-A61F-840A60756466}" type="sibTrans" cxnId="{22E8F96F-E2CD-4291-9C50-5007A2D91BC2}">
      <dgm:prSet/>
      <dgm:spPr/>
      <dgm:t>
        <a:bodyPr/>
        <a:lstStyle/>
        <a:p>
          <a:endParaRPr lang="es-CO"/>
        </a:p>
      </dgm:t>
    </dgm:pt>
    <dgm:pt modelId="{EA14C6B2-D713-4BEF-9E19-7DBA4F9DF165}">
      <dgm:prSet phldrT="[Texto]"/>
      <dgm:spPr/>
      <dgm:t>
        <a:bodyPr/>
        <a:lstStyle/>
        <a:p>
          <a:r>
            <a:rPr lang="es-CO" dirty="0" smtClean="0"/>
            <a:t>Parte II. Marco Teórico</a:t>
          </a:r>
          <a:endParaRPr lang="es-CO" dirty="0"/>
        </a:p>
      </dgm:t>
    </dgm:pt>
    <dgm:pt modelId="{EA2D5425-4CA5-462E-9298-9599848FDEAC}" type="parTrans" cxnId="{AD8B381D-4712-4CF9-96F5-A42B396AA3BE}">
      <dgm:prSet/>
      <dgm:spPr/>
      <dgm:t>
        <a:bodyPr/>
        <a:lstStyle/>
        <a:p>
          <a:endParaRPr lang="es-CO"/>
        </a:p>
      </dgm:t>
    </dgm:pt>
    <dgm:pt modelId="{BE4C52CD-7A07-4004-87C4-E101B031220F}" type="sibTrans" cxnId="{AD8B381D-4712-4CF9-96F5-A42B396AA3BE}">
      <dgm:prSet/>
      <dgm:spPr/>
      <dgm:t>
        <a:bodyPr/>
        <a:lstStyle/>
        <a:p>
          <a:endParaRPr lang="es-CO"/>
        </a:p>
      </dgm:t>
    </dgm:pt>
    <dgm:pt modelId="{BDB0A0A3-B8EB-4B64-A678-739F35169F2F}">
      <dgm:prSet phldrT="[Texto]"/>
      <dgm:spPr/>
      <dgm:t>
        <a:bodyPr/>
        <a:lstStyle/>
        <a:p>
          <a:r>
            <a:rPr lang="es-CO" dirty="0" smtClean="0"/>
            <a:t>Metamodelos de gestión de conocimiento</a:t>
          </a:r>
          <a:endParaRPr lang="es-CO" dirty="0"/>
        </a:p>
      </dgm:t>
    </dgm:pt>
    <dgm:pt modelId="{D915F5A9-FC75-42DC-907A-419ADE5E1523}" type="parTrans" cxnId="{F310C98D-1492-4525-BA51-E23ADC5B2DA7}">
      <dgm:prSet/>
      <dgm:spPr/>
      <dgm:t>
        <a:bodyPr/>
        <a:lstStyle/>
        <a:p>
          <a:endParaRPr lang="es-CO"/>
        </a:p>
      </dgm:t>
    </dgm:pt>
    <dgm:pt modelId="{CAEBEB21-139F-4F8E-A9AC-E331E3874356}" type="sibTrans" cxnId="{F310C98D-1492-4525-BA51-E23ADC5B2DA7}">
      <dgm:prSet/>
      <dgm:spPr/>
      <dgm:t>
        <a:bodyPr/>
        <a:lstStyle/>
        <a:p>
          <a:endParaRPr lang="es-CO"/>
        </a:p>
      </dgm:t>
    </dgm:pt>
    <dgm:pt modelId="{D9E4E764-8F23-431F-987B-E0D0A7986683}">
      <dgm:prSet phldrT="[Texto]"/>
      <dgm:spPr/>
      <dgm:t>
        <a:bodyPr/>
        <a:lstStyle/>
        <a:p>
          <a:r>
            <a:rPr lang="es-CO" dirty="0" smtClean="0"/>
            <a:t>Gestión de conocimiento</a:t>
          </a:r>
          <a:endParaRPr lang="es-CO" dirty="0"/>
        </a:p>
      </dgm:t>
    </dgm:pt>
    <dgm:pt modelId="{45A68758-DC83-4AFB-B5EA-C6215E3DB880}" type="parTrans" cxnId="{E874828F-A1B8-407D-B7A0-FDA64C7DECCB}">
      <dgm:prSet/>
      <dgm:spPr/>
      <dgm:t>
        <a:bodyPr/>
        <a:lstStyle/>
        <a:p>
          <a:endParaRPr lang="es-CO"/>
        </a:p>
      </dgm:t>
    </dgm:pt>
    <dgm:pt modelId="{E8143C74-9A2E-488B-A35E-4984E358D0C1}" type="sibTrans" cxnId="{E874828F-A1B8-407D-B7A0-FDA64C7DECCB}">
      <dgm:prSet/>
      <dgm:spPr/>
      <dgm:t>
        <a:bodyPr/>
        <a:lstStyle/>
        <a:p>
          <a:endParaRPr lang="es-CO"/>
        </a:p>
      </dgm:t>
    </dgm:pt>
    <dgm:pt modelId="{9CA8E20A-0ED2-4554-9B01-AF3478B3A13B}">
      <dgm:prSet phldrT="[Texto]"/>
      <dgm:spPr/>
      <dgm:t>
        <a:bodyPr/>
        <a:lstStyle/>
        <a:p>
          <a:r>
            <a:rPr lang="es-CO" dirty="0" smtClean="0"/>
            <a:t>Hipótesis</a:t>
          </a:r>
          <a:endParaRPr lang="es-CO" dirty="0"/>
        </a:p>
      </dgm:t>
    </dgm:pt>
    <dgm:pt modelId="{A537FCFE-C3ED-4E62-A3C7-A6FF0010DC31}" type="parTrans" cxnId="{8F61EA45-2AE7-4198-890A-63AF1D8D3B0C}">
      <dgm:prSet/>
      <dgm:spPr/>
      <dgm:t>
        <a:bodyPr/>
        <a:lstStyle/>
        <a:p>
          <a:endParaRPr lang="es-CO"/>
        </a:p>
      </dgm:t>
    </dgm:pt>
    <dgm:pt modelId="{F82E4341-8A73-44EA-A268-3D0CB253E1A9}" type="sibTrans" cxnId="{8F61EA45-2AE7-4198-890A-63AF1D8D3B0C}">
      <dgm:prSet/>
      <dgm:spPr/>
      <dgm:t>
        <a:bodyPr/>
        <a:lstStyle/>
        <a:p>
          <a:endParaRPr lang="es-CO"/>
        </a:p>
      </dgm:t>
    </dgm:pt>
    <dgm:pt modelId="{B1352307-1649-44B4-8C72-3792487D163B}">
      <dgm:prSet phldrT="[Texto]"/>
      <dgm:spPr/>
      <dgm:t>
        <a:bodyPr/>
        <a:lstStyle/>
        <a:p>
          <a:r>
            <a:rPr lang="es-CO" dirty="0" smtClean="0"/>
            <a:t>Metodología</a:t>
          </a:r>
          <a:endParaRPr lang="es-CO" dirty="0"/>
        </a:p>
      </dgm:t>
    </dgm:pt>
    <dgm:pt modelId="{DA8DA5ED-09FE-4881-BD5E-CD52C7AF2F5D}" type="parTrans" cxnId="{BE41A49B-44E7-4D4D-BDD1-EE0E87F59384}">
      <dgm:prSet/>
      <dgm:spPr/>
      <dgm:t>
        <a:bodyPr/>
        <a:lstStyle/>
        <a:p>
          <a:endParaRPr lang="es-CO"/>
        </a:p>
      </dgm:t>
    </dgm:pt>
    <dgm:pt modelId="{3EF25750-754A-43E2-A274-FAA744CB87DB}" type="sibTrans" cxnId="{BE41A49B-44E7-4D4D-BDD1-EE0E87F59384}">
      <dgm:prSet/>
      <dgm:spPr/>
      <dgm:t>
        <a:bodyPr/>
        <a:lstStyle/>
        <a:p>
          <a:endParaRPr lang="es-CO"/>
        </a:p>
      </dgm:t>
    </dgm:pt>
    <dgm:pt modelId="{987E67AD-ABAA-4444-AAB6-44B3AD8C8945}">
      <dgm:prSet phldrT="[Texto]"/>
      <dgm:spPr/>
      <dgm:t>
        <a:bodyPr/>
        <a:lstStyle/>
        <a:p>
          <a:r>
            <a:rPr lang="es-CO" dirty="0" smtClean="0"/>
            <a:t>La dimensión tecnológica</a:t>
          </a:r>
          <a:endParaRPr lang="es-CO" dirty="0"/>
        </a:p>
      </dgm:t>
    </dgm:pt>
    <dgm:pt modelId="{B1FF865B-CBF0-456E-9B22-D5B43BB1308D}" type="parTrans" cxnId="{9C33DBD5-42EF-4569-93DC-D425BA0E40A1}">
      <dgm:prSet/>
      <dgm:spPr/>
      <dgm:t>
        <a:bodyPr/>
        <a:lstStyle/>
        <a:p>
          <a:endParaRPr lang="es-CO"/>
        </a:p>
      </dgm:t>
    </dgm:pt>
    <dgm:pt modelId="{5C796B4E-E455-427B-9345-71EAC0758D58}" type="sibTrans" cxnId="{9C33DBD5-42EF-4569-93DC-D425BA0E40A1}">
      <dgm:prSet/>
      <dgm:spPr/>
      <dgm:t>
        <a:bodyPr/>
        <a:lstStyle/>
        <a:p>
          <a:endParaRPr lang="es-CO"/>
        </a:p>
      </dgm:t>
    </dgm:pt>
    <dgm:pt modelId="{BA1E1FE9-965B-4A45-B66B-799B84302A75}">
      <dgm:prSet phldrT="[Texto]"/>
      <dgm:spPr/>
      <dgm:t>
        <a:bodyPr/>
        <a:lstStyle/>
        <a:p>
          <a:r>
            <a:rPr lang="es-CO" dirty="0" smtClean="0"/>
            <a:t>El aprendizaje de máquina</a:t>
          </a:r>
          <a:endParaRPr lang="es-CO" dirty="0"/>
        </a:p>
      </dgm:t>
    </dgm:pt>
    <dgm:pt modelId="{891694BB-3FD1-4189-B1EF-86CB58A01990}" type="parTrans" cxnId="{89EBCF31-75B1-43D4-B42C-EC22E935E5EB}">
      <dgm:prSet/>
      <dgm:spPr/>
      <dgm:t>
        <a:bodyPr/>
        <a:lstStyle/>
        <a:p>
          <a:endParaRPr lang="es-CO"/>
        </a:p>
      </dgm:t>
    </dgm:pt>
    <dgm:pt modelId="{FD78DF57-EE3A-451A-B54A-9BE9425BA1AB}" type="sibTrans" cxnId="{89EBCF31-75B1-43D4-B42C-EC22E935E5EB}">
      <dgm:prSet/>
      <dgm:spPr/>
      <dgm:t>
        <a:bodyPr/>
        <a:lstStyle/>
        <a:p>
          <a:endParaRPr lang="es-CO"/>
        </a:p>
      </dgm:t>
    </dgm:pt>
    <dgm:pt modelId="{719004DB-EB37-43B8-B0EF-2E4DDD872D91}" type="pres">
      <dgm:prSet presAssocID="{915A9D70-22DA-465B-AF29-F7A87A1F48EF}" presName="Name0" presStyleCnt="0">
        <dgm:presLayoutVars>
          <dgm:dir/>
          <dgm:animLvl val="lvl"/>
          <dgm:resizeHandles val="exact"/>
        </dgm:presLayoutVars>
      </dgm:prSet>
      <dgm:spPr/>
      <dgm:t>
        <a:bodyPr/>
        <a:lstStyle/>
        <a:p>
          <a:endParaRPr lang="es-CO"/>
        </a:p>
      </dgm:t>
    </dgm:pt>
    <dgm:pt modelId="{E7AD5D37-DF03-4F1B-836F-3BF59B9C91F5}" type="pres">
      <dgm:prSet presAssocID="{95B0E8DF-C58A-4D91-AB62-0FE2E173FF49}" presName="linNode" presStyleCnt="0"/>
      <dgm:spPr/>
    </dgm:pt>
    <dgm:pt modelId="{29074148-C1DD-4844-AD2E-873E41235B18}" type="pres">
      <dgm:prSet presAssocID="{95B0E8DF-C58A-4D91-AB62-0FE2E173FF49}" presName="parentText" presStyleLbl="node1" presStyleIdx="0" presStyleCnt="2">
        <dgm:presLayoutVars>
          <dgm:chMax val="1"/>
          <dgm:bulletEnabled val="1"/>
        </dgm:presLayoutVars>
      </dgm:prSet>
      <dgm:spPr/>
      <dgm:t>
        <a:bodyPr/>
        <a:lstStyle/>
        <a:p>
          <a:endParaRPr lang="es-CO"/>
        </a:p>
      </dgm:t>
    </dgm:pt>
    <dgm:pt modelId="{E833EC9E-3CD3-44EC-AA2E-FDEC06C18FE5}" type="pres">
      <dgm:prSet presAssocID="{95B0E8DF-C58A-4D91-AB62-0FE2E173FF49}" presName="descendantText" presStyleLbl="alignAccFollowNode1" presStyleIdx="0" presStyleCnt="2">
        <dgm:presLayoutVars>
          <dgm:bulletEnabled val="1"/>
        </dgm:presLayoutVars>
      </dgm:prSet>
      <dgm:spPr/>
      <dgm:t>
        <a:bodyPr/>
        <a:lstStyle/>
        <a:p>
          <a:endParaRPr lang="es-CO"/>
        </a:p>
      </dgm:t>
    </dgm:pt>
    <dgm:pt modelId="{22DE7435-14BA-40E8-B417-00AE467AC266}" type="pres">
      <dgm:prSet presAssocID="{B1B7A2E0-9B18-401F-BDFC-6456E0A09CB8}" presName="sp" presStyleCnt="0"/>
      <dgm:spPr/>
    </dgm:pt>
    <dgm:pt modelId="{F79DA35C-C409-4B37-A029-DE12CFE23A42}" type="pres">
      <dgm:prSet presAssocID="{EA14C6B2-D713-4BEF-9E19-7DBA4F9DF165}" presName="linNode" presStyleCnt="0"/>
      <dgm:spPr/>
    </dgm:pt>
    <dgm:pt modelId="{E3BF7771-EFEC-4B8D-B383-88EF967651B7}" type="pres">
      <dgm:prSet presAssocID="{EA14C6B2-D713-4BEF-9E19-7DBA4F9DF165}" presName="parentText" presStyleLbl="node1" presStyleIdx="1" presStyleCnt="2">
        <dgm:presLayoutVars>
          <dgm:chMax val="1"/>
          <dgm:bulletEnabled val="1"/>
        </dgm:presLayoutVars>
      </dgm:prSet>
      <dgm:spPr/>
      <dgm:t>
        <a:bodyPr/>
        <a:lstStyle/>
        <a:p>
          <a:endParaRPr lang="es-CO"/>
        </a:p>
      </dgm:t>
    </dgm:pt>
    <dgm:pt modelId="{6F9E691A-70B5-45E8-973A-74F0E2B9BF90}" type="pres">
      <dgm:prSet presAssocID="{EA14C6B2-D713-4BEF-9E19-7DBA4F9DF165}" presName="descendantText" presStyleLbl="alignAccFollowNode1" presStyleIdx="1" presStyleCnt="2">
        <dgm:presLayoutVars>
          <dgm:bulletEnabled val="1"/>
        </dgm:presLayoutVars>
      </dgm:prSet>
      <dgm:spPr/>
      <dgm:t>
        <a:bodyPr/>
        <a:lstStyle/>
        <a:p>
          <a:endParaRPr lang="es-CO"/>
        </a:p>
      </dgm:t>
    </dgm:pt>
  </dgm:ptLst>
  <dgm:cxnLst>
    <dgm:cxn modelId="{EF90A851-D433-4B1F-AECE-099FABBD9D9F}" type="presOf" srcId="{95B0E8DF-C58A-4D91-AB62-0FE2E173FF49}" destId="{29074148-C1DD-4844-AD2E-873E41235B18}" srcOrd="0" destOrd="0" presId="urn:microsoft.com/office/officeart/2005/8/layout/vList5"/>
    <dgm:cxn modelId="{222BB44E-6860-4FA9-9B4A-71A70FC60A45}" type="presOf" srcId="{987E67AD-ABAA-4444-AAB6-44B3AD8C8945}" destId="{6F9E691A-70B5-45E8-973A-74F0E2B9BF90}" srcOrd="0" destOrd="2" presId="urn:microsoft.com/office/officeart/2005/8/layout/vList5"/>
    <dgm:cxn modelId="{8F61EA45-2AE7-4198-890A-63AF1D8D3B0C}" srcId="{95B0E8DF-C58A-4D91-AB62-0FE2E173FF49}" destId="{9CA8E20A-0ED2-4554-9B01-AF3478B3A13B}" srcOrd="1" destOrd="0" parTransId="{A537FCFE-C3ED-4E62-A3C7-A6FF0010DC31}" sibTransId="{F82E4341-8A73-44EA-A268-3D0CB253E1A9}"/>
    <dgm:cxn modelId="{5838E602-EAEA-4460-BC5B-E393552B7AF8}" type="presOf" srcId="{915A9D70-22DA-465B-AF29-F7A87A1F48EF}" destId="{719004DB-EB37-43B8-B0EF-2E4DDD872D91}" srcOrd="0" destOrd="0" presId="urn:microsoft.com/office/officeart/2005/8/layout/vList5"/>
    <dgm:cxn modelId="{F310C98D-1492-4525-BA51-E23ADC5B2DA7}" srcId="{EA14C6B2-D713-4BEF-9E19-7DBA4F9DF165}" destId="{BDB0A0A3-B8EB-4B64-A678-739F35169F2F}" srcOrd="0" destOrd="0" parTransId="{D915F5A9-FC75-42DC-907A-419ADE5E1523}" sibTransId="{CAEBEB21-139F-4F8E-A9AC-E331E3874356}"/>
    <dgm:cxn modelId="{22E8F96F-E2CD-4291-9C50-5007A2D91BC2}" srcId="{95B0E8DF-C58A-4D91-AB62-0FE2E173FF49}" destId="{91AE9922-B194-4A30-8B6A-8ABAD7537B7B}" srcOrd="2" destOrd="0" parTransId="{0943E2F5-E363-4778-AE48-95026FC692D2}" sibTransId="{73831479-EEA1-48BD-A61F-840A60756466}"/>
    <dgm:cxn modelId="{71E738EB-D571-4466-AEB5-AB5CF4D6D4DE}" type="presOf" srcId="{EA14C6B2-D713-4BEF-9E19-7DBA4F9DF165}" destId="{E3BF7771-EFEC-4B8D-B383-88EF967651B7}" srcOrd="0" destOrd="0" presId="urn:microsoft.com/office/officeart/2005/8/layout/vList5"/>
    <dgm:cxn modelId="{81C1C6A0-E7C7-4E30-B9D4-60A97EF6B7B0}" type="presOf" srcId="{BA1E1FE9-965B-4A45-B66B-799B84302A75}" destId="{6F9E691A-70B5-45E8-973A-74F0E2B9BF90}" srcOrd="0" destOrd="3" presId="urn:microsoft.com/office/officeart/2005/8/layout/vList5"/>
    <dgm:cxn modelId="{9C33DBD5-42EF-4569-93DC-D425BA0E40A1}" srcId="{EA14C6B2-D713-4BEF-9E19-7DBA4F9DF165}" destId="{987E67AD-ABAA-4444-AAB6-44B3AD8C8945}" srcOrd="2" destOrd="0" parTransId="{B1FF865B-CBF0-456E-9B22-D5B43BB1308D}" sibTransId="{5C796B4E-E455-427B-9345-71EAC0758D58}"/>
    <dgm:cxn modelId="{2EF6E9D9-1DFF-4B2A-B236-3C5D2537FEE1}" type="presOf" srcId="{91AE9922-B194-4A30-8B6A-8ABAD7537B7B}" destId="{E833EC9E-3CD3-44EC-AA2E-FDEC06C18FE5}" srcOrd="0" destOrd="2" presId="urn:microsoft.com/office/officeart/2005/8/layout/vList5"/>
    <dgm:cxn modelId="{646D297D-9851-433E-9DF8-F980478E6BA0}" type="presOf" srcId="{D9E4E764-8F23-431F-987B-E0D0A7986683}" destId="{6F9E691A-70B5-45E8-973A-74F0E2B9BF90}" srcOrd="0" destOrd="1" presId="urn:microsoft.com/office/officeart/2005/8/layout/vList5"/>
    <dgm:cxn modelId="{BE41A49B-44E7-4D4D-BDD1-EE0E87F59384}" srcId="{95B0E8DF-C58A-4D91-AB62-0FE2E173FF49}" destId="{B1352307-1649-44B4-8C72-3792487D163B}" srcOrd="3" destOrd="0" parTransId="{DA8DA5ED-09FE-4881-BD5E-CD52C7AF2F5D}" sibTransId="{3EF25750-754A-43E2-A274-FAA744CB87DB}"/>
    <dgm:cxn modelId="{25718D46-325D-4F39-88A1-41742F2C55D1}" srcId="{915A9D70-22DA-465B-AF29-F7A87A1F48EF}" destId="{95B0E8DF-C58A-4D91-AB62-0FE2E173FF49}" srcOrd="0" destOrd="0" parTransId="{54341DB0-0296-46DA-ADE1-8EC61F7281B4}" sibTransId="{B1B7A2E0-9B18-401F-BDFC-6456E0A09CB8}"/>
    <dgm:cxn modelId="{C5B6AD96-DBDD-47A7-B2C1-9997B4F1A31F}" type="presOf" srcId="{BDB0A0A3-B8EB-4B64-A678-739F35169F2F}" destId="{6F9E691A-70B5-45E8-973A-74F0E2B9BF90}" srcOrd="0" destOrd="0" presId="urn:microsoft.com/office/officeart/2005/8/layout/vList5"/>
    <dgm:cxn modelId="{726F467D-B1C1-45DF-B6BE-054E30E7EE96}" type="presOf" srcId="{9598ADE7-B61E-418D-AE99-2667761CC46C}" destId="{E833EC9E-3CD3-44EC-AA2E-FDEC06C18FE5}" srcOrd="0" destOrd="0" presId="urn:microsoft.com/office/officeart/2005/8/layout/vList5"/>
    <dgm:cxn modelId="{258EF856-AD08-47F5-AFB8-2F6DD96B70FE}" type="presOf" srcId="{B1352307-1649-44B4-8C72-3792487D163B}" destId="{E833EC9E-3CD3-44EC-AA2E-FDEC06C18FE5}" srcOrd="0" destOrd="3" presId="urn:microsoft.com/office/officeart/2005/8/layout/vList5"/>
    <dgm:cxn modelId="{AD8B381D-4712-4CF9-96F5-A42B396AA3BE}" srcId="{915A9D70-22DA-465B-AF29-F7A87A1F48EF}" destId="{EA14C6B2-D713-4BEF-9E19-7DBA4F9DF165}" srcOrd="1" destOrd="0" parTransId="{EA2D5425-4CA5-462E-9298-9599848FDEAC}" sibTransId="{BE4C52CD-7A07-4004-87C4-E101B031220F}"/>
    <dgm:cxn modelId="{89EBCF31-75B1-43D4-B42C-EC22E935E5EB}" srcId="{EA14C6B2-D713-4BEF-9E19-7DBA4F9DF165}" destId="{BA1E1FE9-965B-4A45-B66B-799B84302A75}" srcOrd="3" destOrd="0" parTransId="{891694BB-3FD1-4189-B1EF-86CB58A01990}" sibTransId="{FD78DF57-EE3A-451A-B54A-9BE9425BA1AB}"/>
    <dgm:cxn modelId="{CE379F41-135B-42B5-811B-328C171F4B6D}" srcId="{95B0E8DF-C58A-4D91-AB62-0FE2E173FF49}" destId="{9598ADE7-B61E-418D-AE99-2667761CC46C}" srcOrd="0" destOrd="0" parTransId="{3359F115-20F5-4A40-BF5D-C1464B970330}" sibTransId="{FF117FA2-CC4A-4BC7-BA74-003D770E8ABF}"/>
    <dgm:cxn modelId="{E874828F-A1B8-407D-B7A0-FDA64C7DECCB}" srcId="{EA14C6B2-D713-4BEF-9E19-7DBA4F9DF165}" destId="{D9E4E764-8F23-431F-987B-E0D0A7986683}" srcOrd="1" destOrd="0" parTransId="{45A68758-DC83-4AFB-B5EA-C6215E3DB880}" sibTransId="{E8143C74-9A2E-488B-A35E-4984E358D0C1}"/>
    <dgm:cxn modelId="{3CFE0BAA-F2D2-4ED9-9961-AEEEAA29824D}" type="presOf" srcId="{9CA8E20A-0ED2-4554-9B01-AF3478B3A13B}" destId="{E833EC9E-3CD3-44EC-AA2E-FDEC06C18FE5}" srcOrd="0" destOrd="1" presId="urn:microsoft.com/office/officeart/2005/8/layout/vList5"/>
    <dgm:cxn modelId="{1539C876-52C0-4735-BF51-F2F95A0D309B}" type="presParOf" srcId="{719004DB-EB37-43B8-B0EF-2E4DDD872D91}" destId="{E7AD5D37-DF03-4F1B-836F-3BF59B9C91F5}" srcOrd="0" destOrd="0" presId="urn:microsoft.com/office/officeart/2005/8/layout/vList5"/>
    <dgm:cxn modelId="{52D60315-2D40-431B-B92E-A1B80BB52AC0}" type="presParOf" srcId="{E7AD5D37-DF03-4F1B-836F-3BF59B9C91F5}" destId="{29074148-C1DD-4844-AD2E-873E41235B18}" srcOrd="0" destOrd="0" presId="urn:microsoft.com/office/officeart/2005/8/layout/vList5"/>
    <dgm:cxn modelId="{582568E2-EDD1-4433-B69A-04D7254B4741}" type="presParOf" srcId="{E7AD5D37-DF03-4F1B-836F-3BF59B9C91F5}" destId="{E833EC9E-3CD3-44EC-AA2E-FDEC06C18FE5}" srcOrd="1" destOrd="0" presId="urn:microsoft.com/office/officeart/2005/8/layout/vList5"/>
    <dgm:cxn modelId="{A1F10947-950A-46E6-9D80-8E479C2C1F47}" type="presParOf" srcId="{719004DB-EB37-43B8-B0EF-2E4DDD872D91}" destId="{22DE7435-14BA-40E8-B417-00AE467AC266}" srcOrd="1" destOrd="0" presId="urn:microsoft.com/office/officeart/2005/8/layout/vList5"/>
    <dgm:cxn modelId="{ABEABE32-4365-4F25-B5BB-E7365BA1B48B}" type="presParOf" srcId="{719004DB-EB37-43B8-B0EF-2E4DDD872D91}" destId="{F79DA35C-C409-4B37-A029-DE12CFE23A42}" srcOrd="2" destOrd="0" presId="urn:microsoft.com/office/officeart/2005/8/layout/vList5"/>
    <dgm:cxn modelId="{BCAD1447-9835-485F-A7A9-3E46313EAE45}" type="presParOf" srcId="{F79DA35C-C409-4B37-A029-DE12CFE23A42}" destId="{E3BF7771-EFEC-4B8D-B383-88EF967651B7}" srcOrd="0" destOrd="0" presId="urn:microsoft.com/office/officeart/2005/8/layout/vList5"/>
    <dgm:cxn modelId="{D4B36069-8D8A-43E8-9D41-AFD27D7D6A99}" type="presParOf" srcId="{F79DA35C-C409-4B37-A029-DE12CFE23A42}" destId="{6F9E691A-70B5-45E8-973A-74F0E2B9BF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4255C9-49EC-4494-AFF3-632537C491B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s-CO"/>
        </a:p>
      </dgm:t>
    </dgm:pt>
    <dgm:pt modelId="{7EEC0952-4FC2-41EC-84C8-2B2D6610F958}">
      <dgm:prSet phldrT="[Texto]"/>
      <dgm:spPr/>
      <dgm:t>
        <a:bodyPr/>
        <a:lstStyle/>
        <a:p>
          <a:r>
            <a:rPr lang="es-CO" smtClean="0">
              <a:solidFill>
                <a:schemeClr val="tx1"/>
              </a:solidFill>
            </a:rPr>
            <a:t>Dawson, 2008; Donmus, 2010; Leenders, 2002; Cuellar, Delgado, &amp; Pegalajar, 2011; </a:t>
          </a:r>
          <a:endParaRPr lang="es-CO" dirty="0">
            <a:solidFill>
              <a:schemeClr val="tx1"/>
            </a:solidFill>
          </a:endParaRPr>
        </a:p>
      </dgm:t>
    </dgm:pt>
    <dgm:pt modelId="{F63348B3-8940-4A75-A9E5-468F31262887}" type="parTrans" cxnId="{00FFA9CF-4FE5-4B23-8411-74DB0DDEE3D7}">
      <dgm:prSet/>
      <dgm:spPr/>
      <dgm:t>
        <a:bodyPr/>
        <a:lstStyle/>
        <a:p>
          <a:endParaRPr lang="es-CO">
            <a:solidFill>
              <a:schemeClr val="tx1"/>
            </a:solidFill>
          </a:endParaRPr>
        </a:p>
      </dgm:t>
    </dgm:pt>
    <dgm:pt modelId="{93E4F282-F8DC-48C5-AC32-713B77A176EA}" type="sibTrans" cxnId="{00FFA9CF-4FE5-4B23-8411-74DB0DDEE3D7}">
      <dgm:prSet/>
      <dgm:spPr/>
      <dgm:t>
        <a:bodyPr/>
        <a:lstStyle/>
        <a:p>
          <a:endParaRPr lang="es-CO">
            <a:solidFill>
              <a:schemeClr val="tx1"/>
            </a:solidFill>
          </a:endParaRPr>
        </a:p>
      </dgm:t>
    </dgm:pt>
    <dgm:pt modelId="{C7EF80B2-2F06-43B3-85B6-4C56BE856B8F}">
      <dgm:prSet phldrT="[Texto]"/>
      <dgm:spPr/>
      <dgm:t>
        <a:bodyPr/>
        <a:lstStyle/>
        <a:p>
          <a:r>
            <a:rPr lang="es-CO" dirty="0" smtClean="0">
              <a:solidFill>
                <a:schemeClr val="tx1"/>
              </a:solidFill>
            </a:rPr>
            <a:t>Redes sociales.</a:t>
          </a:r>
          <a:endParaRPr lang="es-CO" dirty="0">
            <a:solidFill>
              <a:schemeClr val="tx1"/>
            </a:solidFill>
          </a:endParaRPr>
        </a:p>
      </dgm:t>
    </dgm:pt>
    <dgm:pt modelId="{C3264FEE-14F0-42D7-BD8B-C60D33C81663}" type="parTrans" cxnId="{8B26D6B6-E780-4192-B306-21E577BD5A18}">
      <dgm:prSet/>
      <dgm:spPr/>
      <dgm:t>
        <a:bodyPr/>
        <a:lstStyle/>
        <a:p>
          <a:endParaRPr lang="es-CO">
            <a:solidFill>
              <a:schemeClr val="tx1"/>
            </a:solidFill>
          </a:endParaRPr>
        </a:p>
      </dgm:t>
    </dgm:pt>
    <dgm:pt modelId="{3ECDF829-A35F-4695-A781-4E304D92BABE}" type="sibTrans" cxnId="{8B26D6B6-E780-4192-B306-21E577BD5A18}">
      <dgm:prSet/>
      <dgm:spPr/>
      <dgm:t>
        <a:bodyPr/>
        <a:lstStyle/>
        <a:p>
          <a:endParaRPr lang="es-CO">
            <a:solidFill>
              <a:schemeClr val="tx1"/>
            </a:solidFill>
          </a:endParaRPr>
        </a:p>
      </dgm:t>
    </dgm:pt>
    <dgm:pt modelId="{A912F930-53C9-43B7-BF92-99A5B9880328}">
      <dgm:prSet phldrT="[Texto]"/>
      <dgm:spPr/>
      <dgm:t>
        <a:bodyPr/>
        <a:lstStyle/>
        <a:p>
          <a:r>
            <a:rPr lang="es-CO" dirty="0" err="1" smtClean="0">
              <a:solidFill>
                <a:schemeClr val="tx1"/>
              </a:solidFill>
            </a:rPr>
            <a:t>Farah</a:t>
          </a:r>
          <a:r>
            <a:rPr lang="es-CO" dirty="0" smtClean="0">
              <a:solidFill>
                <a:schemeClr val="tx1"/>
              </a:solidFill>
            </a:rPr>
            <a:t>, 2010; </a:t>
          </a:r>
          <a:r>
            <a:rPr lang="es-CO" dirty="0" err="1" smtClean="0">
              <a:solidFill>
                <a:schemeClr val="tx1"/>
              </a:solidFill>
            </a:rPr>
            <a:t>Bean</a:t>
          </a:r>
          <a:r>
            <a:rPr lang="es-CO" dirty="0" smtClean="0">
              <a:solidFill>
                <a:schemeClr val="tx1"/>
              </a:solidFill>
            </a:rPr>
            <a:t>, 2010; Kim, </a:t>
          </a:r>
          <a:r>
            <a:rPr lang="es-CO" dirty="0" err="1" smtClean="0">
              <a:solidFill>
                <a:schemeClr val="tx1"/>
              </a:solidFill>
            </a:rPr>
            <a:t>Kee</a:t>
          </a:r>
          <a:r>
            <a:rPr lang="es-CO" dirty="0" smtClean="0">
              <a:solidFill>
                <a:schemeClr val="tx1"/>
              </a:solidFill>
            </a:rPr>
            <a:t>, &amp; </a:t>
          </a:r>
          <a:r>
            <a:rPr lang="es-CO" dirty="0" err="1" smtClean="0">
              <a:solidFill>
                <a:schemeClr val="tx1"/>
              </a:solidFill>
            </a:rPr>
            <a:t>Lim</a:t>
          </a:r>
          <a:r>
            <a:rPr lang="es-CO" dirty="0" smtClean="0">
              <a:solidFill>
                <a:schemeClr val="tx1"/>
              </a:solidFill>
            </a:rPr>
            <a:t>, 2010; </a:t>
          </a:r>
          <a:r>
            <a:rPr lang="es-CO" b="0" dirty="0" err="1" smtClean="0">
              <a:solidFill>
                <a:schemeClr val="tx1"/>
              </a:solidFill>
            </a:rPr>
            <a:t>Marston</a:t>
          </a:r>
          <a:r>
            <a:rPr lang="es-CO" b="0" dirty="0" smtClean="0">
              <a:solidFill>
                <a:schemeClr val="tx1"/>
              </a:solidFill>
            </a:rPr>
            <a:t>, Li, </a:t>
          </a:r>
          <a:r>
            <a:rPr lang="es-CO" b="0" dirty="0" err="1" smtClean="0">
              <a:solidFill>
                <a:schemeClr val="tx1"/>
              </a:solidFill>
            </a:rPr>
            <a:t>Bandyopadhyay</a:t>
          </a:r>
          <a:r>
            <a:rPr lang="es-CO" b="0" dirty="0" smtClean="0">
              <a:solidFill>
                <a:schemeClr val="tx1"/>
              </a:solidFill>
            </a:rPr>
            <a:t>, Zhang, &amp; </a:t>
          </a:r>
          <a:r>
            <a:rPr lang="es-CO" b="0" dirty="0" err="1" smtClean="0">
              <a:solidFill>
                <a:schemeClr val="tx1"/>
              </a:solidFill>
            </a:rPr>
            <a:t>Ghalsasi</a:t>
          </a:r>
          <a:r>
            <a:rPr lang="es-CO" b="0" dirty="0" smtClean="0">
              <a:solidFill>
                <a:schemeClr val="tx1"/>
              </a:solidFill>
            </a:rPr>
            <a:t>, 2011; </a:t>
          </a:r>
          <a:r>
            <a:rPr lang="es-CO" dirty="0" err="1" smtClean="0">
              <a:solidFill>
                <a:schemeClr val="tx1"/>
              </a:solidFill>
            </a:rPr>
            <a:t>Farrell</a:t>
          </a:r>
          <a:r>
            <a:rPr lang="es-CO" dirty="0" smtClean="0">
              <a:solidFill>
                <a:schemeClr val="tx1"/>
              </a:solidFill>
            </a:rPr>
            <a:t>, 2014; </a:t>
          </a:r>
          <a:r>
            <a:rPr lang="es-CO" dirty="0" err="1" smtClean="0">
              <a:solidFill>
                <a:schemeClr val="tx1"/>
              </a:solidFill>
            </a:rPr>
            <a:t>Hetch</a:t>
          </a:r>
          <a:r>
            <a:rPr lang="es-CO" dirty="0" smtClean="0">
              <a:solidFill>
                <a:schemeClr val="tx1"/>
              </a:solidFill>
            </a:rPr>
            <a:t> &amp; </a:t>
          </a:r>
          <a:r>
            <a:rPr lang="es-CO" dirty="0" err="1" smtClean="0">
              <a:solidFill>
                <a:schemeClr val="tx1"/>
              </a:solidFill>
            </a:rPr>
            <a:t>Jablonski</a:t>
          </a:r>
          <a:r>
            <a:rPr lang="es-CO" dirty="0" smtClean="0">
              <a:solidFill>
                <a:schemeClr val="tx1"/>
              </a:solidFill>
            </a:rPr>
            <a:t>, 2011</a:t>
          </a:r>
          <a:endParaRPr lang="es-CO" dirty="0">
            <a:solidFill>
              <a:schemeClr val="tx1"/>
            </a:solidFill>
          </a:endParaRPr>
        </a:p>
      </dgm:t>
    </dgm:pt>
    <dgm:pt modelId="{B9731522-AD37-40C3-977F-73213E62612A}" type="parTrans" cxnId="{219F69DF-9F58-4815-94E9-7F254B25812A}">
      <dgm:prSet/>
      <dgm:spPr/>
      <dgm:t>
        <a:bodyPr/>
        <a:lstStyle/>
        <a:p>
          <a:endParaRPr lang="es-CO">
            <a:solidFill>
              <a:schemeClr val="tx1"/>
            </a:solidFill>
          </a:endParaRPr>
        </a:p>
      </dgm:t>
    </dgm:pt>
    <dgm:pt modelId="{50040C4E-96D9-4046-99D6-D2C94803410C}" type="sibTrans" cxnId="{219F69DF-9F58-4815-94E9-7F254B25812A}">
      <dgm:prSet/>
      <dgm:spPr/>
      <dgm:t>
        <a:bodyPr/>
        <a:lstStyle/>
        <a:p>
          <a:endParaRPr lang="es-CO">
            <a:solidFill>
              <a:schemeClr val="tx1"/>
            </a:solidFill>
          </a:endParaRPr>
        </a:p>
      </dgm:t>
    </dgm:pt>
    <dgm:pt modelId="{E70ED8E2-13C2-46C4-A0B2-849C86085E96}">
      <dgm:prSet phldrT="[Texto]"/>
      <dgm:spPr/>
      <dgm:t>
        <a:bodyPr/>
        <a:lstStyle/>
        <a:p>
          <a:r>
            <a:rPr lang="es-CO" dirty="0" smtClean="0">
              <a:solidFill>
                <a:schemeClr val="tx1"/>
              </a:solidFill>
            </a:rPr>
            <a:t>Computación en la nube.</a:t>
          </a:r>
          <a:endParaRPr lang="es-CO" dirty="0">
            <a:solidFill>
              <a:schemeClr val="tx1"/>
            </a:solidFill>
          </a:endParaRPr>
        </a:p>
      </dgm:t>
    </dgm:pt>
    <dgm:pt modelId="{B2D92FB8-8371-4FBD-9840-D21886DAED49}" type="parTrans" cxnId="{01AAD2BE-65A1-4DE7-94DD-1F2ADF2A4C2B}">
      <dgm:prSet/>
      <dgm:spPr/>
      <dgm:t>
        <a:bodyPr/>
        <a:lstStyle/>
        <a:p>
          <a:endParaRPr lang="es-CO">
            <a:solidFill>
              <a:schemeClr val="tx1"/>
            </a:solidFill>
          </a:endParaRPr>
        </a:p>
      </dgm:t>
    </dgm:pt>
    <dgm:pt modelId="{87D0F63C-42B7-4BA1-A779-D2C1A4A601B7}" type="sibTrans" cxnId="{01AAD2BE-65A1-4DE7-94DD-1F2ADF2A4C2B}">
      <dgm:prSet/>
      <dgm:spPr/>
      <dgm:t>
        <a:bodyPr/>
        <a:lstStyle/>
        <a:p>
          <a:endParaRPr lang="es-CO">
            <a:solidFill>
              <a:schemeClr val="tx1"/>
            </a:solidFill>
          </a:endParaRPr>
        </a:p>
      </dgm:t>
    </dgm:pt>
    <dgm:pt modelId="{35056EA9-B07E-4BFB-909A-53475C8BE6F1}">
      <dgm:prSet phldrT="[Texto]"/>
      <dgm:spPr/>
      <dgm:t>
        <a:bodyPr/>
        <a:lstStyle/>
        <a:p>
          <a:r>
            <a:rPr lang="es-CO" dirty="0" smtClean="0">
              <a:solidFill>
                <a:schemeClr val="tx1"/>
              </a:solidFill>
            </a:rPr>
            <a:t>Transición de la web 2.0 a la 3.0.</a:t>
          </a:r>
          <a:endParaRPr lang="es-CO" dirty="0">
            <a:solidFill>
              <a:schemeClr val="tx1"/>
            </a:solidFill>
          </a:endParaRPr>
        </a:p>
      </dgm:t>
    </dgm:pt>
    <dgm:pt modelId="{B0B32551-D5AC-4F83-860B-39766D62FCD7}" type="parTrans" cxnId="{A2765400-AE4A-4648-B905-284B8CAA6E4B}">
      <dgm:prSet/>
      <dgm:spPr/>
      <dgm:t>
        <a:bodyPr/>
        <a:lstStyle/>
        <a:p>
          <a:endParaRPr lang="es-CO">
            <a:solidFill>
              <a:schemeClr val="tx1"/>
            </a:solidFill>
          </a:endParaRPr>
        </a:p>
      </dgm:t>
    </dgm:pt>
    <dgm:pt modelId="{518AC1B4-9CE5-4C82-AA95-F9D1C9C818B5}" type="sibTrans" cxnId="{A2765400-AE4A-4648-B905-284B8CAA6E4B}">
      <dgm:prSet/>
      <dgm:spPr/>
      <dgm:t>
        <a:bodyPr/>
        <a:lstStyle/>
        <a:p>
          <a:endParaRPr lang="es-CO">
            <a:solidFill>
              <a:schemeClr val="tx1"/>
            </a:solidFill>
          </a:endParaRPr>
        </a:p>
      </dgm:t>
    </dgm:pt>
    <dgm:pt modelId="{F8D693EA-9DB1-427E-B8AC-A71C9FEA9DD5}">
      <dgm:prSet phldrT="[Texto]"/>
      <dgm:spPr/>
      <dgm:t>
        <a:bodyPr/>
        <a:lstStyle/>
        <a:p>
          <a:r>
            <a:rPr lang="es-CO" dirty="0" smtClean="0">
              <a:solidFill>
                <a:schemeClr val="tx1"/>
              </a:solidFill>
            </a:rPr>
            <a:t>Gestión de conocimiento en las redes sociales.</a:t>
          </a:r>
          <a:endParaRPr lang="es-CO" dirty="0">
            <a:solidFill>
              <a:schemeClr val="tx1"/>
            </a:solidFill>
          </a:endParaRPr>
        </a:p>
      </dgm:t>
    </dgm:pt>
    <dgm:pt modelId="{3113DB2F-DF8D-4ABF-9666-4E5528723416}" type="parTrans" cxnId="{AA08DCD0-A540-473B-8976-0D3D07592EA6}">
      <dgm:prSet/>
      <dgm:spPr/>
      <dgm:t>
        <a:bodyPr/>
        <a:lstStyle/>
        <a:p>
          <a:endParaRPr lang="es-CO">
            <a:solidFill>
              <a:schemeClr val="tx1"/>
            </a:solidFill>
          </a:endParaRPr>
        </a:p>
      </dgm:t>
    </dgm:pt>
    <dgm:pt modelId="{EE876B55-F792-4E67-B159-F4AA33AEC65B}" type="sibTrans" cxnId="{AA08DCD0-A540-473B-8976-0D3D07592EA6}">
      <dgm:prSet/>
      <dgm:spPr/>
      <dgm:t>
        <a:bodyPr/>
        <a:lstStyle/>
        <a:p>
          <a:endParaRPr lang="es-CO">
            <a:solidFill>
              <a:schemeClr val="tx1"/>
            </a:solidFill>
          </a:endParaRPr>
        </a:p>
      </dgm:t>
    </dgm:pt>
    <dgm:pt modelId="{C0D6C957-18E0-473D-A451-BA85A88B2ED3}">
      <dgm:prSet phldrT="[Texto]"/>
      <dgm:spPr/>
      <dgm:t>
        <a:bodyPr/>
        <a:lstStyle/>
        <a:p>
          <a:r>
            <a:rPr lang="es-CO" dirty="0" smtClean="0">
              <a:solidFill>
                <a:schemeClr val="tx1"/>
              </a:solidFill>
            </a:rPr>
            <a:t>Bases de datos No Relacionales</a:t>
          </a:r>
          <a:endParaRPr lang="es-CO" dirty="0">
            <a:solidFill>
              <a:schemeClr val="tx1"/>
            </a:solidFill>
          </a:endParaRPr>
        </a:p>
      </dgm:t>
    </dgm:pt>
    <dgm:pt modelId="{1DAAE4AC-E373-4813-9146-A67706688B89}" type="parTrans" cxnId="{A654FC39-B096-4468-86C5-9EE3BBC05D8D}">
      <dgm:prSet/>
      <dgm:spPr/>
      <dgm:t>
        <a:bodyPr/>
        <a:lstStyle/>
        <a:p>
          <a:endParaRPr lang="es-CO">
            <a:solidFill>
              <a:schemeClr val="tx1"/>
            </a:solidFill>
          </a:endParaRPr>
        </a:p>
      </dgm:t>
    </dgm:pt>
    <dgm:pt modelId="{AC0926C9-6BA0-4FAE-AA12-5F1D9886DFF1}" type="sibTrans" cxnId="{A654FC39-B096-4468-86C5-9EE3BBC05D8D}">
      <dgm:prSet/>
      <dgm:spPr/>
      <dgm:t>
        <a:bodyPr/>
        <a:lstStyle/>
        <a:p>
          <a:endParaRPr lang="es-CO">
            <a:solidFill>
              <a:schemeClr val="tx1"/>
            </a:solidFill>
          </a:endParaRPr>
        </a:p>
      </dgm:t>
    </dgm:pt>
    <dgm:pt modelId="{FA78F4CC-D52B-4AA4-B5F0-2EE85AB503E6}" type="pres">
      <dgm:prSet presAssocID="{E04255C9-49EC-4494-AFF3-632537C491B0}" presName="linear" presStyleCnt="0">
        <dgm:presLayoutVars>
          <dgm:animLvl val="lvl"/>
          <dgm:resizeHandles val="exact"/>
        </dgm:presLayoutVars>
      </dgm:prSet>
      <dgm:spPr/>
      <dgm:t>
        <a:bodyPr/>
        <a:lstStyle/>
        <a:p>
          <a:endParaRPr lang="es-CO"/>
        </a:p>
      </dgm:t>
    </dgm:pt>
    <dgm:pt modelId="{A6822063-17C3-49CF-A1E5-8A5EF6FBAF9F}" type="pres">
      <dgm:prSet presAssocID="{7EEC0952-4FC2-41EC-84C8-2B2D6610F958}" presName="parentText" presStyleLbl="node1" presStyleIdx="0" presStyleCnt="2">
        <dgm:presLayoutVars>
          <dgm:chMax val="0"/>
          <dgm:bulletEnabled val="1"/>
        </dgm:presLayoutVars>
      </dgm:prSet>
      <dgm:spPr/>
      <dgm:t>
        <a:bodyPr/>
        <a:lstStyle/>
        <a:p>
          <a:endParaRPr lang="es-CO"/>
        </a:p>
      </dgm:t>
    </dgm:pt>
    <dgm:pt modelId="{E44F6E09-DCBE-453D-9A28-CA4217276422}" type="pres">
      <dgm:prSet presAssocID="{7EEC0952-4FC2-41EC-84C8-2B2D6610F958}" presName="childText" presStyleLbl="revTx" presStyleIdx="0" presStyleCnt="2">
        <dgm:presLayoutVars>
          <dgm:bulletEnabled val="1"/>
        </dgm:presLayoutVars>
      </dgm:prSet>
      <dgm:spPr/>
      <dgm:t>
        <a:bodyPr/>
        <a:lstStyle/>
        <a:p>
          <a:endParaRPr lang="es-CO"/>
        </a:p>
      </dgm:t>
    </dgm:pt>
    <dgm:pt modelId="{B52D8548-58AE-4318-B121-9EFD6652DB05}" type="pres">
      <dgm:prSet presAssocID="{A912F930-53C9-43B7-BF92-99A5B9880328}" presName="parentText" presStyleLbl="node1" presStyleIdx="1" presStyleCnt="2">
        <dgm:presLayoutVars>
          <dgm:chMax val="0"/>
          <dgm:bulletEnabled val="1"/>
        </dgm:presLayoutVars>
      </dgm:prSet>
      <dgm:spPr/>
      <dgm:t>
        <a:bodyPr/>
        <a:lstStyle/>
        <a:p>
          <a:endParaRPr lang="es-CO"/>
        </a:p>
      </dgm:t>
    </dgm:pt>
    <dgm:pt modelId="{772543A5-24B8-4E9B-9A3F-88183926ADBE}" type="pres">
      <dgm:prSet presAssocID="{A912F930-53C9-43B7-BF92-99A5B9880328}" presName="childText" presStyleLbl="revTx" presStyleIdx="1" presStyleCnt="2">
        <dgm:presLayoutVars>
          <dgm:bulletEnabled val="1"/>
        </dgm:presLayoutVars>
      </dgm:prSet>
      <dgm:spPr/>
      <dgm:t>
        <a:bodyPr/>
        <a:lstStyle/>
        <a:p>
          <a:endParaRPr lang="es-CO"/>
        </a:p>
      </dgm:t>
    </dgm:pt>
  </dgm:ptLst>
  <dgm:cxnLst>
    <dgm:cxn modelId="{06CF8A0E-4429-413E-9895-CC987AEF720D}" type="presOf" srcId="{E70ED8E2-13C2-46C4-A0B2-849C86085E96}" destId="{772543A5-24B8-4E9B-9A3F-88183926ADBE}" srcOrd="0" destOrd="0" presId="urn:microsoft.com/office/officeart/2005/8/layout/vList2"/>
    <dgm:cxn modelId="{6A3D6EBA-0C1E-467D-97E0-83A1108F1AF7}" type="presOf" srcId="{C0D6C957-18E0-473D-A451-BA85A88B2ED3}" destId="{772543A5-24B8-4E9B-9A3F-88183926ADBE}" srcOrd="0" destOrd="1" presId="urn:microsoft.com/office/officeart/2005/8/layout/vList2"/>
    <dgm:cxn modelId="{BDA6F0DA-B946-4FE1-AD24-59E5D4EBF0FD}" type="presOf" srcId="{F8D693EA-9DB1-427E-B8AC-A71C9FEA9DD5}" destId="{E44F6E09-DCBE-453D-9A28-CA4217276422}" srcOrd="0" destOrd="2" presId="urn:microsoft.com/office/officeart/2005/8/layout/vList2"/>
    <dgm:cxn modelId="{01AAD2BE-65A1-4DE7-94DD-1F2ADF2A4C2B}" srcId="{A912F930-53C9-43B7-BF92-99A5B9880328}" destId="{E70ED8E2-13C2-46C4-A0B2-849C86085E96}" srcOrd="0" destOrd="0" parTransId="{B2D92FB8-8371-4FBD-9840-D21886DAED49}" sibTransId="{87D0F63C-42B7-4BA1-A779-D2C1A4A601B7}"/>
    <dgm:cxn modelId="{181BF954-B0C4-49A3-9FD6-B19F4EAE838F}" type="presOf" srcId="{C7EF80B2-2F06-43B3-85B6-4C56BE856B8F}" destId="{E44F6E09-DCBE-453D-9A28-CA4217276422}" srcOrd="0" destOrd="0" presId="urn:microsoft.com/office/officeart/2005/8/layout/vList2"/>
    <dgm:cxn modelId="{DD880E46-B81E-4343-8D26-75DA241A0A5F}" type="presOf" srcId="{E04255C9-49EC-4494-AFF3-632537C491B0}" destId="{FA78F4CC-D52B-4AA4-B5F0-2EE85AB503E6}" srcOrd="0" destOrd="0" presId="urn:microsoft.com/office/officeart/2005/8/layout/vList2"/>
    <dgm:cxn modelId="{A654FC39-B096-4468-86C5-9EE3BBC05D8D}" srcId="{A912F930-53C9-43B7-BF92-99A5B9880328}" destId="{C0D6C957-18E0-473D-A451-BA85A88B2ED3}" srcOrd="1" destOrd="0" parTransId="{1DAAE4AC-E373-4813-9146-A67706688B89}" sibTransId="{AC0926C9-6BA0-4FAE-AA12-5F1D9886DFF1}"/>
    <dgm:cxn modelId="{BD967D49-C249-4009-A4EA-BF6355284930}" type="presOf" srcId="{A912F930-53C9-43B7-BF92-99A5B9880328}" destId="{B52D8548-58AE-4318-B121-9EFD6652DB05}" srcOrd="0" destOrd="0" presId="urn:microsoft.com/office/officeart/2005/8/layout/vList2"/>
    <dgm:cxn modelId="{00FFA9CF-4FE5-4B23-8411-74DB0DDEE3D7}" srcId="{E04255C9-49EC-4494-AFF3-632537C491B0}" destId="{7EEC0952-4FC2-41EC-84C8-2B2D6610F958}" srcOrd="0" destOrd="0" parTransId="{F63348B3-8940-4A75-A9E5-468F31262887}" sibTransId="{93E4F282-F8DC-48C5-AC32-713B77A176EA}"/>
    <dgm:cxn modelId="{AA08DCD0-A540-473B-8976-0D3D07592EA6}" srcId="{7EEC0952-4FC2-41EC-84C8-2B2D6610F958}" destId="{F8D693EA-9DB1-427E-B8AC-A71C9FEA9DD5}" srcOrd="2" destOrd="0" parTransId="{3113DB2F-DF8D-4ABF-9666-4E5528723416}" sibTransId="{EE876B55-F792-4E67-B159-F4AA33AEC65B}"/>
    <dgm:cxn modelId="{58993814-91EE-484B-A886-90E1008A21F8}" type="presOf" srcId="{35056EA9-B07E-4BFB-909A-53475C8BE6F1}" destId="{E44F6E09-DCBE-453D-9A28-CA4217276422}" srcOrd="0" destOrd="1" presId="urn:microsoft.com/office/officeart/2005/8/layout/vList2"/>
    <dgm:cxn modelId="{A2765400-AE4A-4648-B905-284B8CAA6E4B}" srcId="{7EEC0952-4FC2-41EC-84C8-2B2D6610F958}" destId="{35056EA9-B07E-4BFB-909A-53475C8BE6F1}" srcOrd="1" destOrd="0" parTransId="{B0B32551-D5AC-4F83-860B-39766D62FCD7}" sibTransId="{518AC1B4-9CE5-4C82-AA95-F9D1C9C818B5}"/>
    <dgm:cxn modelId="{8B26D6B6-E780-4192-B306-21E577BD5A18}" srcId="{7EEC0952-4FC2-41EC-84C8-2B2D6610F958}" destId="{C7EF80B2-2F06-43B3-85B6-4C56BE856B8F}" srcOrd="0" destOrd="0" parTransId="{C3264FEE-14F0-42D7-BD8B-C60D33C81663}" sibTransId="{3ECDF829-A35F-4695-A781-4E304D92BABE}"/>
    <dgm:cxn modelId="{219F69DF-9F58-4815-94E9-7F254B25812A}" srcId="{E04255C9-49EC-4494-AFF3-632537C491B0}" destId="{A912F930-53C9-43B7-BF92-99A5B9880328}" srcOrd="1" destOrd="0" parTransId="{B9731522-AD37-40C3-977F-73213E62612A}" sibTransId="{50040C4E-96D9-4046-99D6-D2C94803410C}"/>
    <dgm:cxn modelId="{911646DE-C673-4705-AE9F-E7CEA6A7FA17}" type="presOf" srcId="{7EEC0952-4FC2-41EC-84C8-2B2D6610F958}" destId="{A6822063-17C3-49CF-A1E5-8A5EF6FBAF9F}" srcOrd="0" destOrd="0" presId="urn:microsoft.com/office/officeart/2005/8/layout/vList2"/>
    <dgm:cxn modelId="{6F25D9F2-C4D6-4220-8507-8D3B7B5820BC}" type="presParOf" srcId="{FA78F4CC-D52B-4AA4-B5F0-2EE85AB503E6}" destId="{A6822063-17C3-49CF-A1E5-8A5EF6FBAF9F}" srcOrd="0" destOrd="0" presId="urn:microsoft.com/office/officeart/2005/8/layout/vList2"/>
    <dgm:cxn modelId="{B6700B5A-CB20-4E65-B1DA-CA10AA013C20}" type="presParOf" srcId="{FA78F4CC-D52B-4AA4-B5F0-2EE85AB503E6}" destId="{E44F6E09-DCBE-453D-9A28-CA4217276422}" srcOrd="1" destOrd="0" presId="urn:microsoft.com/office/officeart/2005/8/layout/vList2"/>
    <dgm:cxn modelId="{F3209AC2-7ADE-4801-BA70-E018F31F0304}" type="presParOf" srcId="{FA78F4CC-D52B-4AA4-B5F0-2EE85AB503E6}" destId="{B52D8548-58AE-4318-B121-9EFD6652DB05}" srcOrd="2" destOrd="0" presId="urn:microsoft.com/office/officeart/2005/8/layout/vList2"/>
    <dgm:cxn modelId="{96307762-E64C-45B2-B0E6-A6A22561E584}" type="presParOf" srcId="{FA78F4CC-D52B-4AA4-B5F0-2EE85AB503E6}" destId="{772543A5-24B8-4E9B-9A3F-88183926ADB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4255C9-49EC-4494-AFF3-632537C491B0}"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s-CO"/>
        </a:p>
      </dgm:t>
    </dgm:pt>
    <dgm:pt modelId="{7EEC0952-4FC2-41EC-84C8-2B2D6610F958}">
      <dgm:prSet phldrT="[Texto]" custT="1"/>
      <dgm:spPr/>
      <dgm:t>
        <a:bodyPr/>
        <a:lstStyle/>
        <a:p>
          <a:r>
            <a:rPr lang="es-CO" sz="1800" dirty="0" err="1" smtClean="0">
              <a:solidFill>
                <a:schemeClr val="tx1"/>
              </a:solidFill>
            </a:rPr>
            <a:t>Bigtable</a:t>
          </a:r>
          <a:r>
            <a:rPr lang="es-CO" sz="1800" dirty="0" smtClean="0">
              <a:solidFill>
                <a:schemeClr val="tx1"/>
              </a:solidFill>
            </a:rPr>
            <a:t> (Chang et al. 2006), </a:t>
          </a:r>
          <a:r>
            <a:rPr lang="es-CO" sz="1800" dirty="0" err="1" smtClean="0">
              <a:solidFill>
                <a:schemeClr val="tx1"/>
              </a:solidFill>
            </a:rPr>
            <a:t>HBase</a:t>
          </a:r>
          <a:r>
            <a:rPr lang="es-CO" sz="1800" dirty="0" smtClean="0">
              <a:solidFill>
                <a:schemeClr val="tx1"/>
              </a:solidFill>
            </a:rPr>
            <a:t> (Apache Software </a:t>
          </a:r>
          <a:r>
            <a:rPr lang="es-CO" sz="1800" dirty="0" err="1" smtClean="0">
              <a:solidFill>
                <a:schemeClr val="tx1"/>
              </a:solidFill>
            </a:rPr>
            <a:t>Foundation</a:t>
          </a:r>
          <a:r>
            <a:rPr lang="es-CO" sz="1800" dirty="0" smtClean="0">
              <a:solidFill>
                <a:schemeClr val="tx1"/>
              </a:solidFill>
            </a:rPr>
            <a:t> 2012), </a:t>
          </a:r>
          <a:r>
            <a:rPr lang="es-CO" sz="1800" b="1" dirty="0" err="1" smtClean="0">
              <a:solidFill>
                <a:schemeClr val="tx1"/>
              </a:solidFill>
            </a:rPr>
            <a:t>SimpleDB</a:t>
          </a:r>
          <a:r>
            <a:rPr lang="es-CO" sz="1800" b="1" dirty="0" smtClean="0">
              <a:solidFill>
                <a:schemeClr val="tx1"/>
              </a:solidFill>
            </a:rPr>
            <a:t> (Amazon 2008): </a:t>
          </a:r>
          <a:r>
            <a:rPr lang="es-CO" sz="1600" b="1" i="1" dirty="0" smtClean="0">
              <a:solidFill>
                <a:schemeClr val="tx1"/>
              </a:solidFill>
            </a:rPr>
            <a:t>“</a:t>
          </a:r>
          <a:r>
            <a:rPr lang="es-CO" sz="1600" i="1" dirty="0" smtClean="0"/>
            <a:t>el modelo de dato de almacenes de familias de columnas”</a:t>
          </a:r>
          <a:endParaRPr lang="es-CO" sz="1800" i="1" dirty="0">
            <a:solidFill>
              <a:schemeClr val="tx1"/>
            </a:solidFill>
          </a:endParaRPr>
        </a:p>
      </dgm:t>
    </dgm:pt>
    <dgm:pt modelId="{F63348B3-8940-4A75-A9E5-468F31262887}" type="parTrans" cxnId="{00FFA9CF-4FE5-4B23-8411-74DB0DDEE3D7}">
      <dgm:prSet/>
      <dgm:spPr/>
      <dgm:t>
        <a:bodyPr/>
        <a:lstStyle/>
        <a:p>
          <a:endParaRPr lang="es-CO" sz="900">
            <a:solidFill>
              <a:schemeClr val="tx1"/>
            </a:solidFill>
          </a:endParaRPr>
        </a:p>
      </dgm:t>
    </dgm:pt>
    <dgm:pt modelId="{93E4F282-F8DC-48C5-AC32-713B77A176EA}" type="sibTrans" cxnId="{00FFA9CF-4FE5-4B23-8411-74DB0DDEE3D7}">
      <dgm:prSet/>
      <dgm:spPr/>
      <dgm:t>
        <a:bodyPr/>
        <a:lstStyle/>
        <a:p>
          <a:endParaRPr lang="es-CO" sz="900">
            <a:solidFill>
              <a:schemeClr val="tx1"/>
            </a:solidFill>
          </a:endParaRPr>
        </a:p>
      </dgm:t>
    </dgm:pt>
    <dgm:pt modelId="{FA78F4CC-D52B-4AA4-B5F0-2EE85AB503E6}" type="pres">
      <dgm:prSet presAssocID="{E04255C9-49EC-4494-AFF3-632537C491B0}" presName="linear" presStyleCnt="0">
        <dgm:presLayoutVars>
          <dgm:animLvl val="lvl"/>
          <dgm:resizeHandles val="exact"/>
        </dgm:presLayoutVars>
      </dgm:prSet>
      <dgm:spPr/>
      <dgm:t>
        <a:bodyPr/>
        <a:lstStyle/>
        <a:p>
          <a:endParaRPr lang="es-CO"/>
        </a:p>
      </dgm:t>
    </dgm:pt>
    <dgm:pt modelId="{A6822063-17C3-49CF-A1E5-8A5EF6FBAF9F}" type="pres">
      <dgm:prSet presAssocID="{7EEC0952-4FC2-41EC-84C8-2B2D6610F958}" presName="parentText" presStyleLbl="node1" presStyleIdx="0" presStyleCnt="1">
        <dgm:presLayoutVars>
          <dgm:chMax val="0"/>
          <dgm:bulletEnabled val="1"/>
        </dgm:presLayoutVars>
      </dgm:prSet>
      <dgm:spPr/>
      <dgm:t>
        <a:bodyPr/>
        <a:lstStyle/>
        <a:p>
          <a:endParaRPr lang="es-CO"/>
        </a:p>
      </dgm:t>
    </dgm:pt>
  </dgm:ptLst>
  <dgm:cxnLst>
    <dgm:cxn modelId="{00FFA9CF-4FE5-4B23-8411-74DB0DDEE3D7}" srcId="{E04255C9-49EC-4494-AFF3-632537C491B0}" destId="{7EEC0952-4FC2-41EC-84C8-2B2D6610F958}" srcOrd="0" destOrd="0" parTransId="{F63348B3-8940-4A75-A9E5-468F31262887}" sibTransId="{93E4F282-F8DC-48C5-AC32-713B77A176EA}"/>
    <dgm:cxn modelId="{F86CB13D-62A2-44FB-8966-D002BCEEF936}" type="presOf" srcId="{E04255C9-49EC-4494-AFF3-632537C491B0}" destId="{FA78F4CC-D52B-4AA4-B5F0-2EE85AB503E6}" srcOrd="0" destOrd="0" presId="urn:microsoft.com/office/officeart/2005/8/layout/vList2"/>
    <dgm:cxn modelId="{C67A79E7-4905-4F67-B411-7348E0F2F88F}" type="presOf" srcId="{7EEC0952-4FC2-41EC-84C8-2B2D6610F958}" destId="{A6822063-17C3-49CF-A1E5-8A5EF6FBAF9F}" srcOrd="0" destOrd="0" presId="urn:microsoft.com/office/officeart/2005/8/layout/vList2"/>
    <dgm:cxn modelId="{9A96F09F-30A9-432A-9FD5-D5AD7950CDE9}" type="presParOf" srcId="{FA78F4CC-D52B-4AA4-B5F0-2EE85AB503E6}" destId="{A6822063-17C3-49CF-A1E5-8A5EF6FBAF9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4255C9-49EC-4494-AFF3-632537C491B0}" type="doc">
      <dgm:prSet loTypeId="urn:microsoft.com/office/officeart/2005/8/layout/vList2" loCatId="list" qsTypeId="urn:microsoft.com/office/officeart/2005/8/quickstyle/simple1" qsCatId="simple" csTypeId="urn:microsoft.com/office/officeart/2005/8/colors/accent4_4" csCatId="accent4" phldr="1"/>
      <dgm:spPr/>
      <dgm:t>
        <a:bodyPr/>
        <a:lstStyle/>
        <a:p>
          <a:endParaRPr lang="es-CO"/>
        </a:p>
      </dgm:t>
    </dgm:pt>
    <dgm:pt modelId="{7EEC0952-4FC2-41EC-84C8-2B2D6610F958}">
      <dgm:prSet phldrT="[Texto]"/>
      <dgm:spPr/>
      <dgm:t>
        <a:bodyPr/>
        <a:lstStyle/>
        <a:p>
          <a:r>
            <a:rPr lang="es-CO" dirty="0" err="1" smtClean="0">
              <a:solidFill>
                <a:schemeClr val="tx1"/>
              </a:solidFill>
            </a:rPr>
            <a:t>Delen</a:t>
          </a:r>
          <a:r>
            <a:rPr lang="es-CO" dirty="0" smtClean="0">
              <a:solidFill>
                <a:schemeClr val="tx1"/>
              </a:solidFill>
            </a:rPr>
            <a:t>, </a:t>
          </a:r>
          <a:r>
            <a:rPr lang="es-CO" dirty="0" err="1" smtClean="0">
              <a:solidFill>
                <a:schemeClr val="tx1"/>
              </a:solidFill>
            </a:rPr>
            <a:t>Zaim</a:t>
          </a:r>
          <a:r>
            <a:rPr lang="es-CO" dirty="0" smtClean="0">
              <a:solidFill>
                <a:schemeClr val="tx1"/>
              </a:solidFill>
            </a:rPr>
            <a:t>, </a:t>
          </a:r>
          <a:r>
            <a:rPr lang="es-CO" dirty="0" err="1" smtClean="0">
              <a:solidFill>
                <a:schemeClr val="tx1"/>
              </a:solidFill>
            </a:rPr>
            <a:t>Kuzey</a:t>
          </a:r>
          <a:r>
            <a:rPr lang="es-CO" dirty="0" smtClean="0">
              <a:solidFill>
                <a:schemeClr val="tx1"/>
              </a:solidFill>
            </a:rPr>
            <a:t>, &amp; </a:t>
          </a:r>
          <a:r>
            <a:rPr lang="es-CO" dirty="0" err="1" smtClean="0">
              <a:solidFill>
                <a:schemeClr val="tx1"/>
              </a:solidFill>
            </a:rPr>
            <a:t>Zaim</a:t>
          </a:r>
          <a:r>
            <a:rPr lang="es-CO" dirty="0" smtClean="0">
              <a:solidFill>
                <a:schemeClr val="tx1"/>
              </a:solidFill>
            </a:rPr>
            <a:t>, 2013; Mochón, 2016; </a:t>
          </a:r>
          <a:r>
            <a:rPr lang="es-CO" dirty="0" err="1" smtClean="0">
              <a:solidFill>
                <a:schemeClr val="tx1"/>
              </a:solidFill>
            </a:rPr>
            <a:t>Wiedemann</a:t>
          </a:r>
          <a:r>
            <a:rPr lang="es-CO" dirty="0" smtClean="0">
              <a:solidFill>
                <a:schemeClr val="tx1"/>
              </a:solidFill>
            </a:rPr>
            <a:t>, 2016; Laura &amp; </a:t>
          </a:r>
          <a:r>
            <a:rPr lang="es-CO" dirty="0" err="1" smtClean="0">
              <a:solidFill>
                <a:schemeClr val="tx1"/>
              </a:solidFill>
            </a:rPr>
            <a:t>Gianluigi</a:t>
          </a:r>
          <a:r>
            <a:rPr lang="es-CO" dirty="0" smtClean="0">
              <a:solidFill>
                <a:schemeClr val="tx1"/>
              </a:solidFill>
            </a:rPr>
            <a:t>, 2015.</a:t>
          </a:r>
          <a:endParaRPr lang="es-CO" dirty="0">
            <a:solidFill>
              <a:schemeClr val="tx1"/>
            </a:solidFill>
          </a:endParaRPr>
        </a:p>
      </dgm:t>
    </dgm:pt>
    <dgm:pt modelId="{F63348B3-8940-4A75-A9E5-468F31262887}" type="parTrans" cxnId="{00FFA9CF-4FE5-4B23-8411-74DB0DDEE3D7}">
      <dgm:prSet/>
      <dgm:spPr/>
      <dgm:t>
        <a:bodyPr/>
        <a:lstStyle/>
        <a:p>
          <a:endParaRPr lang="es-CO">
            <a:solidFill>
              <a:schemeClr val="tx1"/>
            </a:solidFill>
          </a:endParaRPr>
        </a:p>
      </dgm:t>
    </dgm:pt>
    <dgm:pt modelId="{93E4F282-F8DC-48C5-AC32-713B77A176EA}" type="sibTrans" cxnId="{00FFA9CF-4FE5-4B23-8411-74DB0DDEE3D7}">
      <dgm:prSet/>
      <dgm:spPr/>
      <dgm:t>
        <a:bodyPr/>
        <a:lstStyle/>
        <a:p>
          <a:endParaRPr lang="es-CO">
            <a:solidFill>
              <a:schemeClr val="tx1"/>
            </a:solidFill>
          </a:endParaRPr>
        </a:p>
      </dgm:t>
    </dgm:pt>
    <dgm:pt modelId="{5AE1FE94-5DAF-4788-A818-5F7E315DAB43}">
      <dgm:prSet phldrT="[Texto]"/>
      <dgm:spPr/>
      <dgm:t>
        <a:bodyPr/>
        <a:lstStyle/>
        <a:p>
          <a:r>
            <a:rPr lang="es-CO" dirty="0" smtClean="0">
              <a:solidFill>
                <a:schemeClr val="tx1"/>
              </a:solidFill>
            </a:rPr>
            <a:t>El análisis de comportamiento social aplicando técnicas semánticas.</a:t>
          </a:r>
          <a:endParaRPr lang="es-CO" dirty="0">
            <a:solidFill>
              <a:schemeClr val="tx1"/>
            </a:solidFill>
          </a:endParaRPr>
        </a:p>
      </dgm:t>
    </dgm:pt>
    <dgm:pt modelId="{55F14DAD-B5B3-4DFA-938E-C220807C16CE}" type="parTrans" cxnId="{088E1684-2A3A-4E04-B64C-F52DBD60FFCD}">
      <dgm:prSet/>
      <dgm:spPr/>
      <dgm:t>
        <a:bodyPr/>
        <a:lstStyle/>
        <a:p>
          <a:endParaRPr lang="es-CO">
            <a:solidFill>
              <a:schemeClr val="tx1"/>
            </a:solidFill>
          </a:endParaRPr>
        </a:p>
      </dgm:t>
    </dgm:pt>
    <dgm:pt modelId="{E68F4F26-2D94-4116-9EB9-DAC5B1534B64}" type="sibTrans" cxnId="{088E1684-2A3A-4E04-B64C-F52DBD60FFCD}">
      <dgm:prSet/>
      <dgm:spPr/>
      <dgm:t>
        <a:bodyPr/>
        <a:lstStyle/>
        <a:p>
          <a:endParaRPr lang="es-CO">
            <a:solidFill>
              <a:schemeClr val="tx1"/>
            </a:solidFill>
          </a:endParaRPr>
        </a:p>
      </dgm:t>
    </dgm:pt>
    <dgm:pt modelId="{D39E8F5E-58AE-49E6-BBD4-9563EEF5DA8C}">
      <dgm:prSet phldrT="[Texto]"/>
      <dgm:spPr/>
      <dgm:t>
        <a:bodyPr/>
        <a:lstStyle/>
        <a:p>
          <a:r>
            <a:rPr lang="es-CO" dirty="0" err="1" smtClean="0">
              <a:solidFill>
                <a:schemeClr val="tx1"/>
              </a:solidFill>
            </a:rPr>
            <a:t>Schatten</a:t>
          </a:r>
          <a:r>
            <a:rPr lang="es-CO" dirty="0" smtClean="0">
              <a:solidFill>
                <a:schemeClr val="tx1"/>
              </a:solidFill>
            </a:rPr>
            <a:t>, 2012, </a:t>
          </a:r>
          <a:r>
            <a:rPr lang="es-CO" dirty="0" err="1" smtClean="0">
              <a:solidFill>
                <a:schemeClr val="tx1"/>
              </a:solidFill>
            </a:rPr>
            <a:t>Lancieri</a:t>
          </a:r>
          <a:r>
            <a:rPr lang="es-CO" dirty="0" smtClean="0">
              <a:solidFill>
                <a:schemeClr val="tx1"/>
              </a:solidFill>
            </a:rPr>
            <a:t> &amp; </a:t>
          </a:r>
          <a:r>
            <a:rPr lang="es-CO" dirty="0" err="1" smtClean="0">
              <a:solidFill>
                <a:schemeClr val="tx1"/>
              </a:solidFill>
            </a:rPr>
            <a:t>Lepretre</a:t>
          </a:r>
          <a:r>
            <a:rPr lang="es-CO" dirty="0" smtClean="0">
              <a:solidFill>
                <a:schemeClr val="tx1"/>
              </a:solidFill>
            </a:rPr>
            <a:t>, 2015; Cantador &amp; </a:t>
          </a:r>
          <a:r>
            <a:rPr lang="es-CO" dirty="0" err="1" smtClean="0">
              <a:solidFill>
                <a:schemeClr val="tx1"/>
              </a:solidFill>
            </a:rPr>
            <a:t>Castells</a:t>
          </a:r>
          <a:r>
            <a:rPr lang="es-CO" dirty="0" smtClean="0">
              <a:solidFill>
                <a:schemeClr val="tx1"/>
              </a:solidFill>
            </a:rPr>
            <a:t>, 2006; W3C;</a:t>
          </a:r>
          <a:endParaRPr lang="es-CO" dirty="0">
            <a:solidFill>
              <a:schemeClr val="tx1"/>
            </a:solidFill>
          </a:endParaRPr>
        </a:p>
      </dgm:t>
    </dgm:pt>
    <dgm:pt modelId="{B07F28F2-AD82-485B-97DB-1C09AACCED24}" type="parTrans" cxnId="{3D2C999C-A63D-4387-B2B9-702ED21C60BF}">
      <dgm:prSet/>
      <dgm:spPr/>
      <dgm:t>
        <a:bodyPr/>
        <a:lstStyle/>
        <a:p>
          <a:endParaRPr lang="es-CO">
            <a:solidFill>
              <a:schemeClr val="tx1"/>
            </a:solidFill>
          </a:endParaRPr>
        </a:p>
      </dgm:t>
    </dgm:pt>
    <dgm:pt modelId="{23129AB1-8F21-41AD-BA5F-940C8920CB48}" type="sibTrans" cxnId="{3D2C999C-A63D-4387-B2B9-702ED21C60BF}">
      <dgm:prSet/>
      <dgm:spPr/>
      <dgm:t>
        <a:bodyPr/>
        <a:lstStyle/>
        <a:p>
          <a:endParaRPr lang="es-CO">
            <a:solidFill>
              <a:schemeClr val="tx1"/>
            </a:solidFill>
          </a:endParaRPr>
        </a:p>
      </dgm:t>
    </dgm:pt>
    <dgm:pt modelId="{C7EF80B2-2F06-43B3-85B6-4C56BE856B8F}">
      <dgm:prSet phldrT="[Texto]"/>
      <dgm:spPr/>
      <dgm:t>
        <a:bodyPr/>
        <a:lstStyle/>
        <a:p>
          <a:r>
            <a:rPr lang="es-CO" dirty="0" smtClean="0">
              <a:solidFill>
                <a:schemeClr val="tx1"/>
              </a:solidFill>
            </a:rPr>
            <a:t>La web social.</a:t>
          </a:r>
          <a:endParaRPr lang="es-CO" dirty="0">
            <a:solidFill>
              <a:schemeClr val="tx1"/>
            </a:solidFill>
          </a:endParaRPr>
        </a:p>
      </dgm:t>
    </dgm:pt>
    <dgm:pt modelId="{C3264FEE-14F0-42D7-BD8B-C60D33C81663}" type="parTrans" cxnId="{8B26D6B6-E780-4192-B306-21E577BD5A18}">
      <dgm:prSet/>
      <dgm:spPr/>
      <dgm:t>
        <a:bodyPr/>
        <a:lstStyle/>
        <a:p>
          <a:endParaRPr lang="es-CO">
            <a:solidFill>
              <a:schemeClr val="tx1"/>
            </a:solidFill>
          </a:endParaRPr>
        </a:p>
      </dgm:t>
    </dgm:pt>
    <dgm:pt modelId="{3ECDF829-A35F-4695-A781-4E304D92BABE}" type="sibTrans" cxnId="{8B26D6B6-E780-4192-B306-21E577BD5A18}">
      <dgm:prSet/>
      <dgm:spPr/>
      <dgm:t>
        <a:bodyPr/>
        <a:lstStyle/>
        <a:p>
          <a:endParaRPr lang="es-CO">
            <a:solidFill>
              <a:schemeClr val="tx1"/>
            </a:solidFill>
          </a:endParaRPr>
        </a:p>
      </dgm:t>
    </dgm:pt>
    <dgm:pt modelId="{34146097-97DD-4D0C-95EF-29093CF68FCB}">
      <dgm:prSet phldrT="[Texto]"/>
      <dgm:spPr/>
      <dgm:t>
        <a:bodyPr/>
        <a:lstStyle/>
        <a:p>
          <a:r>
            <a:rPr lang="es-CO" dirty="0" smtClean="0">
              <a:solidFill>
                <a:schemeClr val="tx1"/>
              </a:solidFill>
            </a:rPr>
            <a:t>De </a:t>
          </a:r>
          <a:r>
            <a:rPr lang="es-CO" dirty="0" err="1" smtClean="0">
              <a:solidFill>
                <a:schemeClr val="tx1"/>
              </a:solidFill>
            </a:rPr>
            <a:t>Maio</a:t>
          </a:r>
          <a:r>
            <a:rPr lang="es-CO" dirty="0" smtClean="0">
              <a:solidFill>
                <a:schemeClr val="tx1"/>
              </a:solidFill>
            </a:rPr>
            <a:t>, </a:t>
          </a:r>
          <a:r>
            <a:rPr lang="es-CO" dirty="0" err="1" smtClean="0">
              <a:solidFill>
                <a:schemeClr val="tx1"/>
              </a:solidFill>
            </a:rPr>
            <a:t>Fenza</a:t>
          </a:r>
          <a:r>
            <a:rPr lang="es-CO" dirty="0" smtClean="0">
              <a:solidFill>
                <a:schemeClr val="tx1"/>
              </a:solidFill>
            </a:rPr>
            <a:t>, Gallo, </a:t>
          </a:r>
          <a:r>
            <a:rPr lang="es-CO" dirty="0" err="1" smtClean="0">
              <a:solidFill>
                <a:schemeClr val="tx1"/>
              </a:solidFill>
            </a:rPr>
            <a:t>Loia</a:t>
          </a:r>
          <a:r>
            <a:rPr lang="es-CO" dirty="0" smtClean="0">
              <a:solidFill>
                <a:schemeClr val="tx1"/>
              </a:solidFill>
            </a:rPr>
            <a:t>, &amp; </a:t>
          </a:r>
          <a:r>
            <a:rPr lang="es-CO" dirty="0" err="1" smtClean="0">
              <a:solidFill>
                <a:schemeClr val="tx1"/>
              </a:solidFill>
            </a:rPr>
            <a:t>Senatore</a:t>
          </a:r>
          <a:r>
            <a:rPr lang="es-CO" dirty="0" smtClean="0">
              <a:solidFill>
                <a:schemeClr val="tx1"/>
              </a:solidFill>
            </a:rPr>
            <a:t>, 2014, (Cabrerizo, y otros, 2015) &amp; (</a:t>
          </a:r>
          <a:r>
            <a:rPr lang="es-CO" dirty="0" err="1" smtClean="0">
              <a:solidFill>
                <a:schemeClr val="tx1"/>
              </a:solidFill>
            </a:rPr>
            <a:t>Morente</a:t>
          </a:r>
          <a:r>
            <a:rPr lang="es-CO" dirty="0" smtClean="0">
              <a:solidFill>
                <a:schemeClr val="tx1"/>
              </a:solidFill>
            </a:rPr>
            <a:t>-Molinera, y otros, 2016; </a:t>
          </a:r>
          <a:endParaRPr lang="es-CO" dirty="0">
            <a:solidFill>
              <a:schemeClr val="tx1"/>
            </a:solidFill>
          </a:endParaRPr>
        </a:p>
      </dgm:t>
    </dgm:pt>
    <dgm:pt modelId="{4F47BADC-1D97-4D0C-B320-0211BFE820CF}" type="parTrans" cxnId="{B0235C10-36D9-40B2-AB36-9198714838D7}">
      <dgm:prSet/>
      <dgm:spPr/>
      <dgm:t>
        <a:bodyPr/>
        <a:lstStyle/>
        <a:p>
          <a:endParaRPr lang="es-CO">
            <a:solidFill>
              <a:schemeClr val="tx1"/>
            </a:solidFill>
          </a:endParaRPr>
        </a:p>
      </dgm:t>
    </dgm:pt>
    <dgm:pt modelId="{12B7944F-8969-45FD-9F6F-3A545DE2B8A6}" type="sibTrans" cxnId="{B0235C10-36D9-40B2-AB36-9198714838D7}">
      <dgm:prSet/>
      <dgm:spPr/>
      <dgm:t>
        <a:bodyPr/>
        <a:lstStyle/>
        <a:p>
          <a:endParaRPr lang="es-CO">
            <a:solidFill>
              <a:schemeClr val="tx1"/>
            </a:solidFill>
          </a:endParaRPr>
        </a:p>
      </dgm:t>
    </dgm:pt>
    <dgm:pt modelId="{405D57FC-5899-408F-B851-E0A6F06E889D}">
      <dgm:prSet phldrT="[Texto]"/>
      <dgm:spPr/>
      <dgm:t>
        <a:bodyPr/>
        <a:lstStyle/>
        <a:p>
          <a:r>
            <a:rPr lang="es-CO" dirty="0" smtClean="0">
              <a:solidFill>
                <a:schemeClr val="tx1"/>
              </a:solidFill>
            </a:rPr>
            <a:t>Sistemas de soporte a la toma de decisiones.</a:t>
          </a:r>
          <a:endParaRPr lang="es-CO" dirty="0">
            <a:solidFill>
              <a:schemeClr val="tx1"/>
            </a:solidFill>
          </a:endParaRPr>
        </a:p>
      </dgm:t>
    </dgm:pt>
    <dgm:pt modelId="{A9FD9EB4-CA7B-4CBE-9EFA-699C6DB8B00E}" type="parTrans" cxnId="{9040E50C-43BE-40AC-A106-1FC386559367}">
      <dgm:prSet/>
      <dgm:spPr/>
      <dgm:t>
        <a:bodyPr/>
        <a:lstStyle/>
        <a:p>
          <a:endParaRPr lang="es-CO">
            <a:solidFill>
              <a:schemeClr val="tx1"/>
            </a:solidFill>
          </a:endParaRPr>
        </a:p>
      </dgm:t>
    </dgm:pt>
    <dgm:pt modelId="{27A24236-3C19-49FE-9CCA-7E53EFDD206E}" type="sibTrans" cxnId="{9040E50C-43BE-40AC-A106-1FC386559367}">
      <dgm:prSet/>
      <dgm:spPr/>
      <dgm:t>
        <a:bodyPr/>
        <a:lstStyle/>
        <a:p>
          <a:endParaRPr lang="es-CO">
            <a:solidFill>
              <a:schemeClr val="tx1"/>
            </a:solidFill>
          </a:endParaRPr>
        </a:p>
      </dgm:t>
    </dgm:pt>
    <dgm:pt modelId="{1D6F3C24-08CC-4E6B-BD6B-56EDC70C040C}">
      <dgm:prSet phldrT="[Texto]"/>
      <dgm:spPr/>
      <dgm:t>
        <a:bodyPr/>
        <a:lstStyle/>
        <a:p>
          <a:r>
            <a:rPr lang="es-CO" dirty="0" smtClean="0">
              <a:solidFill>
                <a:schemeClr val="tx1"/>
              </a:solidFill>
            </a:rPr>
            <a:t>Minería web.</a:t>
          </a:r>
          <a:endParaRPr lang="es-CO" dirty="0">
            <a:solidFill>
              <a:schemeClr val="tx1"/>
            </a:solidFill>
          </a:endParaRPr>
        </a:p>
      </dgm:t>
    </dgm:pt>
    <dgm:pt modelId="{47661463-2039-4B44-8A02-4A9723DC7057}" type="parTrans" cxnId="{79A8C64F-C5FA-456B-B7BA-D66D5F29E908}">
      <dgm:prSet/>
      <dgm:spPr/>
      <dgm:t>
        <a:bodyPr/>
        <a:lstStyle/>
        <a:p>
          <a:endParaRPr lang="es-CO">
            <a:solidFill>
              <a:schemeClr val="tx1"/>
            </a:solidFill>
          </a:endParaRPr>
        </a:p>
      </dgm:t>
    </dgm:pt>
    <dgm:pt modelId="{C6E3035C-2D6D-46A0-B05B-6849991D532E}" type="sibTrans" cxnId="{79A8C64F-C5FA-456B-B7BA-D66D5F29E908}">
      <dgm:prSet/>
      <dgm:spPr/>
      <dgm:t>
        <a:bodyPr/>
        <a:lstStyle/>
        <a:p>
          <a:endParaRPr lang="es-CO">
            <a:solidFill>
              <a:schemeClr val="tx1"/>
            </a:solidFill>
          </a:endParaRPr>
        </a:p>
      </dgm:t>
    </dgm:pt>
    <dgm:pt modelId="{FA78F4CC-D52B-4AA4-B5F0-2EE85AB503E6}" type="pres">
      <dgm:prSet presAssocID="{E04255C9-49EC-4494-AFF3-632537C491B0}" presName="linear" presStyleCnt="0">
        <dgm:presLayoutVars>
          <dgm:animLvl val="lvl"/>
          <dgm:resizeHandles val="exact"/>
        </dgm:presLayoutVars>
      </dgm:prSet>
      <dgm:spPr/>
      <dgm:t>
        <a:bodyPr/>
        <a:lstStyle/>
        <a:p>
          <a:endParaRPr lang="es-CO"/>
        </a:p>
      </dgm:t>
    </dgm:pt>
    <dgm:pt modelId="{A6822063-17C3-49CF-A1E5-8A5EF6FBAF9F}" type="pres">
      <dgm:prSet presAssocID="{7EEC0952-4FC2-41EC-84C8-2B2D6610F958}" presName="parentText" presStyleLbl="node1" presStyleIdx="0" presStyleCnt="3">
        <dgm:presLayoutVars>
          <dgm:chMax val="0"/>
          <dgm:bulletEnabled val="1"/>
        </dgm:presLayoutVars>
      </dgm:prSet>
      <dgm:spPr/>
      <dgm:t>
        <a:bodyPr/>
        <a:lstStyle/>
        <a:p>
          <a:endParaRPr lang="es-CO"/>
        </a:p>
      </dgm:t>
    </dgm:pt>
    <dgm:pt modelId="{E44F6E09-DCBE-453D-9A28-CA4217276422}" type="pres">
      <dgm:prSet presAssocID="{7EEC0952-4FC2-41EC-84C8-2B2D6610F958}" presName="childText" presStyleLbl="revTx" presStyleIdx="0" presStyleCnt="3">
        <dgm:presLayoutVars>
          <dgm:bulletEnabled val="1"/>
        </dgm:presLayoutVars>
      </dgm:prSet>
      <dgm:spPr/>
      <dgm:t>
        <a:bodyPr/>
        <a:lstStyle/>
        <a:p>
          <a:endParaRPr lang="es-CO"/>
        </a:p>
      </dgm:t>
    </dgm:pt>
    <dgm:pt modelId="{390D7F83-E1FA-4685-935C-775908D92EC9}" type="pres">
      <dgm:prSet presAssocID="{D39E8F5E-58AE-49E6-BBD4-9563EEF5DA8C}" presName="parentText" presStyleLbl="node1" presStyleIdx="1" presStyleCnt="3">
        <dgm:presLayoutVars>
          <dgm:chMax val="0"/>
          <dgm:bulletEnabled val="1"/>
        </dgm:presLayoutVars>
      </dgm:prSet>
      <dgm:spPr/>
      <dgm:t>
        <a:bodyPr/>
        <a:lstStyle/>
        <a:p>
          <a:endParaRPr lang="es-CO"/>
        </a:p>
      </dgm:t>
    </dgm:pt>
    <dgm:pt modelId="{82228400-A132-4C04-83B5-46A3D1C7BC28}" type="pres">
      <dgm:prSet presAssocID="{D39E8F5E-58AE-49E6-BBD4-9563EEF5DA8C}" presName="childText" presStyleLbl="revTx" presStyleIdx="1" presStyleCnt="3">
        <dgm:presLayoutVars>
          <dgm:bulletEnabled val="1"/>
        </dgm:presLayoutVars>
      </dgm:prSet>
      <dgm:spPr/>
      <dgm:t>
        <a:bodyPr/>
        <a:lstStyle/>
        <a:p>
          <a:endParaRPr lang="es-CO"/>
        </a:p>
      </dgm:t>
    </dgm:pt>
    <dgm:pt modelId="{119DF664-E662-46F0-9F28-6A65B03FF828}" type="pres">
      <dgm:prSet presAssocID="{34146097-97DD-4D0C-95EF-29093CF68FCB}" presName="parentText" presStyleLbl="node1" presStyleIdx="2" presStyleCnt="3">
        <dgm:presLayoutVars>
          <dgm:chMax val="0"/>
          <dgm:bulletEnabled val="1"/>
        </dgm:presLayoutVars>
      </dgm:prSet>
      <dgm:spPr/>
      <dgm:t>
        <a:bodyPr/>
        <a:lstStyle/>
        <a:p>
          <a:endParaRPr lang="es-CO"/>
        </a:p>
      </dgm:t>
    </dgm:pt>
    <dgm:pt modelId="{2C98E7FE-7938-436D-B2A0-01CECEA85572}" type="pres">
      <dgm:prSet presAssocID="{34146097-97DD-4D0C-95EF-29093CF68FCB}" presName="childText" presStyleLbl="revTx" presStyleIdx="2" presStyleCnt="3">
        <dgm:presLayoutVars>
          <dgm:bulletEnabled val="1"/>
        </dgm:presLayoutVars>
      </dgm:prSet>
      <dgm:spPr/>
      <dgm:t>
        <a:bodyPr/>
        <a:lstStyle/>
        <a:p>
          <a:endParaRPr lang="es-CO"/>
        </a:p>
      </dgm:t>
    </dgm:pt>
  </dgm:ptLst>
  <dgm:cxnLst>
    <dgm:cxn modelId="{B439BFAF-81A3-4743-8C50-C65E5BD60100}" type="presOf" srcId="{1D6F3C24-08CC-4E6B-BD6B-56EDC70C040C}" destId="{82228400-A132-4C04-83B5-46A3D1C7BC28}" srcOrd="0" destOrd="1" presId="urn:microsoft.com/office/officeart/2005/8/layout/vList2"/>
    <dgm:cxn modelId="{DAA81C62-4E28-4086-B68E-C991D1CAA47D}" type="presOf" srcId="{7EEC0952-4FC2-41EC-84C8-2B2D6610F958}" destId="{A6822063-17C3-49CF-A1E5-8A5EF6FBAF9F}" srcOrd="0" destOrd="0" presId="urn:microsoft.com/office/officeart/2005/8/layout/vList2"/>
    <dgm:cxn modelId="{3DF7A12A-78A0-47C7-AC8F-893732D79CCA}" type="presOf" srcId="{5AE1FE94-5DAF-4788-A818-5F7E315DAB43}" destId="{E44F6E09-DCBE-453D-9A28-CA4217276422}" srcOrd="0" destOrd="0" presId="urn:microsoft.com/office/officeart/2005/8/layout/vList2"/>
    <dgm:cxn modelId="{FDE2BF03-342D-4EBB-88D3-770FC1FE3648}" type="presOf" srcId="{E04255C9-49EC-4494-AFF3-632537C491B0}" destId="{FA78F4CC-D52B-4AA4-B5F0-2EE85AB503E6}" srcOrd="0" destOrd="0" presId="urn:microsoft.com/office/officeart/2005/8/layout/vList2"/>
    <dgm:cxn modelId="{3D2C999C-A63D-4387-B2B9-702ED21C60BF}" srcId="{E04255C9-49EC-4494-AFF3-632537C491B0}" destId="{D39E8F5E-58AE-49E6-BBD4-9563EEF5DA8C}" srcOrd="1" destOrd="0" parTransId="{B07F28F2-AD82-485B-97DB-1C09AACCED24}" sibTransId="{23129AB1-8F21-41AD-BA5F-940C8920CB48}"/>
    <dgm:cxn modelId="{F5AC967A-7241-497A-80C4-6FFE57143E96}" type="presOf" srcId="{D39E8F5E-58AE-49E6-BBD4-9563EEF5DA8C}" destId="{390D7F83-E1FA-4685-935C-775908D92EC9}" srcOrd="0" destOrd="0" presId="urn:microsoft.com/office/officeart/2005/8/layout/vList2"/>
    <dgm:cxn modelId="{B0235C10-36D9-40B2-AB36-9198714838D7}" srcId="{E04255C9-49EC-4494-AFF3-632537C491B0}" destId="{34146097-97DD-4D0C-95EF-29093CF68FCB}" srcOrd="2" destOrd="0" parTransId="{4F47BADC-1D97-4D0C-B320-0211BFE820CF}" sibTransId="{12B7944F-8969-45FD-9F6F-3A545DE2B8A6}"/>
    <dgm:cxn modelId="{607F09DA-9112-4CD3-BE5D-F61A549E04B4}" type="presOf" srcId="{405D57FC-5899-408F-B851-E0A6F06E889D}" destId="{2C98E7FE-7938-436D-B2A0-01CECEA85572}" srcOrd="0" destOrd="0" presId="urn:microsoft.com/office/officeart/2005/8/layout/vList2"/>
    <dgm:cxn modelId="{00FFA9CF-4FE5-4B23-8411-74DB0DDEE3D7}" srcId="{E04255C9-49EC-4494-AFF3-632537C491B0}" destId="{7EEC0952-4FC2-41EC-84C8-2B2D6610F958}" srcOrd="0" destOrd="0" parTransId="{F63348B3-8940-4A75-A9E5-468F31262887}" sibTransId="{93E4F282-F8DC-48C5-AC32-713B77A176EA}"/>
    <dgm:cxn modelId="{79A8C64F-C5FA-456B-B7BA-D66D5F29E908}" srcId="{D39E8F5E-58AE-49E6-BBD4-9563EEF5DA8C}" destId="{1D6F3C24-08CC-4E6B-BD6B-56EDC70C040C}" srcOrd="1" destOrd="0" parTransId="{47661463-2039-4B44-8A02-4A9723DC7057}" sibTransId="{C6E3035C-2D6D-46A0-B05B-6849991D532E}"/>
    <dgm:cxn modelId="{088E1684-2A3A-4E04-B64C-F52DBD60FFCD}" srcId="{7EEC0952-4FC2-41EC-84C8-2B2D6610F958}" destId="{5AE1FE94-5DAF-4788-A818-5F7E315DAB43}" srcOrd="0" destOrd="0" parTransId="{55F14DAD-B5B3-4DFA-938E-C220807C16CE}" sibTransId="{E68F4F26-2D94-4116-9EB9-DAC5B1534B64}"/>
    <dgm:cxn modelId="{9040E50C-43BE-40AC-A106-1FC386559367}" srcId="{34146097-97DD-4D0C-95EF-29093CF68FCB}" destId="{405D57FC-5899-408F-B851-E0A6F06E889D}" srcOrd="0" destOrd="0" parTransId="{A9FD9EB4-CA7B-4CBE-9EFA-699C6DB8B00E}" sibTransId="{27A24236-3C19-49FE-9CCA-7E53EFDD206E}"/>
    <dgm:cxn modelId="{9D453483-23BD-4793-B8D4-BC97D9B6DE94}" type="presOf" srcId="{34146097-97DD-4D0C-95EF-29093CF68FCB}" destId="{119DF664-E662-46F0-9F28-6A65B03FF828}" srcOrd="0" destOrd="0" presId="urn:microsoft.com/office/officeart/2005/8/layout/vList2"/>
    <dgm:cxn modelId="{0E3E4B33-60BC-474D-9289-9D4CE2817A53}" type="presOf" srcId="{C7EF80B2-2F06-43B3-85B6-4C56BE856B8F}" destId="{82228400-A132-4C04-83B5-46A3D1C7BC28}" srcOrd="0" destOrd="0" presId="urn:microsoft.com/office/officeart/2005/8/layout/vList2"/>
    <dgm:cxn modelId="{8B26D6B6-E780-4192-B306-21E577BD5A18}" srcId="{D39E8F5E-58AE-49E6-BBD4-9563EEF5DA8C}" destId="{C7EF80B2-2F06-43B3-85B6-4C56BE856B8F}" srcOrd="0" destOrd="0" parTransId="{C3264FEE-14F0-42D7-BD8B-C60D33C81663}" sibTransId="{3ECDF829-A35F-4695-A781-4E304D92BABE}"/>
    <dgm:cxn modelId="{0DBE78DD-E895-4E3D-A185-2DAC689DB7BB}" type="presParOf" srcId="{FA78F4CC-D52B-4AA4-B5F0-2EE85AB503E6}" destId="{A6822063-17C3-49CF-A1E5-8A5EF6FBAF9F}" srcOrd="0" destOrd="0" presId="urn:microsoft.com/office/officeart/2005/8/layout/vList2"/>
    <dgm:cxn modelId="{60841CF1-354B-4818-937D-DF979C753A04}" type="presParOf" srcId="{FA78F4CC-D52B-4AA4-B5F0-2EE85AB503E6}" destId="{E44F6E09-DCBE-453D-9A28-CA4217276422}" srcOrd="1" destOrd="0" presId="urn:microsoft.com/office/officeart/2005/8/layout/vList2"/>
    <dgm:cxn modelId="{DF1B4835-A520-44DD-8046-67E6C1BF4E3D}" type="presParOf" srcId="{FA78F4CC-D52B-4AA4-B5F0-2EE85AB503E6}" destId="{390D7F83-E1FA-4685-935C-775908D92EC9}" srcOrd="2" destOrd="0" presId="urn:microsoft.com/office/officeart/2005/8/layout/vList2"/>
    <dgm:cxn modelId="{EF0B61C2-D7F8-4986-B646-D23D1DD3D753}" type="presParOf" srcId="{FA78F4CC-D52B-4AA4-B5F0-2EE85AB503E6}" destId="{82228400-A132-4C04-83B5-46A3D1C7BC28}" srcOrd="3" destOrd="0" presId="urn:microsoft.com/office/officeart/2005/8/layout/vList2"/>
    <dgm:cxn modelId="{6F3D9353-F189-4616-A9C0-6AE26BE78E1E}" type="presParOf" srcId="{FA78F4CC-D52B-4AA4-B5F0-2EE85AB503E6}" destId="{119DF664-E662-46F0-9F28-6A65B03FF828}" srcOrd="4" destOrd="0" presId="urn:microsoft.com/office/officeart/2005/8/layout/vList2"/>
    <dgm:cxn modelId="{7A45E3D1-E8B2-4030-A52F-4077EE74E3EA}" type="presParOf" srcId="{FA78F4CC-D52B-4AA4-B5F0-2EE85AB503E6}" destId="{2C98E7FE-7938-436D-B2A0-01CECEA8557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4255C9-49EC-4494-AFF3-632537C491B0}" type="doc">
      <dgm:prSet loTypeId="urn:microsoft.com/office/officeart/2005/8/layout/vList2" loCatId="list" qsTypeId="urn:microsoft.com/office/officeart/2005/8/quickstyle/simple3" qsCatId="simple" csTypeId="urn:microsoft.com/office/officeart/2005/8/colors/accent4_4" csCatId="accent4" phldr="1"/>
      <dgm:spPr/>
      <dgm:t>
        <a:bodyPr/>
        <a:lstStyle/>
        <a:p>
          <a:endParaRPr lang="es-CO"/>
        </a:p>
      </dgm:t>
    </dgm:pt>
    <dgm:pt modelId="{7EEC0952-4FC2-41EC-84C8-2B2D6610F958}">
      <dgm:prSet phldrT="[Texto]"/>
      <dgm:spPr/>
      <dgm:t>
        <a:bodyPr/>
        <a:lstStyle/>
        <a:p>
          <a:r>
            <a:rPr lang="es-CO" smtClean="0"/>
            <a:t>Murphy, 2012; Linux, 2014.</a:t>
          </a:r>
          <a:endParaRPr lang="es-CO" dirty="0"/>
        </a:p>
      </dgm:t>
    </dgm:pt>
    <dgm:pt modelId="{F63348B3-8940-4A75-A9E5-468F31262887}" type="parTrans" cxnId="{00FFA9CF-4FE5-4B23-8411-74DB0DDEE3D7}">
      <dgm:prSet/>
      <dgm:spPr/>
      <dgm:t>
        <a:bodyPr/>
        <a:lstStyle/>
        <a:p>
          <a:endParaRPr lang="es-CO">
            <a:solidFill>
              <a:schemeClr val="tx1"/>
            </a:solidFill>
          </a:endParaRPr>
        </a:p>
      </dgm:t>
    </dgm:pt>
    <dgm:pt modelId="{93E4F282-F8DC-48C5-AC32-713B77A176EA}" type="sibTrans" cxnId="{00FFA9CF-4FE5-4B23-8411-74DB0DDEE3D7}">
      <dgm:prSet/>
      <dgm:spPr/>
      <dgm:t>
        <a:bodyPr/>
        <a:lstStyle/>
        <a:p>
          <a:endParaRPr lang="es-CO">
            <a:solidFill>
              <a:schemeClr val="tx1"/>
            </a:solidFill>
          </a:endParaRPr>
        </a:p>
      </dgm:t>
    </dgm:pt>
    <dgm:pt modelId="{5AE1FE94-5DAF-4788-A818-5F7E315DAB43}">
      <dgm:prSet phldrT="[Texto]"/>
      <dgm:spPr/>
      <dgm:t>
        <a:bodyPr/>
        <a:lstStyle/>
        <a:p>
          <a:r>
            <a:rPr lang="es-CO" smtClean="0"/>
            <a:t>Aprendizaje de máquina.</a:t>
          </a:r>
          <a:endParaRPr lang="es-CO" dirty="0"/>
        </a:p>
      </dgm:t>
    </dgm:pt>
    <dgm:pt modelId="{55F14DAD-B5B3-4DFA-938E-C220807C16CE}" type="parTrans" cxnId="{088E1684-2A3A-4E04-B64C-F52DBD60FFCD}">
      <dgm:prSet/>
      <dgm:spPr/>
      <dgm:t>
        <a:bodyPr/>
        <a:lstStyle/>
        <a:p>
          <a:endParaRPr lang="es-CO">
            <a:solidFill>
              <a:schemeClr val="tx1"/>
            </a:solidFill>
          </a:endParaRPr>
        </a:p>
      </dgm:t>
    </dgm:pt>
    <dgm:pt modelId="{E68F4F26-2D94-4116-9EB9-DAC5B1534B64}" type="sibTrans" cxnId="{088E1684-2A3A-4E04-B64C-F52DBD60FFCD}">
      <dgm:prSet/>
      <dgm:spPr/>
      <dgm:t>
        <a:bodyPr/>
        <a:lstStyle/>
        <a:p>
          <a:endParaRPr lang="es-CO">
            <a:solidFill>
              <a:schemeClr val="tx1"/>
            </a:solidFill>
          </a:endParaRPr>
        </a:p>
      </dgm:t>
    </dgm:pt>
    <dgm:pt modelId="{7FEF609F-F035-4E93-BAC1-35E772B3F956}">
      <dgm:prSet phldrT="[Texto]"/>
      <dgm:spPr/>
      <dgm:t>
        <a:bodyPr/>
        <a:lstStyle/>
        <a:p>
          <a:r>
            <a:rPr lang="es-CO" b="0" i="0" smtClean="0"/>
            <a:t>Kit de herramientas de lenguaje natural, o más comúnmente NLTK.</a:t>
          </a:r>
          <a:endParaRPr lang="es-CO" b="0" i="0" dirty="0"/>
        </a:p>
      </dgm:t>
    </dgm:pt>
    <dgm:pt modelId="{A15B7FC3-5638-4114-99BB-D150CC57B330}" type="parTrans" cxnId="{07D248E1-FA15-4221-A074-AA54F5250DCA}">
      <dgm:prSet/>
      <dgm:spPr/>
      <dgm:t>
        <a:bodyPr/>
        <a:lstStyle/>
        <a:p>
          <a:endParaRPr lang="es-CO"/>
        </a:p>
      </dgm:t>
    </dgm:pt>
    <dgm:pt modelId="{3EFFB6F3-E2D3-45CA-916D-8F4E028013EA}" type="sibTrans" cxnId="{07D248E1-FA15-4221-A074-AA54F5250DCA}">
      <dgm:prSet/>
      <dgm:spPr/>
      <dgm:t>
        <a:bodyPr/>
        <a:lstStyle/>
        <a:p>
          <a:endParaRPr lang="es-CO"/>
        </a:p>
      </dgm:t>
    </dgm:pt>
    <dgm:pt modelId="{FA78F4CC-D52B-4AA4-B5F0-2EE85AB503E6}" type="pres">
      <dgm:prSet presAssocID="{E04255C9-49EC-4494-AFF3-632537C491B0}" presName="linear" presStyleCnt="0">
        <dgm:presLayoutVars>
          <dgm:animLvl val="lvl"/>
          <dgm:resizeHandles val="exact"/>
        </dgm:presLayoutVars>
      </dgm:prSet>
      <dgm:spPr/>
      <dgm:t>
        <a:bodyPr/>
        <a:lstStyle/>
        <a:p>
          <a:endParaRPr lang="es-CO"/>
        </a:p>
      </dgm:t>
    </dgm:pt>
    <dgm:pt modelId="{A6822063-17C3-49CF-A1E5-8A5EF6FBAF9F}" type="pres">
      <dgm:prSet presAssocID="{7EEC0952-4FC2-41EC-84C8-2B2D6610F958}" presName="parentText" presStyleLbl="node1" presStyleIdx="0" presStyleCnt="1">
        <dgm:presLayoutVars>
          <dgm:chMax val="0"/>
          <dgm:bulletEnabled val="1"/>
        </dgm:presLayoutVars>
      </dgm:prSet>
      <dgm:spPr/>
      <dgm:t>
        <a:bodyPr/>
        <a:lstStyle/>
        <a:p>
          <a:endParaRPr lang="es-CO"/>
        </a:p>
      </dgm:t>
    </dgm:pt>
    <dgm:pt modelId="{E44F6E09-DCBE-453D-9A28-CA4217276422}" type="pres">
      <dgm:prSet presAssocID="{7EEC0952-4FC2-41EC-84C8-2B2D6610F958}" presName="childText" presStyleLbl="revTx" presStyleIdx="0" presStyleCnt="1">
        <dgm:presLayoutVars>
          <dgm:bulletEnabled val="1"/>
        </dgm:presLayoutVars>
      </dgm:prSet>
      <dgm:spPr/>
      <dgm:t>
        <a:bodyPr/>
        <a:lstStyle/>
        <a:p>
          <a:endParaRPr lang="es-CO"/>
        </a:p>
      </dgm:t>
    </dgm:pt>
  </dgm:ptLst>
  <dgm:cxnLst>
    <dgm:cxn modelId="{00FFA9CF-4FE5-4B23-8411-74DB0DDEE3D7}" srcId="{E04255C9-49EC-4494-AFF3-632537C491B0}" destId="{7EEC0952-4FC2-41EC-84C8-2B2D6610F958}" srcOrd="0" destOrd="0" parTransId="{F63348B3-8940-4A75-A9E5-468F31262887}" sibTransId="{93E4F282-F8DC-48C5-AC32-713B77A176EA}"/>
    <dgm:cxn modelId="{D46B7FC2-8256-4908-8274-3A2F6124F9E9}" type="presOf" srcId="{7FEF609F-F035-4E93-BAC1-35E772B3F956}" destId="{E44F6E09-DCBE-453D-9A28-CA4217276422}" srcOrd="0" destOrd="1" presId="urn:microsoft.com/office/officeart/2005/8/layout/vList2"/>
    <dgm:cxn modelId="{088E1684-2A3A-4E04-B64C-F52DBD60FFCD}" srcId="{7EEC0952-4FC2-41EC-84C8-2B2D6610F958}" destId="{5AE1FE94-5DAF-4788-A818-5F7E315DAB43}" srcOrd="0" destOrd="0" parTransId="{55F14DAD-B5B3-4DFA-938E-C220807C16CE}" sibTransId="{E68F4F26-2D94-4116-9EB9-DAC5B1534B64}"/>
    <dgm:cxn modelId="{07D248E1-FA15-4221-A074-AA54F5250DCA}" srcId="{7EEC0952-4FC2-41EC-84C8-2B2D6610F958}" destId="{7FEF609F-F035-4E93-BAC1-35E772B3F956}" srcOrd="1" destOrd="0" parTransId="{A15B7FC3-5638-4114-99BB-D150CC57B330}" sibTransId="{3EFFB6F3-E2D3-45CA-916D-8F4E028013EA}"/>
    <dgm:cxn modelId="{BC47121D-C4CF-48CE-9B59-43A51555EFC4}" type="presOf" srcId="{E04255C9-49EC-4494-AFF3-632537C491B0}" destId="{FA78F4CC-D52B-4AA4-B5F0-2EE85AB503E6}" srcOrd="0" destOrd="0" presId="urn:microsoft.com/office/officeart/2005/8/layout/vList2"/>
    <dgm:cxn modelId="{6F807A65-BB2E-4377-A344-8B773B0EEA35}" type="presOf" srcId="{7EEC0952-4FC2-41EC-84C8-2B2D6610F958}" destId="{A6822063-17C3-49CF-A1E5-8A5EF6FBAF9F}" srcOrd="0" destOrd="0" presId="urn:microsoft.com/office/officeart/2005/8/layout/vList2"/>
    <dgm:cxn modelId="{82894C9F-F597-41CD-8EDE-899C6FB5C1BD}" type="presOf" srcId="{5AE1FE94-5DAF-4788-A818-5F7E315DAB43}" destId="{E44F6E09-DCBE-453D-9A28-CA4217276422}" srcOrd="0" destOrd="0" presId="urn:microsoft.com/office/officeart/2005/8/layout/vList2"/>
    <dgm:cxn modelId="{A65EC179-A114-4544-8CCC-6EFBF636CEB9}" type="presParOf" srcId="{FA78F4CC-D52B-4AA4-B5F0-2EE85AB503E6}" destId="{A6822063-17C3-49CF-A1E5-8A5EF6FBAF9F}" srcOrd="0" destOrd="0" presId="urn:microsoft.com/office/officeart/2005/8/layout/vList2"/>
    <dgm:cxn modelId="{78FAC590-FF0B-4B15-907E-EE31D7E47306}" type="presParOf" srcId="{FA78F4CC-D52B-4AA4-B5F0-2EE85AB503E6}" destId="{E44F6E09-DCBE-453D-9A28-CA4217276422}"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5A9D70-22DA-465B-AF29-F7A87A1F48E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O"/>
        </a:p>
      </dgm:t>
    </dgm:pt>
    <dgm:pt modelId="{95B0E8DF-C58A-4D91-AB62-0FE2E173FF49}">
      <dgm:prSet phldrT="[Texto]"/>
      <dgm:spPr/>
      <dgm:t>
        <a:bodyPr/>
        <a:lstStyle/>
        <a:p>
          <a:r>
            <a:rPr lang="es-CO" dirty="0" smtClean="0"/>
            <a:t>Parte III. Desarrollo de la propuesta</a:t>
          </a:r>
          <a:endParaRPr lang="es-CO" dirty="0"/>
        </a:p>
      </dgm:t>
    </dgm:pt>
    <dgm:pt modelId="{54341DB0-0296-46DA-ADE1-8EC61F7281B4}" type="parTrans" cxnId="{25718D46-325D-4F39-88A1-41742F2C55D1}">
      <dgm:prSet/>
      <dgm:spPr/>
      <dgm:t>
        <a:bodyPr/>
        <a:lstStyle/>
        <a:p>
          <a:endParaRPr lang="es-CO"/>
        </a:p>
      </dgm:t>
    </dgm:pt>
    <dgm:pt modelId="{B1B7A2E0-9B18-401F-BDFC-6456E0A09CB8}" type="sibTrans" cxnId="{25718D46-325D-4F39-88A1-41742F2C55D1}">
      <dgm:prSet/>
      <dgm:spPr/>
      <dgm:t>
        <a:bodyPr/>
        <a:lstStyle/>
        <a:p>
          <a:endParaRPr lang="es-CO"/>
        </a:p>
      </dgm:t>
    </dgm:pt>
    <dgm:pt modelId="{9598ADE7-B61E-418D-AE99-2667761CC46C}">
      <dgm:prSet phldrT="[Texto]" custT="1"/>
      <dgm:spPr/>
      <dgm:t>
        <a:bodyPr/>
        <a:lstStyle/>
        <a:p>
          <a:r>
            <a:rPr lang="es-CO" sz="1800" dirty="0" smtClean="0"/>
            <a:t>El diseño del metamodelo</a:t>
          </a:r>
          <a:endParaRPr lang="es-CO" sz="1800" dirty="0"/>
        </a:p>
      </dgm:t>
    </dgm:pt>
    <dgm:pt modelId="{3359F115-20F5-4A40-BF5D-C1464B970330}" type="parTrans" cxnId="{CE379F41-135B-42B5-811B-328C171F4B6D}">
      <dgm:prSet/>
      <dgm:spPr/>
      <dgm:t>
        <a:bodyPr/>
        <a:lstStyle/>
        <a:p>
          <a:endParaRPr lang="es-CO"/>
        </a:p>
      </dgm:t>
    </dgm:pt>
    <dgm:pt modelId="{FF117FA2-CC4A-4BC7-BA74-003D770E8ABF}" type="sibTrans" cxnId="{CE379F41-135B-42B5-811B-328C171F4B6D}">
      <dgm:prSet/>
      <dgm:spPr/>
      <dgm:t>
        <a:bodyPr/>
        <a:lstStyle/>
        <a:p>
          <a:endParaRPr lang="es-CO"/>
        </a:p>
      </dgm:t>
    </dgm:pt>
    <dgm:pt modelId="{D13E9113-5317-4662-AADB-8D28452D308C}">
      <dgm:prSet phldrT="[Texto]" custT="1"/>
      <dgm:spPr/>
      <dgm:t>
        <a:bodyPr/>
        <a:lstStyle/>
        <a:p>
          <a:r>
            <a:rPr lang="es-CO" sz="1800" dirty="0" smtClean="0"/>
            <a:t>La arquitectura</a:t>
          </a:r>
          <a:endParaRPr lang="es-CO" sz="1800" dirty="0"/>
        </a:p>
      </dgm:t>
    </dgm:pt>
    <dgm:pt modelId="{6116D4A6-1A70-4E04-8DDC-460CF2ECA57A}" type="parTrans" cxnId="{E7CB36BC-0D7A-4ADD-9103-FD313A460B79}">
      <dgm:prSet/>
      <dgm:spPr/>
      <dgm:t>
        <a:bodyPr/>
        <a:lstStyle/>
        <a:p>
          <a:endParaRPr lang="es-CO"/>
        </a:p>
      </dgm:t>
    </dgm:pt>
    <dgm:pt modelId="{3131069D-5A46-4BB7-B343-322614BA2AA9}" type="sibTrans" cxnId="{E7CB36BC-0D7A-4ADD-9103-FD313A460B79}">
      <dgm:prSet/>
      <dgm:spPr/>
      <dgm:t>
        <a:bodyPr/>
        <a:lstStyle/>
        <a:p>
          <a:endParaRPr lang="es-CO"/>
        </a:p>
      </dgm:t>
    </dgm:pt>
    <dgm:pt modelId="{D963F31C-D06C-4459-A99E-7BEB8438D28A}">
      <dgm:prSet phldrT="[Texto]" custT="1"/>
      <dgm:spPr/>
      <dgm:t>
        <a:bodyPr/>
        <a:lstStyle/>
        <a:p>
          <a:r>
            <a:rPr lang="es-CO" sz="1800" dirty="0" smtClean="0"/>
            <a:t>Modelo del prototipo</a:t>
          </a:r>
          <a:endParaRPr lang="es-CO" sz="1800" dirty="0"/>
        </a:p>
      </dgm:t>
    </dgm:pt>
    <dgm:pt modelId="{D0950B79-9229-4E4C-843D-370A9B3B8C11}" type="parTrans" cxnId="{84CDB143-00C2-4CF5-BF23-7056C1FE6F96}">
      <dgm:prSet/>
      <dgm:spPr/>
      <dgm:t>
        <a:bodyPr/>
        <a:lstStyle/>
        <a:p>
          <a:endParaRPr lang="es-CO"/>
        </a:p>
      </dgm:t>
    </dgm:pt>
    <dgm:pt modelId="{C68C8A55-DD22-4CC9-B510-C891A6B8C469}" type="sibTrans" cxnId="{84CDB143-00C2-4CF5-BF23-7056C1FE6F96}">
      <dgm:prSet/>
      <dgm:spPr/>
      <dgm:t>
        <a:bodyPr/>
        <a:lstStyle/>
        <a:p>
          <a:endParaRPr lang="es-CO"/>
        </a:p>
      </dgm:t>
    </dgm:pt>
    <dgm:pt modelId="{D28BB6F8-9402-4365-8C00-2D3B23405FE5}">
      <dgm:prSet phldrT="[Texto]" custT="1"/>
      <dgm:spPr/>
      <dgm:t>
        <a:bodyPr/>
        <a:lstStyle/>
        <a:p>
          <a:r>
            <a:rPr lang="es-CO" sz="1800" dirty="0" smtClean="0"/>
            <a:t>La aplicación en la red social</a:t>
          </a:r>
          <a:endParaRPr lang="es-CO" sz="1800" dirty="0"/>
        </a:p>
      </dgm:t>
    </dgm:pt>
    <dgm:pt modelId="{ABCE5C08-701A-4970-81A2-044DA3340AE0}" type="parTrans" cxnId="{31A93BA5-B562-4C20-BC49-02260236F5CB}">
      <dgm:prSet/>
      <dgm:spPr/>
      <dgm:t>
        <a:bodyPr/>
        <a:lstStyle/>
        <a:p>
          <a:endParaRPr lang="es-CO"/>
        </a:p>
      </dgm:t>
    </dgm:pt>
    <dgm:pt modelId="{9D11873B-8AF4-4CFE-8AA2-3440A9A6CACA}" type="sibTrans" cxnId="{31A93BA5-B562-4C20-BC49-02260236F5CB}">
      <dgm:prSet/>
      <dgm:spPr/>
      <dgm:t>
        <a:bodyPr/>
        <a:lstStyle/>
        <a:p>
          <a:endParaRPr lang="es-CO"/>
        </a:p>
      </dgm:t>
    </dgm:pt>
    <dgm:pt modelId="{E45B1CC2-F8C8-4ADA-AC93-241FD6CA969C}">
      <dgm:prSet phldrT="[Texto]" custT="1"/>
      <dgm:spPr/>
      <dgm:t>
        <a:bodyPr/>
        <a:lstStyle/>
        <a:p>
          <a:r>
            <a:rPr lang="es-CO" sz="1800" dirty="0" smtClean="0"/>
            <a:t>Diseño del análisis semántico</a:t>
          </a:r>
          <a:endParaRPr lang="es-CO" sz="1800" dirty="0"/>
        </a:p>
      </dgm:t>
    </dgm:pt>
    <dgm:pt modelId="{A1F9B7FD-6F52-466B-B22D-D25A397D0BA4}" type="parTrans" cxnId="{D5C40EF3-3F31-4D4E-9934-7B73AA689CFF}">
      <dgm:prSet/>
      <dgm:spPr/>
      <dgm:t>
        <a:bodyPr/>
        <a:lstStyle/>
        <a:p>
          <a:endParaRPr lang="es-CO"/>
        </a:p>
      </dgm:t>
    </dgm:pt>
    <dgm:pt modelId="{6564EEF4-ECBF-4512-A718-29E80A303930}" type="sibTrans" cxnId="{D5C40EF3-3F31-4D4E-9934-7B73AA689CFF}">
      <dgm:prSet/>
      <dgm:spPr/>
      <dgm:t>
        <a:bodyPr/>
        <a:lstStyle/>
        <a:p>
          <a:endParaRPr lang="es-CO"/>
        </a:p>
      </dgm:t>
    </dgm:pt>
    <dgm:pt modelId="{E972562B-C27B-464E-BC6B-EC4A7F953C8A}">
      <dgm:prSet phldrT="[Texto]" custT="1"/>
      <dgm:spPr/>
      <dgm:t>
        <a:bodyPr/>
        <a:lstStyle/>
        <a:p>
          <a:r>
            <a:rPr lang="es-CO" sz="1800" dirty="0" smtClean="0"/>
            <a:t>El </a:t>
          </a:r>
          <a:r>
            <a:rPr lang="es-CO" sz="1800" dirty="0" err="1" smtClean="0"/>
            <a:t>framework</a:t>
          </a:r>
          <a:r>
            <a:rPr lang="es-CO" sz="1800" dirty="0" smtClean="0"/>
            <a:t> del aprendizaje de máquina</a:t>
          </a:r>
          <a:endParaRPr lang="es-CO" sz="1800" dirty="0"/>
        </a:p>
      </dgm:t>
    </dgm:pt>
    <dgm:pt modelId="{9E502E31-7EAD-4049-800C-2743D41A88BE}" type="parTrans" cxnId="{3D1159CC-EC2E-42E9-BBA5-B8E7287BDBE6}">
      <dgm:prSet/>
      <dgm:spPr/>
      <dgm:t>
        <a:bodyPr/>
        <a:lstStyle/>
        <a:p>
          <a:endParaRPr lang="es-CO"/>
        </a:p>
      </dgm:t>
    </dgm:pt>
    <dgm:pt modelId="{B8E1FD7D-766A-4BB5-A928-8D282EA533F2}" type="sibTrans" cxnId="{3D1159CC-EC2E-42E9-BBA5-B8E7287BDBE6}">
      <dgm:prSet/>
      <dgm:spPr/>
      <dgm:t>
        <a:bodyPr/>
        <a:lstStyle/>
        <a:p>
          <a:endParaRPr lang="es-CO"/>
        </a:p>
      </dgm:t>
    </dgm:pt>
    <dgm:pt modelId="{4D2706AC-9E6C-4498-B921-5CA942CA7340}">
      <dgm:prSet phldrT="[Texto]" custT="1"/>
      <dgm:spPr/>
      <dgm:t>
        <a:bodyPr/>
        <a:lstStyle/>
        <a:p>
          <a:r>
            <a:rPr lang="es-CO" sz="1800" dirty="0" smtClean="0"/>
            <a:t>La aplicación del algoritmo</a:t>
          </a:r>
          <a:endParaRPr lang="es-CO" sz="1800" dirty="0"/>
        </a:p>
      </dgm:t>
    </dgm:pt>
    <dgm:pt modelId="{ECEA744E-B8B7-4791-AE32-6F634D57C168}" type="parTrans" cxnId="{CA61B603-A51A-4496-9B32-8667558C2EE7}">
      <dgm:prSet/>
      <dgm:spPr/>
      <dgm:t>
        <a:bodyPr/>
        <a:lstStyle/>
        <a:p>
          <a:endParaRPr lang="es-CO"/>
        </a:p>
      </dgm:t>
    </dgm:pt>
    <dgm:pt modelId="{94B541B2-A313-45CD-BF43-C25BB45811A4}" type="sibTrans" cxnId="{CA61B603-A51A-4496-9B32-8667558C2EE7}">
      <dgm:prSet/>
      <dgm:spPr/>
      <dgm:t>
        <a:bodyPr/>
        <a:lstStyle/>
        <a:p>
          <a:endParaRPr lang="es-CO"/>
        </a:p>
      </dgm:t>
    </dgm:pt>
    <dgm:pt modelId="{5BED15D8-2B7C-4CA4-9741-633ED00EBCB5}">
      <dgm:prSet phldrT="[Texto]"/>
      <dgm:spPr/>
      <dgm:t>
        <a:bodyPr/>
        <a:lstStyle/>
        <a:p>
          <a:r>
            <a:rPr lang="es-CO" dirty="0" smtClean="0"/>
            <a:t>Parte IV.</a:t>
          </a:r>
          <a:endParaRPr lang="es-CO" dirty="0"/>
        </a:p>
      </dgm:t>
    </dgm:pt>
    <dgm:pt modelId="{F370FAFC-440C-4776-BA4B-5F3A21C64312}" type="parTrans" cxnId="{07C99EF6-2F94-4526-9078-635F82DA5F36}">
      <dgm:prSet/>
      <dgm:spPr/>
      <dgm:t>
        <a:bodyPr/>
        <a:lstStyle/>
        <a:p>
          <a:endParaRPr lang="es-CO"/>
        </a:p>
      </dgm:t>
    </dgm:pt>
    <dgm:pt modelId="{51A2ACFB-C0A5-46A9-BC0C-5DB200C3FCE8}" type="sibTrans" cxnId="{07C99EF6-2F94-4526-9078-635F82DA5F36}">
      <dgm:prSet/>
      <dgm:spPr/>
      <dgm:t>
        <a:bodyPr/>
        <a:lstStyle/>
        <a:p>
          <a:endParaRPr lang="es-CO"/>
        </a:p>
      </dgm:t>
    </dgm:pt>
    <dgm:pt modelId="{39E840E0-D592-45C3-A4CA-D86AACC3D1BB}">
      <dgm:prSet phldrT="[Texto]" custT="1"/>
      <dgm:spPr/>
      <dgm:t>
        <a:bodyPr/>
        <a:lstStyle/>
        <a:p>
          <a:r>
            <a:rPr lang="es-CO" sz="1800" dirty="0" smtClean="0"/>
            <a:t>Resultados</a:t>
          </a:r>
          <a:endParaRPr lang="es-CO" sz="1800" dirty="0"/>
        </a:p>
      </dgm:t>
    </dgm:pt>
    <dgm:pt modelId="{8F5A605A-E8A2-480E-8854-C1D70840901F}" type="parTrans" cxnId="{B2724A5D-2A25-4C21-A625-4378D125100A}">
      <dgm:prSet/>
      <dgm:spPr/>
      <dgm:t>
        <a:bodyPr/>
        <a:lstStyle/>
        <a:p>
          <a:endParaRPr lang="es-CO"/>
        </a:p>
      </dgm:t>
    </dgm:pt>
    <dgm:pt modelId="{AE0C7AAA-C0EB-42EC-B425-A9DE92FD3D02}" type="sibTrans" cxnId="{B2724A5D-2A25-4C21-A625-4378D125100A}">
      <dgm:prSet/>
      <dgm:spPr/>
      <dgm:t>
        <a:bodyPr/>
        <a:lstStyle/>
        <a:p>
          <a:endParaRPr lang="es-CO"/>
        </a:p>
      </dgm:t>
    </dgm:pt>
    <dgm:pt modelId="{E35B9C78-3A5F-4AFE-A886-66F7AB8A2C87}">
      <dgm:prSet phldrT="[Texto]" custT="1"/>
      <dgm:spPr/>
      <dgm:t>
        <a:bodyPr/>
        <a:lstStyle/>
        <a:p>
          <a:r>
            <a:rPr lang="es-CO" sz="1800" dirty="0" smtClean="0"/>
            <a:t>Conclusiones</a:t>
          </a:r>
          <a:endParaRPr lang="es-CO" sz="1800" dirty="0"/>
        </a:p>
      </dgm:t>
    </dgm:pt>
    <dgm:pt modelId="{58B9AA52-26D8-4AB3-AD49-4C40C43EEC0E}" type="parTrans" cxnId="{80D68C7F-ACFF-4BAF-A88C-49859F19258B}">
      <dgm:prSet/>
      <dgm:spPr/>
      <dgm:t>
        <a:bodyPr/>
        <a:lstStyle/>
        <a:p>
          <a:endParaRPr lang="es-CO"/>
        </a:p>
      </dgm:t>
    </dgm:pt>
    <dgm:pt modelId="{9665768B-36EF-4A2E-B76A-CEB38A4CE240}" type="sibTrans" cxnId="{80D68C7F-ACFF-4BAF-A88C-49859F19258B}">
      <dgm:prSet/>
      <dgm:spPr/>
      <dgm:t>
        <a:bodyPr/>
        <a:lstStyle/>
        <a:p>
          <a:endParaRPr lang="es-CO"/>
        </a:p>
      </dgm:t>
    </dgm:pt>
    <dgm:pt modelId="{FF2DDCAB-7984-4A9C-A12C-F3100F554056}">
      <dgm:prSet phldrT="[Texto]" custT="1"/>
      <dgm:spPr/>
      <dgm:t>
        <a:bodyPr/>
        <a:lstStyle/>
        <a:p>
          <a:r>
            <a:rPr lang="es-CO" sz="1800" dirty="0" smtClean="0"/>
            <a:t>Propuestas de nuevos trabajos</a:t>
          </a:r>
          <a:endParaRPr lang="es-CO" sz="1800" dirty="0"/>
        </a:p>
      </dgm:t>
    </dgm:pt>
    <dgm:pt modelId="{C4D328FB-53D2-40DA-A796-F805648EB316}" type="parTrans" cxnId="{FF1ACCFF-F1BD-4380-8748-1116FEEAB8A5}">
      <dgm:prSet/>
      <dgm:spPr/>
      <dgm:t>
        <a:bodyPr/>
        <a:lstStyle/>
        <a:p>
          <a:endParaRPr lang="es-CO"/>
        </a:p>
      </dgm:t>
    </dgm:pt>
    <dgm:pt modelId="{26B0911E-5FFE-4AC7-ACF1-1AF7DDC9BCAA}" type="sibTrans" cxnId="{FF1ACCFF-F1BD-4380-8748-1116FEEAB8A5}">
      <dgm:prSet/>
      <dgm:spPr/>
      <dgm:t>
        <a:bodyPr/>
        <a:lstStyle/>
        <a:p>
          <a:endParaRPr lang="es-CO"/>
        </a:p>
      </dgm:t>
    </dgm:pt>
    <dgm:pt modelId="{719004DB-EB37-43B8-B0EF-2E4DDD872D91}" type="pres">
      <dgm:prSet presAssocID="{915A9D70-22DA-465B-AF29-F7A87A1F48EF}" presName="Name0" presStyleCnt="0">
        <dgm:presLayoutVars>
          <dgm:dir/>
          <dgm:animLvl val="lvl"/>
          <dgm:resizeHandles val="exact"/>
        </dgm:presLayoutVars>
      </dgm:prSet>
      <dgm:spPr/>
      <dgm:t>
        <a:bodyPr/>
        <a:lstStyle/>
        <a:p>
          <a:endParaRPr lang="es-CO"/>
        </a:p>
      </dgm:t>
    </dgm:pt>
    <dgm:pt modelId="{E7AD5D37-DF03-4F1B-836F-3BF59B9C91F5}" type="pres">
      <dgm:prSet presAssocID="{95B0E8DF-C58A-4D91-AB62-0FE2E173FF49}" presName="linNode" presStyleCnt="0"/>
      <dgm:spPr/>
    </dgm:pt>
    <dgm:pt modelId="{29074148-C1DD-4844-AD2E-873E41235B18}" type="pres">
      <dgm:prSet presAssocID="{95B0E8DF-C58A-4D91-AB62-0FE2E173FF49}" presName="parentText" presStyleLbl="node1" presStyleIdx="0" presStyleCnt="2">
        <dgm:presLayoutVars>
          <dgm:chMax val="1"/>
          <dgm:bulletEnabled val="1"/>
        </dgm:presLayoutVars>
      </dgm:prSet>
      <dgm:spPr/>
      <dgm:t>
        <a:bodyPr/>
        <a:lstStyle/>
        <a:p>
          <a:endParaRPr lang="es-CO"/>
        </a:p>
      </dgm:t>
    </dgm:pt>
    <dgm:pt modelId="{E833EC9E-3CD3-44EC-AA2E-FDEC06C18FE5}" type="pres">
      <dgm:prSet presAssocID="{95B0E8DF-C58A-4D91-AB62-0FE2E173FF49}" presName="descendantText" presStyleLbl="alignAccFollowNode1" presStyleIdx="0" presStyleCnt="2" custScaleY="152993">
        <dgm:presLayoutVars>
          <dgm:bulletEnabled val="1"/>
        </dgm:presLayoutVars>
      </dgm:prSet>
      <dgm:spPr/>
      <dgm:t>
        <a:bodyPr/>
        <a:lstStyle/>
        <a:p>
          <a:endParaRPr lang="es-CO"/>
        </a:p>
      </dgm:t>
    </dgm:pt>
    <dgm:pt modelId="{22DE7435-14BA-40E8-B417-00AE467AC266}" type="pres">
      <dgm:prSet presAssocID="{B1B7A2E0-9B18-401F-BDFC-6456E0A09CB8}" presName="sp" presStyleCnt="0"/>
      <dgm:spPr/>
    </dgm:pt>
    <dgm:pt modelId="{C7ECBE2A-684D-438D-9299-02080448FE99}" type="pres">
      <dgm:prSet presAssocID="{5BED15D8-2B7C-4CA4-9741-633ED00EBCB5}" presName="linNode" presStyleCnt="0"/>
      <dgm:spPr/>
    </dgm:pt>
    <dgm:pt modelId="{F0941693-E9D0-4877-AFF6-51C36E5CE50B}" type="pres">
      <dgm:prSet presAssocID="{5BED15D8-2B7C-4CA4-9741-633ED00EBCB5}" presName="parentText" presStyleLbl="node1" presStyleIdx="1" presStyleCnt="2" custScaleY="49069">
        <dgm:presLayoutVars>
          <dgm:chMax val="1"/>
          <dgm:bulletEnabled val="1"/>
        </dgm:presLayoutVars>
      </dgm:prSet>
      <dgm:spPr/>
      <dgm:t>
        <a:bodyPr/>
        <a:lstStyle/>
        <a:p>
          <a:endParaRPr lang="es-CO"/>
        </a:p>
      </dgm:t>
    </dgm:pt>
    <dgm:pt modelId="{61AD3F00-1B5A-46A4-83ED-22F15E2BFDE0}" type="pres">
      <dgm:prSet presAssocID="{5BED15D8-2B7C-4CA4-9741-633ED00EBCB5}" presName="descendantText" presStyleLbl="alignAccFollowNode1" presStyleIdx="1" presStyleCnt="2" custScaleY="59436">
        <dgm:presLayoutVars>
          <dgm:bulletEnabled val="1"/>
        </dgm:presLayoutVars>
      </dgm:prSet>
      <dgm:spPr/>
      <dgm:t>
        <a:bodyPr/>
        <a:lstStyle/>
        <a:p>
          <a:endParaRPr lang="es-CO"/>
        </a:p>
      </dgm:t>
    </dgm:pt>
  </dgm:ptLst>
  <dgm:cxnLst>
    <dgm:cxn modelId="{D5C40EF3-3F31-4D4E-9934-7B73AA689CFF}" srcId="{95B0E8DF-C58A-4D91-AB62-0FE2E173FF49}" destId="{E45B1CC2-F8C8-4ADA-AC93-241FD6CA969C}" srcOrd="4" destOrd="0" parTransId="{A1F9B7FD-6F52-466B-B22D-D25A397D0BA4}" sibTransId="{6564EEF4-ECBF-4512-A718-29E80A303930}"/>
    <dgm:cxn modelId="{508F4EA4-D091-48EF-9A78-2BC36CCD7C10}" type="presOf" srcId="{D13E9113-5317-4662-AADB-8D28452D308C}" destId="{E833EC9E-3CD3-44EC-AA2E-FDEC06C18FE5}" srcOrd="0" destOrd="1" presId="urn:microsoft.com/office/officeart/2005/8/layout/vList5"/>
    <dgm:cxn modelId="{80D68C7F-ACFF-4BAF-A88C-49859F19258B}" srcId="{5BED15D8-2B7C-4CA4-9741-633ED00EBCB5}" destId="{E35B9C78-3A5F-4AFE-A886-66F7AB8A2C87}" srcOrd="1" destOrd="0" parTransId="{58B9AA52-26D8-4AB3-AD49-4C40C43EEC0E}" sibTransId="{9665768B-36EF-4A2E-B76A-CEB38A4CE240}"/>
    <dgm:cxn modelId="{B2724A5D-2A25-4C21-A625-4378D125100A}" srcId="{5BED15D8-2B7C-4CA4-9741-633ED00EBCB5}" destId="{39E840E0-D592-45C3-A4CA-D86AACC3D1BB}" srcOrd="0" destOrd="0" parTransId="{8F5A605A-E8A2-480E-8854-C1D70840901F}" sibTransId="{AE0C7AAA-C0EB-42EC-B425-A9DE92FD3D02}"/>
    <dgm:cxn modelId="{25718D46-325D-4F39-88A1-41742F2C55D1}" srcId="{915A9D70-22DA-465B-AF29-F7A87A1F48EF}" destId="{95B0E8DF-C58A-4D91-AB62-0FE2E173FF49}" srcOrd="0" destOrd="0" parTransId="{54341DB0-0296-46DA-ADE1-8EC61F7281B4}" sibTransId="{B1B7A2E0-9B18-401F-BDFC-6456E0A09CB8}"/>
    <dgm:cxn modelId="{E7CB36BC-0D7A-4ADD-9103-FD313A460B79}" srcId="{95B0E8DF-C58A-4D91-AB62-0FE2E173FF49}" destId="{D13E9113-5317-4662-AADB-8D28452D308C}" srcOrd="1" destOrd="0" parTransId="{6116D4A6-1A70-4E04-8DDC-460CF2ECA57A}" sibTransId="{3131069D-5A46-4BB7-B343-322614BA2AA9}"/>
    <dgm:cxn modelId="{FF5CC5C2-D270-4160-9BFD-E85345F20FB3}" type="presOf" srcId="{E45B1CC2-F8C8-4ADA-AC93-241FD6CA969C}" destId="{E833EC9E-3CD3-44EC-AA2E-FDEC06C18FE5}" srcOrd="0" destOrd="4" presId="urn:microsoft.com/office/officeart/2005/8/layout/vList5"/>
    <dgm:cxn modelId="{31A93BA5-B562-4C20-BC49-02260236F5CB}" srcId="{95B0E8DF-C58A-4D91-AB62-0FE2E173FF49}" destId="{D28BB6F8-9402-4365-8C00-2D3B23405FE5}" srcOrd="3" destOrd="0" parTransId="{ABCE5C08-701A-4970-81A2-044DA3340AE0}" sibTransId="{9D11873B-8AF4-4CFE-8AA2-3440A9A6CACA}"/>
    <dgm:cxn modelId="{FF1ACCFF-F1BD-4380-8748-1116FEEAB8A5}" srcId="{5BED15D8-2B7C-4CA4-9741-633ED00EBCB5}" destId="{FF2DDCAB-7984-4A9C-A12C-F3100F554056}" srcOrd="2" destOrd="0" parTransId="{C4D328FB-53D2-40DA-A796-F805648EB316}" sibTransId="{26B0911E-5FFE-4AC7-ACF1-1AF7DDC9BCAA}"/>
    <dgm:cxn modelId="{D565EFF3-61A6-42A8-943F-8E111F44DC6D}" type="presOf" srcId="{4D2706AC-9E6C-4498-B921-5CA942CA7340}" destId="{E833EC9E-3CD3-44EC-AA2E-FDEC06C18FE5}" srcOrd="0" destOrd="6" presId="urn:microsoft.com/office/officeart/2005/8/layout/vList5"/>
    <dgm:cxn modelId="{EA5946A3-CB81-4246-8A70-A1E33DA1CA8C}" type="presOf" srcId="{D963F31C-D06C-4459-A99E-7BEB8438D28A}" destId="{E833EC9E-3CD3-44EC-AA2E-FDEC06C18FE5}" srcOrd="0" destOrd="2" presId="urn:microsoft.com/office/officeart/2005/8/layout/vList5"/>
    <dgm:cxn modelId="{7819F5BF-1E37-4527-8264-1ED89B99FA5F}" type="presOf" srcId="{5BED15D8-2B7C-4CA4-9741-633ED00EBCB5}" destId="{F0941693-E9D0-4877-AFF6-51C36E5CE50B}" srcOrd="0" destOrd="0" presId="urn:microsoft.com/office/officeart/2005/8/layout/vList5"/>
    <dgm:cxn modelId="{A2E89FB2-2612-4362-8CF2-0D2BC90C5DDA}" type="presOf" srcId="{FF2DDCAB-7984-4A9C-A12C-F3100F554056}" destId="{61AD3F00-1B5A-46A4-83ED-22F15E2BFDE0}" srcOrd="0" destOrd="2" presId="urn:microsoft.com/office/officeart/2005/8/layout/vList5"/>
    <dgm:cxn modelId="{3D1159CC-EC2E-42E9-BBA5-B8E7287BDBE6}" srcId="{95B0E8DF-C58A-4D91-AB62-0FE2E173FF49}" destId="{E972562B-C27B-464E-BC6B-EC4A7F953C8A}" srcOrd="5" destOrd="0" parTransId="{9E502E31-7EAD-4049-800C-2743D41A88BE}" sibTransId="{B8E1FD7D-766A-4BB5-A928-8D282EA533F2}"/>
    <dgm:cxn modelId="{CE8CA752-0A19-4B29-B744-15F83F2440E6}" type="presOf" srcId="{D28BB6F8-9402-4365-8C00-2D3B23405FE5}" destId="{E833EC9E-3CD3-44EC-AA2E-FDEC06C18FE5}" srcOrd="0" destOrd="3" presId="urn:microsoft.com/office/officeart/2005/8/layout/vList5"/>
    <dgm:cxn modelId="{2A73F399-8F3F-409F-8677-20A5ED6C4623}" type="presOf" srcId="{E35B9C78-3A5F-4AFE-A886-66F7AB8A2C87}" destId="{61AD3F00-1B5A-46A4-83ED-22F15E2BFDE0}" srcOrd="0" destOrd="1" presId="urn:microsoft.com/office/officeart/2005/8/layout/vList5"/>
    <dgm:cxn modelId="{07C99EF6-2F94-4526-9078-635F82DA5F36}" srcId="{915A9D70-22DA-465B-AF29-F7A87A1F48EF}" destId="{5BED15D8-2B7C-4CA4-9741-633ED00EBCB5}" srcOrd="1" destOrd="0" parTransId="{F370FAFC-440C-4776-BA4B-5F3A21C64312}" sibTransId="{51A2ACFB-C0A5-46A9-BC0C-5DB200C3FCE8}"/>
    <dgm:cxn modelId="{A98E2A4A-4070-4251-A624-C0DF4DD5F0E2}" type="presOf" srcId="{E972562B-C27B-464E-BC6B-EC4A7F953C8A}" destId="{E833EC9E-3CD3-44EC-AA2E-FDEC06C18FE5}" srcOrd="0" destOrd="5" presId="urn:microsoft.com/office/officeart/2005/8/layout/vList5"/>
    <dgm:cxn modelId="{916317FF-22AB-4BC9-8840-A28605B0CC03}" type="presOf" srcId="{915A9D70-22DA-465B-AF29-F7A87A1F48EF}" destId="{719004DB-EB37-43B8-B0EF-2E4DDD872D91}" srcOrd="0" destOrd="0" presId="urn:microsoft.com/office/officeart/2005/8/layout/vList5"/>
    <dgm:cxn modelId="{CE379F41-135B-42B5-811B-328C171F4B6D}" srcId="{95B0E8DF-C58A-4D91-AB62-0FE2E173FF49}" destId="{9598ADE7-B61E-418D-AE99-2667761CC46C}" srcOrd="0" destOrd="0" parTransId="{3359F115-20F5-4A40-BF5D-C1464B970330}" sibTransId="{FF117FA2-CC4A-4BC7-BA74-003D770E8ABF}"/>
    <dgm:cxn modelId="{E28D7B2A-CFE8-43BC-A513-9B13FD0C0640}" type="presOf" srcId="{9598ADE7-B61E-418D-AE99-2667761CC46C}" destId="{E833EC9E-3CD3-44EC-AA2E-FDEC06C18FE5}" srcOrd="0" destOrd="0" presId="urn:microsoft.com/office/officeart/2005/8/layout/vList5"/>
    <dgm:cxn modelId="{C0CECD27-89BA-4880-8976-3B517694A2E1}" type="presOf" srcId="{95B0E8DF-C58A-4D91-AB62-0FE2E173FF49}" destId="{29074148-C1DD-4844-AD2E-873E41235B18}" srcOrd="0" destOrd="0" presId="urn:microsoft.com/office/officeart/2005/8/layout/vList5"/>
    <dgm:cxn modelId="{0412BF2A-5115-4378-9809-824830F7A25D}" type="presOf" srcId="{39E840E0-D592-45C3-A4CA-D86AACC3D1BB}" destId="{61AD3F00-1B5A-46A4-83ED-22F15E2BFDE0}" srcOrd="0" destOrd="0" presId="urn:microsoft.com/office/officeart/2005/8/layout/vList5"/>
    <dgm:cxn modelId="{84CDB143-00C2-4CF5-BF23-7056C1FE6F96}" srcId="{95B0E8DF-C58A-4D91-AB62-0FE2E173FF49}" destId="{D963F31C-D06C-4459-A99E-7BEB8438D28A}" srcOrd="2" destOrd="0" parTransId="{D0950B79-9229-4E4C-843D-370A9B3B8C11}" sibTransId="{C68C8A55-DD22-4CC9-B510-C891A6B8C469}"/>
    <dgm:cxn modelId="{CA61B603-A51A-4496-9B32-8667558C2EE7}" srcId="{95B0E8DF-C58A-4D91-AB62-0FE2E173FF49}" destId="{4D2706AC-9E6C-4498-B921-5CA942CA7340}" srcOrd="6" destOrd="0" parTransId="{ECEA744E-B8B7-4791-AE32-6F634D57C168}" sibTransId="{94B541B2-A313-45CD-BF43-C25BB45811A4}"/>
    <dgm:cxn modelId="{7CC25516-51D0-4854-860B-9048CCD8FAC1}" type="presParOf" srcId="{719004DB-EB37-43B8-B0EF-2E4DDD872D91}" destId="{E7AD5D37-DF03-4F1B-836F-3BF59B9C91F5}" srcOrd="0" destOrd="0" presId="urn:microsoft.com/office/officeart/2005/8/layout/vList5"/>
    <dgm:cxn modelId="{EE06588D-37ED-4890-A5ED-AAB8F04CBFEB}" type="presParOf" srcId="{E7AD5D37-DF03-4F1B-836F-3BF59B9C91F5}" destId="{29074148-C1DD-4844-AD2E-873E41235B18}" srcOrd="0" destOrd="0" presId="urn:microsoft.com/office/officeart/2005/8/layout/vList5"/>
    <dgm:cxn modelId="{4A9EAC37-6AA2-4C29-AF8C-D3BD73BC80E6}" type="presParOf" srcId="{E7AD5D37-DF03-4F1B-836F-3BF59B9C91F5}" destId="{E833EC9E-3CD3-44EC-AA2E-FDEC06C18FE5}" srcOrd="1" destOrd="0" presId="urn:microsoft.com/office/officeart/2005/8/layout/vList5"/>
    <dgm:cxn modelId="{F40D3914-CF02-47C0-B777-7C9AE281D0FE}" type="presParOf" srcId="{719004DB-EB37-43B8-B0EF-2E4DDD872D91}" destId="{22DE7435-14BA-40E8-B417-00AE467AC266}" srcOrd="1" destOrd="0" presId="urn:microsoft.com/office/officeart/2005/8/layout/vList5"/>
    <dgm:cxn modelId="{B00B61AD-DB58-450A-B126-9E7FB1471C68}" type="presParOf" srcId="{719004DB-EB37-43B8-B0EF-2E4DDD872D91}" destId="{C7ECBE2A-684D-438D-9299-02080448FE99}" srcOrd="2" destOrd="0" presId="urn:microsoft.com/office/officeart/2005/8/layout/vList5"/>
    <dgm:cxn modelId="{9E70A7BC-CD92-46C7-B881-3DDC5C8A3AE9}" type="presParOf" srcId="{C7ECBE2A-684D-438D-9299-02080448FE99}" destId="{F0941693-E9D0-4877-AFF6-51C36E5CE50B}" srcOrd="0" destOrd="0" presId="urn:microsoft.com/office/officeart/2005/8/layout/vList5"/>
    <dgm:cxn modelId="{922F6ACC-DE9E-4E25-97F2-DA38C4CF2C40}" type="presParOf" srcId="{C7ECBE2A-684D-438D-9299-02080448FE99}" destId="{61AD3F00-1B5A-46A4-83ED-22F15E2BFDE0}"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1E873-2CBE-4C0D-BBF0-AAAC388082A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s-CO"/>
        </a:p>
      </dgm:t>
    </dgm:pt>
    <dgm:pt modelId="{377C9274-C69D-4171-822C-E5975B33B410}">
      <dgm:prSet phldrT="[Texto]" custT="1"/>
      <dgm:spPr/>
      <dgm:t>
        <a:bodyPr vert="wordArtVert"/>
        <a:lstStyle/>
        <a:p>
          <a:r>
            <a:rPr lang="es-CO" sz="2000" dirty="0" smtClean="0"/>
            <a:t>Objetivos específicos</a:t>
          </a:r>
          <a:endParaRPr lang="es-CO" sz="2000" dirty="0"/>
        </a:p>
      </dgm:t>
    </dgm:pt>
    <dgm:pt modelId="{B0BD3954-DC48-4B9F-B6F4-FFFCEEC79952}" type="parTrans" cxnId="{1A74BFB2-9E6F-43EB-A70F-DAD90CDFADBD}">
      <dgm:prSet/>
      <dgm:spPr/>
      <dgm:t>
        <a:bodyPr/>
        <a:lstStyle/>
        <a:p>
          <a:endParaRPr lang="es-CO" sz="1400"/>
        </a:p>
      </dgm:t>
    </dgm:pt>
    <dgm:pt modelId="{81385A30-F56D-468D-9C0C-518894FFD75B}" type="sibTrans" cxnId="{1A74BFB2-9E6F-43EB-A70F-DAD90CDFADBD}">
      <dgm:prSet/>
      <dgm:spPr/>
      <dgm:t>
        <a:bodyPr/>
        <a:lstStyle/>
        <a:p>
          <a:endParaRPr lang="es-CO" sz="1400"/>
        </a:p>
      </dgm:t>
    </dgm:pt>
    <dgm:pt modelId="{46EA0806-5CAE-4A8E-A974-F3D6601BBCE3}">
      <dgm:prSet phldrT="[Texto]" custT="1"/>
      <dgm:spPr/>
      <dgm:t>
        <a:bodyPr/>
        <a:lstStyle/>
        <a:p>
          <a:r>
            <a:rPr lang="es-CO" sz="1400" dirty="0" smtClean="0"/>
            <a:t>Realizar un levantamiento de la conceptualización de la gestión de conocimiento organizacional y personal versus los conceptos de metamodelos de gestión de conocimiento.</a:t>
          </a:r>
          <a:endParaRPr lang="es-CO" sz="1400" dirty="0"/>
        </a:p>
      </dgm:t>
    </dgm:pt>
    <dgm:pt modelId="{5C0E7A0B-8818-4A3C-A96B-6EB47EDF3C67}" type="parTrans" cxnId="{EFED33C6-E8EA-405A-8F67-AE9F5834B86F}">
      <dgm:prSet/>
      <dgm:spPr/>
      <dgm:t>
        <a:bodyPr/>
        <a:lstStyle/>
        <a:p>
          <a:endParaRPr lang="es-CO" sz="1400"/>
        </a:p>
      </dgm:t>
    </dgm:pt>
    <dgm:pt modelId="{FCDA567D-5FFD-4561-AF87-E75E4FFBF7E5}" type="sibTrans" cxnId="{EFED33C6-E8EA-405A-8F67-AE9F5834B86F}">
      <dgm:prSet/>
      <dgm:spPr/>
      <dgm:t>
        <a:bodyPr/>
        <a:lstStyle/>
        <a:p>
          <a:endParaRPr lang="es-CO" sz="1400"/>
        </a:p>
      </dgm:t>
    </dgm:pt>
    <dgm:pt modelId="{CEB0911A-F9FA-44EC-9259-2FE1B110DE89}">
      <dgm:prSet phldrT="[Texto]" custT="1"/>
      <dgm:spPr/>
      <dgm:t>
        <a:bodyPr/>
        <a:lstStyle/>
        <a:p>
          <a:r>
            <a:rPr lang="es-CO" sz="1400" dirty="0" smtClean="0"/>
            <a:t>Describir el metamodelo de gestión de conocimiento desde un diseño general de sus componentes.</a:t>
          </a:r>
          <a:endParaRPr lang="es-CO" sz="1400" dirty="0"/>
        </a:p>
      </dgm:t>
    </dgm:pt>
    <dgm:pt modelId="{3E3023A9-B64E-4481-9E5C-CEC878B8BBF4}" type="parTrans" cxnId="{B9DA07F5-F6DC-4DD6-B2E4-05A48FD9FE38}">
      <dgm:prSet/>
      <dgm:spPr/>
      <dgm:t>
        <a:bodyPr/>
        <a:lstStyle/>
        <a:p>
          <a:endParaRPr lang="es-CO" sz="1400"/>
        </a:p>
      </dgm:t>
    </dgm:pt>
    <dgm:pt modelId="{3AC44B32-FEAF-4C4F-9248-08D4942A1917}" type="sibTrans" cxnId="{B9DA07F5-F6DC-4DD6-B2E4-05A48FD9FE38}">
      <dgm:prSet/>
      <dgm:spPr/>
      <dgm:t>
        <a:bodyPr/>
        <a:lstStyle/>
        <a:p>
          <a:endParaRPr lang="es-CO" sz="1400"/>
        </a:p>
      </dgm:t>
    </dgm:pt>
    <dgm:pt modelId="{BF2B8C9F-FFAA-4B68-80CA-5ABBC71F5D89}">
      <dgm:prSet phldrT="[Texto]" custT="1"/>
      <dgm:spPr/>
      <dgm:t>
        <a:bodyPr/>
        <a:lstStyle/>
        <a:p>
          <a:r>
            <a:rPr lang="es-CO" sz="1400" dirty="0" smtClean="0"/>
            <a:t>Llevar a cabo el estudio e identificación de los componentes y herramientas que puedan permitir el desarrollo del prototipo del metamodelo.</a:t>
          </a:r>
        </a:p>
      </dgm:t>
    </dgm:pt>
    <dgm:pt modelId="{6FC49CE0-3B99-4CAE-A527-8594ABEA7B3A}" type="parTrans" cxnId="{69C3A108-A047-43E1-9E93-61C7442CA594}">
      <dgm:prSet/>
      <dgm:spPr/>
      <dgm:t>
        <a:bodyPr/>
        <a:lstStyle/>
        <a:p>
          <a:endParaRPr lang="es-CO" sz="1400"/>
        </a:p>
      </dgm:t>
    </dgm:pt>
    <dgm:pt modelId="{B9AA2F0B-F20F-4220-BE59-91801BDFD2FD}" type="sibTrans" cxnId="{69C3A108-A047-43E1-9E93-61C7442CA594}">
      <dgm:prSet/>
      <dgm:spPr/>
      <dgm:t>
        <a:bodyPr/>
        <a:lstStyle/>
        <a:p>
          <a:endParaRPr lang="es-CO" sz="1400"/>
        </a:p>
      </dgm:t>
    </dgm:pt>
    <dgm:pt modelId="{3EBF15CB-AC3A-4A1E-9DAE-88D272C09D3A}">
      <dgm:prSet phldrT="[Texto]" custT="1"/>
      <dgm:spPr/>
      <dgm:t>
        <a:bodyPr/>
        <a:lstStyle/>
        <a:p>
          <a:r>
            <a:rPr lang="es-CO" sz="1400" dirty="0" smtClean="0"/>
            <a:t>Desarrollar una aplicación en una red social (Facebook) que permita el registro de las lecciones aprendidas de la población estudiada y soportada en una base de datos No relacional (computación en la nube).</a:t>
          </a:r>
        </a:p>
      </dgm:t>
    </dgm:pt>
    <dgm:pt modelId="{FD9BB143-7A0E-48B7-AD9F-2C81DC7B70F1}" type="parTrans" cxnId="{271306DF-0F0D-49F7-9DC2-8A52BBB19F13}">
      <dgm:prSet/>
      <dgm:spPr/>
      <dgm:t>
        <a:bodyPr/>
        <a:lstStyle/>
        <a:p>
          <a:endParaRPr lang="es-CO" sz="1400"/>
        </a:p>
      </dgm:t>
    </dgm:pt>
    <dgm:pt modelId="{015993D6-C4CB-4E19-9ABE-CF62C46456E3}" type="sibTrans" cxnId="{271306DF-0F0D-49F7-9DC2-8A52BBB19F13}">
      <dgm:prSet/>
      <dgm:spPr/>
      <dgm:t>
        <a:bodyPr/>
        <a:lstStyle/>
        <a:p>
          <a:endParaRPr lang="es-CO" sz="1400"/>
        </a:p>
      </dgm:t>
    </dgm:pt>
    <dgm:pt modelId="{0F80B9D6-ABE5-4353-B802-BF4E34AD076D}">
      <dgm:prSet phldrT="[Texto]" custT="1"/>
      <dgm:spPr/>
      <dgm:t>
        <a:bodyPr/>
        <a:lstStyle/>
        <a:p>
          <a:r>
            <a:rPr lang="es-CO" sz="1400" dirty="0" smtClean="0"/>
            <a:t>Hacer la exploración de técnicas de aprendizaje de máquina y seleccionar la más adecuada para realizar el análisis semántico que permita la validación de la generación de conocimiento organizacional.</a:t>
          </a:r>
        </a:p>
      </dgm:t>
    </dgm:pt>
    <dgm:pt modelId="{23E537C7-2808-4BEF-A558-780A50DEBAC7}" type="parTrans" cxnId="{41E7A3FB-CA78-4D61-8BD9-9298EEB50789}">
      <dgm:prSet/>
      <dgm:spPr/>
      <dgm:t>
        <a:bodyPr/>
        <a:lstStyle/>
        <a:p>
          <a:endParaRPr lang="es-CO" sz="1400"/>
        </a:p>
      </dgm:t>
    </dgm:pt>
    <dgm:pt modelId="{3B85ACCA-8ED4-475F-85B3-19C5EF6B767D}" type="sibTrans" cxnId="{41E7A3FB-CA78-4D61-8BD9-9298EEB50789}">
      <dgm:prSet/>
      <dgm:spPr/>
      <dgm:t>
        <a:bodyPr/>
        <a:lstStyle/>
        <a:p>
          <a:endParaRPr lang="es-CO" sz="1400"/>
        </a:p>
      </dgm:t>
    </dgm:pt>
    <dgm:pt modelId="{7FC85E28-FF52-49E9-A50D-B16C85B230ED}">
      <dgm:prSet phldrT="[Texto]" custT="1"/>
      <dgm:spPr/>
      <dgm:t>
        <a:bodyPr/>
        <a:lstStyle/>
        <a:p>
          <a:r>
            <a:rPr lang="es-CO" sz="1400" smtClean="0"/>
            <a:t>Aplicar el análisis semántico al registro de las lecciones aprendidas y validar la generación de nuevo conocimiento organizacional.</a:t>
          </a:r>
          <a:endParaRPr lang="es-CO" sz="1400" dirty="0" smtClean="0"/>
        </a:p>
      </dgm:t>
    </dgm:pt>
    <dgm:pt modelId="{DD893BAE-36BD-4601-8653-201AC42B1A6C}" type="parTrans" cxnId="{42B9CE66-B295-4519-A293-F9A30420B7A6}">
      <dgm:prSet/>
      <dgm:spPr/>
      <dgm:t>
        <a:bodyPr/>
        <a:lstStyle/>
        <a:p>
          <a:endParaRPr lang="es-CO" sz="1400"/>
        </a:p>
      </dgm:t>
    </dgm:pt>
    <dgm:pt modelId="{608815CD-8BAC-45F4-A17E-1B3A809C9831}" type="sibTrans" cxnId="{42B9CE66-B295-4519-A293-F9A30420B7A6}">
      <dgm:prSet/>
      <dgm:spPr/>
      <dgm:t>
        <a:bodyPr/>
        <a:lstStyle/>
        <a:p>
          <a:endParaRPr lang="es-CO" sz="1400"/>
        </a:p>
      </dgm:t>
    </dgm:pt>
    <dgm:pt modelId="{E2C5512A-284E-4DE5-ADAF-B8E940F881BB}">
      <dgm:prSet phldrT="[Texto]" custT="1"/>
      <dgm:spPr/>
      <dgm:t>
        <a:bodyPr/>
        <a:lstStyle/>
        <a:p>
          <a:r>
            <a:rPr lang="es-CO" sz="1400" smtClean="0"/>
            <a:t>Describir las conclusiones y las propuestas de nuevos trabajos a realizar en el alcance de la gestión de conocimiento.</a:t>
          </a:r>
          <a:endParaRPr lang="es-CO" sz="1400" dirty="0" smtClean="0"/>
        </a:p>
      </dgm:t>
    </dgm:pt>
    <dgm:pt modelId="{33A0EF55-6EBB-49FA-B2B0-19A5327884BF}" type="parTrans" cxnId="{B2205C35-675D-4BBE-854C-F22A0A290211}">
      <dgm:prSet/>
      <dgm:spPr/>
      <dgm:t>
        <a:bodyPr/>
        <a:lstStyle/>
        <a:p>
          <a:endParaRPr lang="es-CO" sz="1400"/>
        </a:p>
      </dgm:t>
    </dgm:pt>
    <dgm:pt modelId="{9810D67C-9889-487E-BFB8-892537CE32B8}" type="sibTrans" cxnId="{B2205C35-675D-4BBE-854C-F22A0A290211}">
      <dgm:prSet/>
      <dgm:spPr/>
      <dgm:t>
        <a:bodyPr/>
        <a:lstStyle/>
        <a:p>
          <a:endParaRPr lang="es-CO" sz="1400"/>
        </a:p>
      </dgm:t>
    </dgm:pt>
    <dgm:pt modelId="{028F3A07-A2BB-495A-9034-F79B6D3F7219}" type="pres">
      <dgm:prSet presAssocID="{1951E873-2CBE-4C0D-BBF0-AAAC388082A0}" presName="vert0" presStyleCnt="0">
        <dgm:presLayoutVars>
          <dgm:dir/>
          <dgm:animOne val="branch"/>
          <dgm:animLvl val="lvl"/>
        </dgm:presLayoutVars>
      </dgm:prSet>
      <dgm:spPr/>
      <dgm:t>
        <a:bodyPr/>
        <a:lstStyle/>
        <a:p>
          <a:endParaRPr lang="es-CO"/>
        </a:p>
      </dgm:t>
    </dgm:pt>
    <dgm:pt modelId="{A5D95952-1FF9-4EF7-B146-1AB3393672E8}" type="pres">
      <dgm:prSet presAssocID="{377C9274-C69D-4171-822C-E5975B33B410}" presName="thickLine" presStyleLbl="alignNode1" presStyleIdx="0" presStyleCnt="1"/>
      <dgm:spPr/>
    </dgm:pt>
    <dgm:pt modelId="{103DC578-BBD2-41EE-B4ED-7C649DE6BD1A}" type="pres">
      <dgm:prSet presAssocID="{377C9274-C69D-4171-822C-E5975B33B410}" presName="horz1" presStyleCnt="0"/>
      <dgm:spPr/>
    </dgm:pt>
    <dgm:pt modelId="{ECC70567-1DD2-477F-B8E9-01753651B827}" type="pres">
      <dgm:prSet presAssocID="{377C9274-C69D-4171-822C-E5975B33B410}" presName="tx1" presStyleLbl="revTx" presStyleIdx="0" presStyleCnt="8" custScaleX="36543" custLinFactNeighborX="-9309" custLinFactNeighborY="-417"/>
      <dgm:spPr/>
      <dgm:t>
        <a:bodyPr/>
        <a:lstStyle/>
        <a:p>
          <a:endParaRPr lang="es-CO"/>
        </a:p>
      </dgm:t>
    </dgm:pt>
    <dgm:pt modelId="{4821BE5E-C932-4865-9DDA-F4D4C66DD729}" type="pres">
      <dgm:prSet presAssocID="{377C9274-C69D-4171-822C-E5975B33B410}" presName="vert1" presStyleCnt="0"/>
      <dgm:spPr/>
    </dgm:pt>
    <dgm:pt modelId="{91DE53DE-6059-4187-A802-82B666BA70BF}" type="pres">
      <dgm:prSet presAssocID="{46EA0806-5CAE-4A8E-A974-F3D6601BBCE3}" presName="vertSpace2a" presStyleCnt="0"/>
      <dgm:spPr/>
    </dgm:pt>
    <dgm:pt modelId="{A855F573-5902-426D-B021-5BEB06947E77}" type="pres">
      <dgm:prSet presAssocID="{46EA0806-5CAE-4A8E-A974-F3D6601BBCE3}" presName="horz2" presStyleCnt="0"/>
      <dgm:spPr/>
    </dgm:pt>
    <dgm:pt modelId="{A1BA1EC9-06B3-47C1-A790-4CD865E23929}" type="pres">
      <dgm:prSet presAssocID="{46EA0806-5CAE-4A8E-A974-F3D6601BBCE3}" presName="horzSpace2" presStyleCnt="0"/>
      <dgm:spPr/>
    </dgm:pt>
    <dgm:pt modelId="{5074A30F-144C-4B01-8F9A-DE4E879A76DF}" type="pres">
      <dgm:prSet presAssocID="{46EA0806-5CAE-4A8E-A974-F3D6601BBCE3}" presName="tx2" presStyleLbl="revTx" presStyleIdx="1" presStyleCnt="8"/>
      <dgm:spPr/>
      <dgm:t>
        <a:bodyPr/>
        <a:lstStyle/>
        <a:p>
          <a:endParaRPr lang="es-CO"/>
        </a:p>
      </dgm:t>
    </dgm:pt>
    <dgm:pt modelId="{0FF81242-3E19-4F33-9455-9BF017B16883}" type="pres">
      <dgm:prSet presAssocID="{46EA0806-5CAE-4A8E-A974-F3D6601BBCE3}" presName="vert2" presStyleCnt="0"/>
      <dgm:spPr/>
    </dgm:pt>
    <dgm:pt modelId="{736383A4-2E80-4B35-839C-77B1CD3E9767}" type="pres">
      <dgm:prSet presAssocID="{46EA0806-5CAE-4A8E-A974-F3D6601BBCE3}" presName="thinLine2b" presStyleLbl="callout" presStyleIdx="0" presStyleCnt="7"/>
      <dgm:spPr/>
    </dgm:pt>
    <dgm:pt modelId="{F621BB4F-E45C-498D-BF7B-EC4ADD0FF5B1}" type="pres">
      <dgm:prSet presAssocID="{46EA0806-5CAE-4A8E-A974-F3D6601BBCE3}" presName="vertSpace2b" presStyleCnt="0"/>
      <dgm:spPr/>
    </dgm:pt>
    <dgm:pt modelId="{97B9F2EF-D5CA-43D1-9204-35AB9E4FCA5E}" type="pres">
      <dgm:prSet presAssocID="{CEB0911A-F9FA-44EC-9259-2FE1B110DE89}" presName="horz2" presStyleCnt="0"/>
      <dgm:spPr/>
    </dgm:pt>
    <dgm:pt modelId="{82B13431-1F0E-4331-9813-1D6CC3F30DC5}" type="pres">
      <dgm:prSet presAssocID="{CEB0911A-F9FA-44EC-9259-2FE1B110DE89}" presName="horzSpace2" presStyleCnt="0"/>
      <dgm:spPr/>
    </dgm:pt>
    <dgm:pt modelId="{FF68E207-D5C3-431A-B33A-DAA874136219}" type="pres">
      <dgm:prSet presAssocID="{CEB0911A-F9FA-44EC-9259-2FE1B110DE89}" presName="tx2" presStyleLbl="revTx" presStyleIdx="2" presStyleCnt="8"/>
      <dgm:spPr/>
      <dgm:t>
        <a:bodyPr/>
        <a:lstStyle/>
        <a:p>
          <a:endParaRPr lang="es-CO"/>
        </a:p>
      </dgm:t>
    </dgm:pt>
    <dgm:pt modelId="{8118B7B7-C5A5-4BC7-8AB5-56FEE6677474}" type="pres">
      <dgm:prSet presAssocID="{CEB0911A-F9FA-44EC-9259-2FE1B110DE89}" presName="vert2" presStyleCnt="0"/>
      <dgm:spPr/>
    </dgm:pt>
    <dgm:pt modelId="{9099FCCA-6EF9-4CFB-8F46-EA1855BAEC71}" type="pres">
      <dgm:prSet presAssocID="{CEB0911A-F9FA-44EC-9259-2FE1B110DE89}" presName="thinLine2b" presStyleLbl="callout" presStyleIdx="1" presStyleCnt="7"/>
      <dgm:spPr/>
    </dgm:pt>
    <dgm:pt modelId="{AC628794-DEC5-4A81-8ABC-557C975BE9B2}" type="pres">
      <dgm:prSet presAssocID="{CEB0911A-F9FA-44EC-9259-2FE1B110DE89}" presName="vertSpace2b" presStyleCnt="0"/>
      <dgm:spPr/>
    </dgm:pt>
    <dgm:pt modelId="{475C6E9F-AF0D-4934-AC65-E360F6579B7E}" type="pres">
      <dgm:prSet presAssocID="{BF2B8C9F-FFAA-4B68-80CA-5ABBC71F5D89}" presName="horz2" presStyleCnt="0"/>
      <dgm:spPr/>
    </dgm:pt>
    <dgm:pt modelId="{CF6BD9D7-9F42-4EF5-9D1C-4B07E30029D5}" type="pres">
      <dgm:prSet presAssocID="{BF2B8C9F-FFAA-4B68-80CA-5ABBC71F5D89}" presName="horzSpace2" presStyleCnt="0"/>
      <dgm:spPr/>
    </dgm:pt>
    <dgm:pt modelId="{AF987202-37CF-4B52-85BF-B2062DA7488B}" type="pres">
      <dgm:prSet presAssocID="{BF2B8C9F-FFAA-4B68-80CA-5ABBC71F5D89}" presName="tx2" presStyleLbl="revTx" presStyleIdx="3" presStyleCnt="8"/>
      <dgm:spPr/>
      <dgm:t>
        <a:bodyPr/>
        <a:lstStyle/>
        <a:p>
          <a:endParaRPr lang="es-CO"/>
        </a:p>
      </dgm:t>
    </dgm:pt>
    <dgm:pt modelId="{4667E3E0-BD1D-4540-87AD-6E9C61752548}" type="pres">
      <dgm:prSet presAssocID="{BF2B8C9F-FFAA-4B68-80CA-5ABBC71F5D89}" presName="vert2" presStyleCnt="0"/>
      <dgm:spPr/>
    </dgm:pt>
    <dgm:pt modelId="{4FFBBBFA-AA99-4844-B362-11598BE3BB79}" type="pres">
      <dgm:prSet presAssocID="{BF2B8C9F-FFAA-4B68-80CA-5ABBC71F5D89}" presName="thinLine2b" presStyleLbl="callout" presStyleIdx="2" presStyleCnt="7"/>
      <dgm:spPr/>
    </dgm:pt>
    <dgm:pt modelId="{AD6E170A-CF4D-469A-91A2-6DFA0025877A}" type="pres">
      <dgm:prSet presAssocID="{BF2B8C9F-FFAA-4B68-80CA-5ABBC71F5D89}" presName="vertSpace2b" presStyleCnt="0"/>
      <dgm:spPr/>
    </dgm:pt>
    <dgm:pt modelId="{29E4CD21-F606-4A43-9D32-9AE85749A1E0}" type="pres">
      <dgm:prSet presAssocID="{3EBF15CB-AC3A-4A1E-9DAE-88D272C09D3A}" presName="horz2" presStyleCnt="0"/>
      <dgm:spPr/>
    </dgm:pt>
    <dgm:pt modelId="{6901AB3E-BDEF-4531-9E8D-E3D2DD14A85F}" type="pres">
      <dgm:prSet presAssocID="{3EBF15CB-AC3A-4A1E-9DAE-88D272C09D3A}" presName="horzSpace2" presStyleCnt="0"/>
      <dgm:spPr/>
    </dgm:pt>
    <dgm:pt modelId="{B28CA7EB-1C06-436E-B766-AB5E6FF2E35A}" type="pres">
      <dgm:prSet presAssocID="{3EBF15CB-AC3A-4A1E-9DAE-88D272C09D3A}" presName="tx2" presStyleLbl="revTx" presStyleIdx="4" presStyleCnt="8"/>
      <dgm:spPr/>
      <dgm:t>
        <a:bodyPr/>
        <a:lstStyle/>
        <a:p>
          <a:endParaRPr lang="es-CO"/>
        </a:p>
      </dgm:t>
    </dgm:pt>
    <dgm:pt modelId="{6E8B52E8-A341-4A7F-965F-393AFFDB5229}" type="pres">
      <dgm:prSet presAssocID="{3EBF15CB-AC3A-4A1E-9DAE-88D272C09D3A}" presName="vert2" presStyleCnt="0"/>
      <dgm:spPr/>
    </dgm:pt>
    <dgm:pt modelId="{61CF4526-B83C-42C4-AE16-4F89EFD9B21E}" type="pres">
      <dgm:prSet presAssocID="{3EBF15CB-AC3A-4A1E-9DAE-88D272C09D3A}" presName="thinLine2b" presStyleLbl="callout" presStyleIdx="3" presStyleCnt="7"/>
      <dgm:spPr/>
    </dgm:pt>
    <dgm:pt modelId="{5A229789-1409-40AB-B560-5D6DD403DB47}" type="pres">
      <dgm:prSet presAssocID="{3EBF15CB-AC3A-4A1E-9DAE-88D272C09D3A}" presName="vertSpace2b" presStyleCnt="0"/>
      <dgm:spPr/>
    </dgm:pt>
    <dgm:pt modelId="{4B3B8D3F-1863-40EF-8A52-785BB9B8981C}" type="pres">
      <dgm:prSet presAssocID="{0F80B9D6-ABE5-4353-B802-BF4E34AD076D}" presName="horz2" presStyleCnt="0"/>
      <dgm:spPr/>
    </dgm:pt>
    <dgm:pt modelId="{849366F7-70E2-4310-AA19-8BACE2FA26ED}" type="pres">
      <dgm:prSet presAssocID="{0F80B9D6-ABE5-4353-B802-BF4E34AD076D}" presName="horzSpace2" presStyleCnt="0"/>
      <dgm:spPr/>
    </dgm:pt>
    <dgm:pt modelId="{6849F3AB-2729-4D9F-830B-69ED9FEF5128}" type="pres">
      <dgm:prSet presAssocID="{0F80B9D6-ABE5-4353-B802-BF4E34AD076D}" presName="tx2" presStyleLbl="revTx" presStyleIdx="5" presStyleCnt="8"/>
      <dgm:spPr/>
      <dgm:t>
        <a:bodyPr/>
        <a:lstStyle/>
        <a:p>
          <a:endParaRPr lang="es-CO"/>
        </a:p>
      </dgm:t>
    </dgm:pt>
    <dgm:pt modelId="{44675C90-EC08-45C4-961D-11250B7D63F3}" type="pres">
      <dgm:prSet presAssocID="{0F80B9D6-ABE5-4353-B802-BF4E34AD076D}" presName="vert2" presStyleCnt="0"/>
      <dgm:spPr/>
    </dgm:pt>
    <dgm:pt modelId="{769EA5A1-7B53-47AA-A33D-0ECFCF817F80}" type="pres">
      <dgm:prSet presAssocID="{0F80B9D6-ABE5-4353-B802-BF4E34AD076D}" presName="thinLine2b" presStyleLbl="callout" presStyleIdx="4" presStyleCnt="7"/>
      <dgm:spPr/>
    </dgm:pt>
    <dgm:pt modelId="{261F51CE-7944-4222-88A5-32E52824941B}" type="pres">
      <dgm:prSet presAssocID="{0F80B9D6-ABE5-4353-B802-BF4E34AD076D}" presName="vertSpace2b" presStyleCnt="0"/>
      <dgm:spPr/>
    </dgm:pt>
    <dgm:pt modelId="{CC22D546-4321-4389-ABCD-21F011A83D9D}" type="pres">
      <dgm:prSet presAssocID="{7FC85E28-FF52-49E9-A50D-B16C85B230ED}" presName="horz2" presStyleCnt="0"/>
      <dgm:spPr/>
    </dgm:pt>
    <dgm:pt modelId="{EE603E1D-CC14-428A-823C-AE97C3D80C18}" type="pres">
      <dgm:prSet presAssocID="{7FC85E28-FF52-49E9-A50D-B16C85B230ED}" presName="horzSpace2" presStyleCnt="0"/>
      <dgm:spPr/>
    </dgm:pt>
    <dgm:pt modelId="{6F452BFF-0ADD-43A7-B55B-0360BDA62AC0}" type="pres">
      <dgm:prSet presAssocID="{7FC85E28-FF52-49E9-A50D-B16C85B230ED}" presName="tx2" presStyleLbl="revTx" presStyleIdx="6" presStyleCnt="8"/>
      <dgm:spPr/>
      <dgm:t>
        <a:bodyPr/>
        <a:lstStyle/>
        <a:p>
          <a:endParaRPr lang="es-CO"/>
        </a:p>
      </dgm:t>
    </dgm:pt>
    <dgm:pt modelId="{E20B3DF8-EF90-436B-8EEC-F89F4762195D}" type="pres">
      <dgm:prSet presAssocID="{7FC85E28-FF52-49E9-A50D-B16C85B230ED}" presName="vert2" presStyleCnt="0"/>
      <dgm:spPr/>
    </dgm:pt>
    <dgm:pt modelId="{52B377A1-7851-4100-A7AC-674D977AAD4C}" type="pres">
      <dgm:prSet presAssocID="{7FC85E28-FF52-49E9-A50D-B16C85B230ED}" presName="thinLine2b" presStyleLbl="callout" presStyleIdx="5" presStyleCnt="7"/>
      <dgm:spPr/>
    </dgm:pt>
    <dgm:pt modelId="{B5FC68CA-412D-4969-8C13-D7B34BDE1E2E}" type="pres">
      <dgm:prSet presAssocID="{7FC85E28-FF52-49E9-A50D-B16C85B230ED}" presName="vertSpace2b" presStyleCnt="0"/>
      <dgm:spPr/>
    </dgm:pt>
    <dgm:pt modelId="{3E20BDAC-DB28-47BA-A39A-FE9D22AE0553}" type="pres">
      <dgm:prSet presAssocID="{E2C5512A-284E-4DE5-ADAF-B8E940F881BB}" presName="horz2" presStyleCnt="0"/>
      <dgm:spPr/>
    </dgm:pt>
    <dgm:pt modelId="{CD202A51-68E4-480B-8CCD-97D682215110}" type="pres">
      <dgm:prSet presAssocID="{E2C5512A-284E-4DE5-ADAF-B8E940F881BB}" presName="horzSpace2" presStyleCnt="0"/>
      <dgm:spPr/>
    </dgm:pt>
    <dgm:pt modelId="{5437BB08-618E-4CD0-8A72-3750108EA012}" type="pres">
      <dgm:prSet presAssocID="{E2C5512A-284E-4DE5-ADAF-B8E940F881BB}" presName="tx2" presStyleLbl="revTx" presStyleIdx="7" presStyleCnt="8"/>
      <dgm:spPr/>
      <dgm:t>
        <a:bodyPr/>
        <a:lstStyle/>
        <a:p>
          <a:endParaRPr lang="es-CO"/>
        </a:p>
      </dgm:t>
    </dgm:pt>
    <dgm:pt modelId="{03B56D8F-3CD7-4391-8C54-7B9B640D28FD}" type="pres">
      <dgm:prSet presAssocID="{E2C5512A-284E-4DE5-ADAF-B8E940F881BB}" presName="vert2" presStyleCnt="0"/>
      <dgm:spPr/>
    </dgm:pt>
    <dgm:pt modelId="{70FAD2CC-AF6E-4DD9-B0F2-897624973B11}" type="pres">
      <dgm:prSet presAssocID="{E2C5512A-284E-4DE5-ADAF-B8E940F881BB}" presName="thinLine2b" presStyleLbl="callout" presStyleIdx="6" presStyleCnt="7"/>
      <dgm:spPr/>
    </dgm:pt>
    <dgm:pt modelId="{01FF22D2-C036-427F-A4F4-F3F2A7B00C53}" type="pres">
      <dgm:prSet presAssocID="{E2C5512A-284E-4DE5-ADAF-B8E940F881BB}" presName="vertSpace2b" presStyleCnt="0"/>
      <dgm:spPr/>
    </dgm:pt>
  </dgm:ptLst>
  <dgm:cxnLst>
    <dgm:cxn modelId="{2FDE90F3-141B-44CF-BBA1-7E17A5E2CCFB}" type="presOf" srcId="{3EBF15CB-AC3A-4A1E-9DAE-88D272C09D3A}" destId="{B28CA7EB-1C06-436E-B766-AB5E6FF2E35A}" srcOrd="0" destOrd="0" presId="urn:microsoft.com/office/officeart/2008/layout/LinedList"/>
    <dgm:cxn modelId="{B9DA07F5-F6DC-4DD6-B2E4-05A48FD9FE38}" srcId="{377C9274-C69D-4171-822C-E5975B33B410}" destId="{CEB0911A-F9FA-44EC-9259-2FE1B110DE89}" srcOrd="1" destOrd="0" parTransId="{3E3023A9-B64E-4481-9E5C-CEC878B8BBF4}" sibTransId="{3AC44B32-FEAF-4C4F-9248-08D4942A1917}"/>
    <dgm:cxn modelId="{62A62EDB-C35E-4D61-832F-973F35262022}" type="presOf" srcId="{7FC85E28-FF52-49E9-A50D-B16C85B230ED}" destId="{6F452BFF-0ADD-43A7-B55B-0360BDA62AC0}" srcOrd="0" destOrd="0" presId="urn:microsoft.com/office/officeart/2008/layout/LinedList"/>
    <dgm:cxn modelId="{F084828A-B47E-46C7-8D16-61F8507A455F}" type="presOf" srcId="{BF2B8C9F-FFAA-4B68-80CA-5ABBC71F5D89}" destId="{AF987202-37CF-4B52-85BF-B2062DA7488B}" srcOrd="0" destOrd="0" presId="urn:microsoft.com/office/officeart/2008/layout/LinedList"/>
    <dgm:cxn modelId="{69C3A108-A047-43E1-9E93-61C7442CA594}" srcId="{377C9274-C69D-4171-822C-E5975B33B410}" destId="{BF2B8C9F-FFAA-4B68-80CA-5ABBC71F5D89}" srcOrd="2" destOrd="0" parTransId="{6FC49CE0-3B99-4CAE-A527-8594ABEA7B3A}" sibTransId="{B9AA2F0B-F20F-4220-BE59-91801BDFD2FD}"/>
    <dgm:cxn modelId="{41E7A3FB-CA78-4D61-8BD9-9298EEB50789}" srcId="{377C9274-C69D-4171-822C-E5975B33B410}" destId="{0F80B9D6-ABE5-4353-B802-BF4E34AD076D}" srcOrd="4" destOrd="0" parTransId="{23E537C7-2808-4BEF-A558-780A50DEBAC7}" sibTransId="{3B85ACCA-8ED4-475F-85B3-19C5EF6B767D}"/>
    <dgm:cxn modelId="{5BF3E34C-CDDA-4DD8-B1F4-CB6776EB2996}" type="presOf" srcId="{E2C5512A-284E-4DE5-ADAF-B8E940F881BB}" destId="{5437BB08-618E-4CD0-8A72-3750108EA012}" srcOrd="0" destOrd="0" presId="urn:microsoft.com/office/officeart/2008/layout/LinedList"/>
    <dgm:cxn modelId="{EFED33C6-E8EA-405A-8F67-AE9F5834B86F}" srcId="{377C9274-C69D-4171-822C-E5975B33B410}" destId="{46EA0806-5CAE-4A8E-A974-F3D6601BBCE3}" srcOrd="0" destOrd="0" parTransId="{5C0E7A0B-8818-4A3C-A96B-6EB47EDF3C67}" sibTransId="{FCDA567D-5FFD-4561-AF87-E75E4FFBF7E5}"/>
    <dgm:cxn modelId="{B2205C35-675D-4BBE-854C-F22A0A290211}" srcId="{377C9274-C69D-4171-822C-E5975B33B410}" destId="{E2C5512A-284E-4DE5-ADAF-B8E940F881BB}" srcOrd="6" destOrd="0" parTransId="{33A0EF55-6EBB-49FA-B2B0-19A5327884BF}" sibTransId="{9810D67C-9889-487E-BFB8-892537CE32B8}"/>
    <dgm:cxn modelId="{B7A23D31-4ADB-47E2-837A-8F9512B1E9C5}" type="presOf" srcId="{46EA0806-5CAE-4A8E-A974-F3D6601BBCE3}" destId="{5074A30F-144C-4B01-8F9A-DE4E879A76DF}" srcOrd="0" destOrd="0" presId="urn:microsoft.com/office/officeart/2008/layout/LinedList"/>
    <dgm:cxn modelId="{249AE0D3-C711-420F-A762-CAFD661EDDAC}" type="presOf" srcId="{CEB0911A-F9FA-44EC-9259-2FE1B110DE89}" destId="{FF68E207-D5C3-431A-B33A-DAA874136219}" srcOrd="0" destOrd="0" presId="urn:microsoft.com/office/officeart/2008/layout/LinedList"/>
    <dgm:cxn modelId="{1A74BFB2-9E6F-43EB-A70F-DAD90CDFADBD}" srcId="{1951E873-2CBE-4C0D-BBF0-AAAC388082A0}" destId="{377C9274-C69D-4171-822C-E5975B33B410}" srcOrd="0" destOrd="0" parTransId="{B0BD3954-DC48-4B9F-B6F4-FFFCEEC79952}" sibTransId="{81385A30-F56D-468D-9C0C-518894FFD75B}"/>
    <dgm:cxn modelId="{271306DF-0F0D-49F7-9DC2-8A52BBB19F13}" srcId="{377C9274-C69D-4171-822C-E5975B33B410}" destId="{3EBF15CB-AC3A-4A1E-9DAE-88D272C09D3A}" srcOrd="3" destOrd="0" parTransId="{FD9BB143-7A0E-48B7-AD9F-2C81DC7B70F1}" sibTransId="{015993D6-C4CB-4E19-9ABE-CF62C46456E3}"/>
    <dgm:cxn modelId="{4269DD5B-AEFA-4261-8AE9-667CCB0DD5E8}" type="presOf" srcId="{377C9274-C69D-4171-822C-E5975B33B410}" destId="{ECC70567-1DD2-477F-B8E9-01753651B827}" srcOrd="0" destOrd="0" presId="urn:microsoft.com/office/officeart/2008/layout/LinedList"/>
    <dgm:cxn modelId="{884BE754-C447-4C8A-9B91-D9B950BB5CE9}" type="presOf" srcId="{1951E873-2CBE-4C0D-BBF0-AAAC388082A0}" destId="{028F3A07-A2BB-495A-9034-F79B6D3F7219}" srcOrd="0" destOrd="0" presId="urn:microsoft.com/office/officeart/2008/layout/LinedList"/>
    <dgm:cxn modelId="{42B9CE66-B295-4519-A293-F9A30420B7A6}" srcId="{377C9274-C69D-4171-822C-E5975B33B410}" destId="{7FC85E28-FF52-49E9-A50D-B16C85B230ED}" srcOrd="5" destOrd="0" parTransId="{DD893BAE-36BD-4601-8653-201AC42B1A6C}" sibTransId="{608815CD-8BAC-45F4-A17E-1B3A809C9831}"/>
    <dgm:cxn modelId="{27A461E1-C704-4124-9008-ED6E21D26E00}" type="presOf" srcId="{0F80B9D6-ABE5-4353-B802-BF4E34AD076D}" destId="{6849F3AB-2729-4D9F-830B-69ED9FEF5128}" srcOrd="0" destOrd="0" presId="urn:microsoft.com/office/officeart/2008/layout/LinedList"/>
    <dgm:cxn modelId="{38096821-9CE1-407B-9F8D-40B61A1A36AE}" type="presParOf" srcId="{028F3A07-A2BB-495A-9034-F79B6D3F7219}" destId="{A5D95952-1FF9-4EF7-B146-1AB3393672E8}" srcOrd="0" destOrd="0" presId="urn:microsoft.com/office/officeart/2008/layout/LinedList"/>
    <dgm:cxn modelId="{AABDDDE8-EC3F-4BD8-B2A5-2D557B56B6E7}" type="presParOf" srcId="{028F3A07-A2BB-495A-9034-F79B6D3F7219}" destId="{103DC578-BBD2-41EE-B4ED-7C649DE6BD1A}" srcOrd="1" destOrd="0" presId="urn:microsoft.com/office/officeart/2008/layout/LinedList"/>
    <dgm:cxn modelId="{20C086F4-7358-4596-A52D-BFF53CFB2DA6}" type="presParOf" srcId="{103DC578-BBD2-41EE-B4ED-7C649DE6BD1A}" destId="{ECC70567-1DD2-477F-B8E9-01753651B827}" srcOrd="0" destOrd="0" presId="urn:microsoft.com/office/officeart/2008/layout/LinedList"/>
    <dgm:cxn modelId="{86B4C0F2-FABB-4D84-9BC4-0B14C8036E9D}" type="presParOf" srcId="{103DC578-BBD2-41EE-B4ED-7C649DE6BD1A}" destId="{4821BE5E-C932-4865-9DDA-F4D4C66DD729}" srcOrd="1" destOrd="0" presId="urn:microsoft.com/office/officeart/2008/layout/LinedList"/>
    <dgm:cxn modelId="{5602B3E9-F25F-42B2-BAF2-BDC77AADC74E}" type="presParOf" srcId="{4821BE5E-C932-4865-9DDA-F4D4C66DD729}" destId="{91DE53DE-6059-4187-A802-82B666BA70BF}" srcOrd="0" destOrd="0" presId="urn:microsoft.com/office/officeart/2008/layout/LinedList"/>
    <dgm:cxn modelId="{DCD12ADE-3F3D-401B-BC42-7D9C42579A9C}" type="presParOf" srcId="{4821BE5E-C932-4865-9DDA-F4D4C66DD729}" destId="{A855F573-5902-426D-B021-5BEB06947E77}" srcOrd="1" destOrd="0" presId="urn:microsoft.com/office/officeart/2008/layout/LinedList"/>
    <dgm:cxn modelId="{0781ED37-24D1-4F03-B373-E77292299798}" type="presParOf" srcId="{A855F573-5902-426D-B021-5BEB06947E77}" destId="{A1BA1EC9-06B3-47C1-A790-4CD865E23929}" srcOrd="0" destOrd="0" presId="urn:microsoft.com/office/officeart/2008/layout/LinedList"/>
    <dgm:cxn modelId="{A6DC65AB-215B-4BE1-BD7F-C4089B0501AC}" type="presParOf" srcId="{A855F573-5902-426D-B021-5BEB06947E77}" destId="{5074A30F-144C-4B01-8F9A-DE4E879A76DF}" srcOrd="1" destOrd="0" presId="urn:microsoft.com/office/officeart/2008/layout/LinedList"/>
    <dgm:cxn modelId="{DB55FADB-7B40-4601-82DA-2D9535941BD5}" type="presParOf" srcId="{A855F573-5902-426D-B021-5BEB06947E77}" destId="{0FF81242-3E19-4F33-9455-9BF017B16883}" srcOrd="2" destOrd="0" presId="urn:microsoft.com/office/officeart/2008/layout/LinedList"/>
    <dgm:cxn modelId="{B5C912AA-5BB2-4960-819B-363A01AD7175}" type="presParOf" srcId="{4821BE5E-C932-4865-9DDA-F4D4C66DD729}" destId="{736383A4-2E80-4B35-839C-77B1CD3E9767}" srcOrd="2" destOrd="0" presId="urn:microsoft.com/office/officeart/2008/layout/LinedList"/>
    <dgm:cxn modelId="{3814219C-D403-443F-8BCB-2FCF2FC066D3}" type="presParOf" srcId="{4821BE5E-C932-4865-9DDA-F4D4C66DD729}" destId="{F621BB4F-E45C-498D-BF7B-EC4ADD0FF5B1}" srcOrd="3" destOrd="0" presId="urn:microsoft.com/office/officeart/2008/layout/LinedList"/>
    <dgm:cxn modelId="{734B1027-88D6-42FB-BCAF-63E4A0009806}" type="presParOf" srcId="{4821BE5E-C932-4865-9DDA-F4D4C66DD729}" destId="{97B9F2EF-D5CA-43D1-9204-35AB9E4FCA5E}" srcOrd="4" destOrd="0" presId="urn:microsoft.com/office/officeart/2008/layout/LinedList"/>
    <dgm:cxn modelId="{EFF5DC35-A3E1-4E40-83D6-6F37BFFEA131}" type="presParOf" srcId="{97B9F2EF-D5CA-43D1-9204-35AB9E4FCA5E}" destId="{82B13431-1F0E-4331-9813-1D6CC3F30DC5}" srcOrd="0" destOrd="0" presId="urn:microsoft.com/office/officeart/2008/layout/LinedList"/>
    <dgm:cxn modelId="{782E8DBC-F4FA-4E6D-B6A1-68F1632E2C1B}" type="presParOf" srcId="{97B9F2EF-D5CA-43D1-9204-35AB9E4FCA5E}" destId="{FF68E207-D5C3-431A-B33A-DAA874136219}" srcOrd="1" destOrd="0" presId="urn:microsoft.com/office/officeart/2008/layout/LinedList"/>
    <dgm:cxn modelId="{D20A51D7-FA30-4656-92DD-055B8E5DC7D8}" type="presParOf" srcId="{97B9F2EF-D5CA-43D1-9204-35AB9E4FCA5E}" destId="{8118B7B7-C5A5-4BC7-8AB5-56FEE6677474}" srcOrd="2" destOrd="0" presId="urn:microsoft.com/office/officeart/2008/layout/LinedList"/>
    <dgm:cxn modelId="{4FD87A1A-C920-4A29-A3C7-DEBCE1DE4DD0}" type="presParOf" srcId="{4821BE5E-C932-4865-9DDA-F4D4C66DD729}" destId="{9099FCCA-6EF9-4CFB-8F46-EA1855BAEC71}" srcOrd="5" destOrd="0" presId="urn:microsoft.com/office/officeart/2008/layout/LinedList"/>
    <dgm:cxn modelId="{713332DC-E7AE-4E33-8ED9-6075F2E5CB33}" type="presParOf" srcId="{4821BE5E-C932-4865-9DDA-F4D4C66DD729}" destId="{AC628794-DEC5-4A81-8ABC-557C975BE9B2}" srcOrd="6" destOrd="0" presId="urn:microsoft.com/office/officeart/2008/layout/LinedList"/>
    <dgm:cxn modelId="{BE344372-1600-484E-94E1-1BB84365C29D}" type="presParOf" srcId="{4821BE5E-C932-4865-9DDA-F4D4C66DD729}" destId="{475C6E9F-AF0D-4934-AC65-E360F6579B7E}" srcOrd="7" destOrd="0" presId="urn:microsoft.com/office/officeart/2008/layout/LinedList"/>
    <dgm:cxn modelId="{8FCC0E11-4D20-48F1-A648-E175676D9B07}" type="presParOf" srcId="{475C6E9F-AF0D-4934-AC65-E360F6579B7E}" destId="{CF6BD9D7-9F42-4EF5-9D1C-4B07E30029D5}" srcOrd="0" destOrd="0" presId="urn:microsoft.com/office/officeart/2008/layout/LinedList"/>
    <dgm:cxn modelId="{0ECCD8DA-46B3-4FF5-AA04-18AE818DF3F1}" type="presParOf" srcId="{475C6E9F-AF0D-4934-AC65-E360F6579B7E}" destId="{AF987202-37CF-4B52-85BF-B2062DA7488B}" srcOrd="1" destOrd="0" presId="urn:microsoft.com/office/officeart/2008/layout/LinedList"/>
    <dgm:cxn modelId="{8080A1F9-BDD3-4045-9B60-07B88DFB437D}" type="presParOf" srcId="{475C6E9F-AF0D-4934-AC65-E360F6579B7E}" destId="{4667E3E0-BD1D-4540-87AD-6E9C61752548}" srcOrd="2" destOrd="0" presId="urn:microsoft.com/office/officeart/2008/layout/LinedList"/>
    <dgm:cxn modelId="{7B6596B6-F894-4AE3-A017-D35181F0B718}" type="presParOf" srcId="{4821BE5E-C932-4865-9DDA-F4D4C66DD729}" destId="{4FFBBBFA-AA99-4844-B362-11598BE3BB79}" srcOrd="8" destOrd="0" presId="urn:microsoft.com/office/officeart/2008/layout/LinedList"/>
    <dgm:cxn modelId="{BF85CEF5-9EA3-4D54-B77A-C31783481AA4}" type="presParOf" srcId="{4821BE5E-C932-4865-9DDA-F4D4C66DD729}" destId="{AD6E170A-CF4D-469A-91A2-6DFA0025877A}" srcOrd="9" destOrd="0" presId="urn:microsoft.com/office/officeart/2008/layout/LinedList"/>
    <dgm:cxn modelId="{AD58444A-3592-47B0-906B-9FE025433687}" type="presParOf" srcId="{4821BE5E-C932-4865-9DDA-F4D4C66DD729}" destId="{29E4CD21-F606-4A43-9D32-9AE85749A1E0}" srcOrd="10" destOrd="0" presId="urn:microsoft.com/office/officeart/2008/layout/LinedList"/>
    <dgm:cxn modelId="{849B7171-3230-4BFB-93BC-0050634BA62A}" type="presParOf" srcId="{29E4CD21-F606-4A43-9D32-9AE85749A1E0}" destId="{6901AB3E-BDEF-4531-9E8D-E3D2DD14A85F}" srcOrd="0" destOrd="0" presId="urn:microsoft.com/office/officeart/2008/layout/LinedList"/>
    <dgm:cxn modelId="{1CD4EF58-12DC-4918-85F9-2868529FA8C3}" type="presParOf" srcId="{29E4CD21-F606-4A43-9D32-9AE85749A1E0}" destId="{B28CA7EB-1C06-436E-B766-AB5E6FF2E35A}" srcOrd="1" destOrd="0" presId="urn:microsoft.com/office/officeart/2008/layout/LinedList"/>
    <dgm:cxn modelId="{11BF1287-DFFA-4EBF-A112-8BB9A72CBBF1}" type="presParOf" srcId="{29E4CD21-F606-4A43-9D32-9AE85749A1E0}" destId="{6E8B52E8-A341-4A7F-965F-393AFFDB5229}" srcOrd="2" destOrd="0" presId="urn:microsoft.com/office/officeart/2008/layout/LinedList"/>
    <dgm:cxn modelId="{0CA1CE82-5BE7-4BCD-AA43-C2638905BE5D}" type="presParOf" srcId="{4821BE5E-C932-4865-9DDA-F4D4C66DD729}" destId="{61CF4526-B83C-42C4-AE16-4F89EFD9B21E}" srcOrd="11" destOrd="0" presId="urn:microsoft.com/office/officeart/2008/layout/LinedList"/>
    <dgm:cxn modelId="{E2697563-93DB-4FBC-BB66-943C105772E9}" type="presParOf" srcId="{4821BE5E-C932-4865-9DDA-F4D4C66DD729}" destId="{5A229789-1409-40AB-B560-5D6DD403DB47}" srcOrd="12" destOrd="0" presId="urn:microsoft.com/office/officeart/2008/layout/LinedList"/>
    <dgm:cxn modelId="{5866E471-00A1-41B4-ABED-93AD2F8CFDA4}" type="presParOf" srcId="{4821BE5E-C932-4865-9DDA-F4D4C66DD729}" destId="{4B3B8D3F-1863-40EF-8A52-785BB9B8981C}" srcOrd="13" destOrd="0" presId="urn:microsoft.com/office/officeart/2008/layout/LinedList"/>
    <dgm:cxn modelId="{4AF1780A-578F-4747-9FEF-8D6AD9743CF2}" type="presParOf" srcId="{4B3B8D3F-1863-40EF-8A52-785BB9B8981C}" destId="{849366F7-70E2-4310-AA19-8BACE2FA26ED}" srcOrd="0" destOrd="0" presId="urn:microsoft.com/office/officeart/2008/layout/LinedList"/>
    <dgm:cxn modelId="{D133754C-57E8-42CF-896D-3CDD3E3FD555}" type="presParOf" srcId="{4B3B8D3F-1863-40EF-8A52-785BB9B8981C}" destId="{6849F3AB-2729-4D9F-830B-69ED9FEF5128}" srcOrd="1" destOrd="0" presId="urn:microsoft.com/office/officeart/2008/layout/LinedList"/>
    <dgm:cxn modelId="{D94062B0-D6F3-4478-96C6-F80C5A2DF659}" type="presParOf" srcId="{4B3B8D3F-1863-40EF-8A52-785BB9B8981C}" destId="{44675C90-EC08-45C4-961D-11250B7D63F3}" srcOrd="2" destOrd="0" presId="urn:microsoft.com/office/officeart/2008/layout/LinedList"/>
    <dgm:cxn modelId="{279DED87-CA1D-40EB-B71A-4FD2654BF597}" type="presParOf" srcId="{4821BE5E-C932-4865-9DDA-F4D4C66DD729}" destId="{769EA5A1-7B53-47AA-A33D-0ECFCF817F80}" srcOrd="14" destOrd="0" presId="urn:microsoft.com/office/officeart/2008/layout/LinedList"/>
    <dgm:cxn modelId="{131B3C64-5872-43A3-B9B1-3E70236B1BF2}" type="presParOf" srcId="{4821BE5E-C932-4865-9DDA-F4D4C66DD729}" destId="{261F51CE-7944-4222-88A5-32E52824941B}" srcOrd="15" destOrd="0" presId="urn:microsoft.com/office/officeart/2008/layout/LinedList"/>
    <dgm:cxn modelId="{39ED8BB9-1B6D-4C03-A1DC-A19DD392F2FA}" type="presParOf" srcId="{4821BE5E-C932-4865-9DDA-F4D4C66DD729}" destId="{CC22D546-4321-4389-ABCD-21F011A83D9D}" srcOrd="16" destOrd="0" presId="urn:microsoft.com/office/officeart/2008/layout/LinedList"/>
    <dgm:cxn modelId="{783920E7-A656-40F9-895D-6E3691A93B3F}" type="presParOf" srcId="{CC22D546-4321-4389-ABCD-21F011A83D9D}" destId="{EE603E1D-CC14-428A-823C-AE97C3D80C18}" srcOrd="0" destOrd="0" presId="urn:microsoft.com/office/officeart/2008/layout/LinedList"/>
    <dgm:cxn modelId="{D1E61960-18D4-4C18-B457-47468C29D662}" type="presParOf" srcId="{CC22D546-4321-4389-ABCD-21F011A83D9D}" destId="{6F452BFF-0ADD-43A7-B55B-0360BDA62AC0}" srcOrd="1" destOrd="0" presId="urn:microsoft.com/office/officeart/2008/layout/LinedList"/>
    <dgm:cxn modelId="{3A78D186-8891-4643-97F8-346A5A60998C}" type="presParOf" srcId="{CC22D546-4321-4389-ABCD-21F011A83D9D}" destId="{E20B3DF8-EF90-436B-8EEC-F89F4762195D}" srcOrd="2" destOrd="0" presId="urn:microsoft.com/office/officeart/2008/layout/LinedList"/>
    <dgm:cxn modelId="{B28C8B7A-63D1-4768-B6F3-74E344140794}" type="presParOf" srcId="{4821BE5E-C932-4865-9DDA-F4D4C66DD729}" destId="{52B377A1-7851-4100-A7AC-674D977AAD4C}" srcOrd="17" destOrd="0" presId="urn:microsoft.com/office/officeart/2008/layout/LinedList"/>
    <dgm:cxn modelId="{315FC62B-9E06-4A61-BC8F-407A24C9B437}" type="presParOf" srcId="{4821BE5E-C932-4865-9DDA-F4D4C66DD729}" destId="{B5FC68CA-412D-4969-8C13-D7B34BDE1E2E}" srcOrd="18" destOrd="0" presId="urn:microsoft.com/office/officeart/2008/layout/LinedList"/>
    <dgm:cxn modelId="{02BF538F-CEF3-4C7C-800B-1DEB37102A67}" type="presParOf" srcId="{4821BE5E-C932-4865-9DDA-F4D4C66DD729}" destId="{3E20BDAC-DB28-47BA-A39A-FE9D22AE0553}" srcOrd="19" destOrd="0" presId="urn:microsoft.com/office/officeart/2008/layout/LinedList"/>
    <dgm:cxn modelId="{AF9B98D6-C69F-4064-B998-92C30E415C5D}" type="presParOf" srcId="{3E20BDAC-DB28-47BA-A39A-FE9D22AE0553}" destId="{CD202A51-68E4-480B-8CCD-97D682215110}" srcOrd="0" destOrd="0" presId="urn:microsoft.com/office/officeart/2008/layout/LinedList"/>
    <dgm:cxn modelId="{B67469F7-AA46-4824-A384-A22B1C38A419}" type="presParOf" srcId="{3E20BDAC-DB28-47BA-A39A-FE9D22AE0553}" destId="{5437BB08-618E-4CD0-8A72-3750108EA012}" srcOrd="1" destOrd="0" presId="urn:microsoft.com/office/officeart/2008/layout/LinedList"/>
    <dgm:cxn modelId="{9672F9FB-FF8A-4DCE-B5A6-E871869551D6}" type="presParOf" srcId="{3E20BDAC-DB28-47BA-A39A-FE9D22AE0553}" destId="{03B56D8F-3CD7-4391-8C54-7B9B640D28FD}" srcOrd="2" destOrd="0" presId="urn:microsoft.com/office/officeart/2008/layout/LinedList"/>
    <dgm:cxn modelId="{FBFE1F52-F020-48FC-8022-74FCB5852D79}" type="presParOf" srcId="{4821BE5E-C932-4865-9DDA-F4D4C66DD729}" destId="{70FAD2CC-AF6E-4DD9-B0F2-897624973B11}" srcOrd="20" destOrd="0" presId="urn:microsoft.com/office/officeart/2008/layout/LinedList"/>
    <dgm:cxn modelId="{689A9123-C487-44E5-A813-365B012413C8}" type="presParOf" srcId="{4821BE5E-C932-4865-9DDA-F4D4C66DD729}" destId="{01FF22D2-C036-427F-A4F4-F3F2A7B00C53}"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532DF-8824-4313-9B4D-2CAC5B53377E}" type="doc">
      <dgm:prSet loTypeId="urn:microsoft.com/office/officeart/2009/3/layout/PieProcess" loCatId="process" qsTypeId="urn:microsoft.com/office/officeart/2005/8/quickstyle/simple1" qsCatId="simple" csTypeId="urn:microsoft.com/office/officeart/2005/8/colors/accent0_3" csCatId="mainScheme" phldr="1"/>
      <dgm:spPr/>
      <dgm:t>
        <a:bodyPr/>
        <a:lstStyle/>
        <a:p>
          <a:endParaRPr lang="es-CO"/>
        </a:p>
      </dgm:t>
    </dgm:pt>
    <dgm:pt modelId="{288EB6AA-914B-4CF6-ABE8-9F1D3A68239D}">
      <dgm:prSet phldrT="[Texto]"/>
      <dgm:spPr/>
      <dgm:t>
        <a:bodyPr/>
        <a:lstStyle/>
        <a:p>
          <a:r>
            <a:rPr lang="es-CO" i="1"/>
            <a:t>2011</a:t>
          </a:r>
        </a:p>
      </dgm:t>
    </dgm:pt>
    <dgm:pt modelId="{E2B59620-79BE-4142-8E4F-04404B48F137}" type="parTrans" cxnId="{DD16D186-1949-4DDD-BBC9-7C5D81F887AD}">
      <dgm:prSet/>
      <dgm:spPr/>
      <dgm:t>
        <a:bodyPr/>
        <a:lstStyle/>
        <a:p>
          <a:endParaRPr lang="es-CO" i="1"/>
        </a:p>
      </dgm:t>
    </dgm:pt>
    <dgm:pt modelId="{CF4540E4-7FD9-4CAD-AE2D-BCBBCBF7845C}" type="sibTrans" cxnId="{DD16D186-1949-4DDD-BBC9-7C5D81F887AD}">
      <dgm:prSet/>
      <dgm:spPr/>
      <dgm:t>
        <a:bodyPr/>
        <a:lstStyle/>
        <a:p>
          <a:endParaRPr lang="es-CO" i="1"/>
        </a:p>
      </dgm:t>
    </dgm:pt>
    <dgm:pt modelId="{5FDBBDAB-5BD2-4827-9674-0B82D2ACF896}">
      <dgm:prSet phldrT="[Texto]"/>
      <dgm:spPr/>
      <dgm:t>
        <a:bodyPr/>
        <a:lstStyle/>
        <a:p>
          <a:r>
            <a:rPr lang="es-CO" i="1" dirty="0"/>
            <a:t>Teorización</a:t>
          </a:r>
        </a:p>
        <a:p>
          <a:r>
            <a:rPr lang="es-CO" i="1" dirty="0"/>
            <a:t>Definición de </a:t>
          </a:r>
          <a:r>
            <a:rPr lang="es-CO" i="1" dirty="0" smtClean="0"/>
            <a:t>hipótesis </a:t>
          </a:r>
          <a:r>
            <a:rPr lang="es-CO" i="1" dirty="0"/>
            <a:t>y objetivos</a:t>
          </a:r>
        </a:p>
        <a:p>
          <a:r>
            <a:rPr lang="es-CO" i="1" dirty="0"/>
            <a:t>Especificaciones tecnológicas</a:t>
          </a:r>
        </a:p>
      </dgm:t>
    </dgm:pt>
    <dgm:pt modelId="{7D024744-7E7C-4B18-9DC2-5E4480C40B13}" type="parTrans" cxnId="{1DF8D0B7-10B6-44EB-9841-E5F02BDB5F12}">
      <dgm:prSet/>
      <dgm:spPr/>
      <dgm:t>
        <a:bodyPr/>
        <a:lstStyle/>
        <a:p>
          <a:endParaRPr lang="es-CO" i="1"/>
        </a:p>
      </dgm:t>
    </dgm:pt>
    <dgm:pt modelId="{B98744CC-2959-4C66-885D-532926C625FF}" type="sibTrans" cxnId="{1DF8D0B7-10B6-44EB-9841-E5F02BDB5F12}">
      <dgm:prSet/>
      <dgm:spPr/>
      <dgm:t>
        <a:bodyPr/>
        <a:lstStyle/>
        <a:p>
          <a:endParaRPr lang="es-CO" i="1"/>
        </a:p>
      </dgm:t>
    </dgm:pt>
    <dgm:pt modelId="{7FA9F251-02E1-4FF9-8884-BD00E21EC402}">
      <dgm:prSet phldrT="[Texto]"/>
      <dgm:spPr/>
      <dgm:t>
        <a:bodyPr/>
        <a:lstStyle/>
        <a:p>
          <a:r>
            <a:rPr lang="es-CO" i="1"/>
            <a:t>2012-2013</a:t>
          </a:r>
        </a:p>
      </dgm:t>
    </dgm:pt>
    <dgm:pt modelId="{86D447D5-4E36-4160-859C-AC109078420B}" type="parTrans" cxnId="{46FD36C4-5B28-48B0-A5DE-40C2EEFE59BA}">
      <dgm:prSet/>
      <dgm:spPr/>
      <dgm:t>
        <a:bodyPr/>
        <a:lstStyle/>
        <a:p>
          <a:endParaRPr lang="es-CO" i="1"/>
        </a:p>
      </dgm:t>
    </dgm:pt>
    <dgm:pt modelId="{344B10AC-E4B8-4032-BBB7-48ED46F36931}" type="sibTrans" cxnId="{46FD36C4-5B28-48B0-A5DE-40C2EEFE59BA}">
      <dgm:prSet/>
      <dgm:spPr/>
      <dgm:t>
        <a:bodyPr/>
        <a:lstStyle/>
        <a:p>
          <a:endParaRPr lang="es-CO" i="1"/>
        </a:p>
      </dgm:t>
    </dgm:pt>
    <dgm:pt modelId="{8FBA2500-3C0F-4637-9CAD-24D7680DACFB}">
      <dgm:prSet phldrT="[Texto]"/>
      <dgm:spPr/>
      <dgm:t>
        <a:bodyPr/>
        <a:lstStyle/>
        <a:p>
          <a:r>
            <a:rPr lang="es-CO" i="1"/>
            <a:t>2da versión del metamodelo</a:t>
          </a:r>
        </a:p>
        <a:p>
          <a:r>
            <a:rPr lang="es-CO" i="1"/>
            <a:t>2da versión de la aplicación</a:t>
          </a:r>
        </a:p>
        <a:p>
          <a:r>
            <a:rPr lang="es-CO" i="1"/>
            <a:t>Inclusión del análisis semántico</a:t>
          </a:r>
        </a:p>
      </dgm:t>
    </dgm:pt>
    <dgm:pt modelId="{8A75629B-4A16-4883-989B-CFD48D9933E6}" type="parTrans" cxnId="{A0B5DB8A-48F5-4910-9F49-0A2369822440}">
      <dgm:prSet/>
      <dgm:spPr/>
      <dgm:t>
        <a:bodyPr/>
        <a:lstStyle/>
        <a:p>
          <a:endParaRPr lang="es-CO" i="1"/>
        </a:p>
      </dgm:t>
    </dgm:pt>
    <dgm:pt modelId="{125CDD17-FAAC-4F37-AFCC-56E65E8A9A3B}" type="sibTrans" cxnId="{A0B5DB8A-48F5-4910-9F49-0A2369822440}">
      <dgm:prSet/>
      <dgm:spPr/>
      <dgm:t>
        <a:bodyPr/>
        <a:lstStyle/>
        <a:p>
          <a:endParaRPr lang="es-CO" i="1"/>
        </a:p>
      </dgm:t>
    </dgm:pt>
    <dgm:pt modelId="{D31B7518-E0E2-4236-8878-23599A528E63}">
      <dgm:prSet phldrT="[Texto]"/>
      <dgm:spPr/>
      <dgm:t>
        <a:bodyPr/>
        <a:lstStyle/>
        <a:p>
          <a:r>
            <a:rPr lang="es-CO" i="1"/>
            <a:t>2016</a:t>
          </a:r>
        </a:p>
      </dgm:t>
    </dgm:pt>
    <dgm:pt modelId="{10B392D9-81A0-4DBB-A601-5B3BC8359127}" type="parTrans" cxnId="{190457AB-3439-470A-AFC0-B40231B2077F}">
      <dgm:prSet/>
      <dgm:spPr/>
      <dgm:t>
        <a:bodyPr/>
        <a:lstStyle/>
        <a:p>
          <a:endParaRPr lang="es-CO" i="1"/>
        </a:p>
      </dgm:t>
    </dgm:pt>
    <dgm:pt modelId="{2B4602AE-E1E4-414E-A920-5C5D7595F40E}" type="sibTrans" cxnId="{190457AB-3439-470A-AFC0-B40231B2077F}">
      <dgm:prSet/>
      <dgm:spPr/>
      <dgm:t>
        <a:bodyPr/>
        <a:lstStyle/>
        <a:p>
          <a:endParaRPr lang="es-CO" i="1"/>
        </a:p>
      </dgm:t>
    </dgm:pt>
    <dgm:pt modelId="{8039727D-D599-4F96-87EA-433E6824A5DB}">
      <dgm:prSet phldrT="[Texto]"/>
      <dgm:spPr/>
      <dgm:t>
        <a:bodyPr/>
        <a:lstStyle/>
        <a:p>
          <a:r>
            <a:rPr lang="es-CO" i="1"/>
            <a:t>Resultados finales</a:t>
          </a:r>
        </a:p>
        <a:p>
          <a:r>
            <a:rPr lang="es-CO" i="1"/>
            <a:t>Nuevas conclusiones</a:t>
          </a:r>
        </a:p>
        <a:p>
          <a:r>
            <a:rPr lang="es-CO" i="1"/>
            <a:t>Publicaciones avanzadas</a:t>
          </a:r>
        </a:p>
        <a:p>
          <a:endParaRPr lang="es-CO" i="1"/>
        </a:p>
      </dgm:t>
    </dgm:pt>
    <dgm:pt modelId="{408C514E-DC95-49CE-9275-317C7DEAF189}" type="parTrans" cxnId="{65B2346E-BB88-4D75-8E6B-58D8DFE8819C}">
      <dgm:prSet/>
      <dgm:spPr/>
      <dgm:t>
        <a:bodyPr/>
        <a:lstStyle/>
        <a:p>
          <a:endParaRPr lang="es-CO" i="1"/>
        </a:p>
      </dgm:t>
    </dgm:pt>
    <dgm:pt modelId="{2825BCE3-1251-454D-B005-E24A4371AE36}" type="sibTrans" cxnId="{65B2346E-BB88-4D75-8E6B-58D8DFE8819C}">
      <dgm:prSet/>
      <dgm:spPr/>
      <dgm:t>
        <a:bodyPr/>
        <a:lstStyle/>
        <a:p>
          <a:endParaRPr lang="es-CO" i="1"/>
        </a:p>
      </dgm:t>
    </dgm:pt>
    <dgm:pt modelId="{EF3AB84C-E853-45A4-9C2E-F799B538F48F}">
      <dgm:prSet phldrT="[Texto]"/>
      <dgm:spPr/>
      <dgm:t>
        <a:bodyPr/>
        <a:lstStyle/>
        <a:p>
          <a:r>
            <a:rPr lang="es-CO" i="1"/>
            <a:t>2014-2015</a:t>
          </a:r>
        </a:p>
      </dgm:t>
    </dgm:pt>
    <dgm:pt modelId="{EC40C27E-D147-404E-89B6-3A82D318D107}" type="parTrans" cxnId="{876FFA4A-A273-4A7F-B188-0F3EEA9F3E6D}">
      <dgm:prSet/>
      <dgm:spPr/>
      <dgm:t>
        <a:bodyPr/>
        <a:lstStyle/>
        <a:p>
          <a:endParaRPr lang="es-CO" i="1"/>
        </a:p>
      </dgm:t>
    </dgm:pt>
    <dgm:pt modelId="{756A7DF5-FCD3-4688-AFD1-E3F8FD347579}" type="sibTrans" cxnId="{876FFA4A-A273-4A7F-B188-0F3EEA9F3E6D}">
      <dgm:prSet/>
      <dgm:spPr/>
      <dgm:t>
        <a:bodyPr/>
        <a:lstStyle/>
        <a:p>
          <a:endParaRPr lang="es-CO" i="1"/>
        </a:p>
      </dgm:t>
    </dgm:pt>
    <dgm:pt modelId="{17814C73-1771-4952-A1DC-A2D9E1AD2CC2}">
      <dgm:prSet phldrT="[Texto]"/>
      <dgm:spPr/>
      <dgm:t>
        <a:bodyPr/>
        <a:lstStyle/>
        <a:p>
          <a:r>
            <a:rPr lang="es-CO" i="1"/>
            <a:t>1era versión del metamodelo</a:t>
          </a:r>
        </a:p>
        <a:p>
          <a:r>
            <a:rPr lang="es-CO" i="1"/>
            <a:t>Desarrollo de la aplicación: red social + lecciones aprendidas</a:t>
          </a:r>
        </a:p>
      </dgm:t>
    </dgm:pt>
    <dgm:pt modelId="{B829EECD-ED2F-43FF-8D61-9A884FE99134}" type="parTrans" cxnId="{5D9D9BD7-901B-43E6-BF04-F31CD6000D17}">
      <dgm:prSet/>
      <dgm:spPr/>
      <dgm:t>
        <a:bodyPr/>
        <a:lstStyle/>
        <a:p>
          <a:endParaRPr lang="es-CO" i="1"/>
        </a:p>
      </dgm:t>
    </dgm:pt>
    <dgm:pt modelId="{96F0BD7F-C603-4AAB-9042-E085C77C9049}" type="sibTrans" cxnId="{5D9D9BD7-901B-43E6-BF04-F31CD6000D17}">
      <dgm:prSet/>
      <dgm:spPr/>
      <dgm:t>
        <a:bodyPr/>
        <a:lstStyle/>
        <a:p>
          <a:endParaRPr lang="es-CO" i="1"/>
        </a:p>
      </dgm:t>
    </dgm:pt>
    <dgm:pt modelId="{87857580-8468-479B-9ADC-A5D1CC2CE9D4}" type="pres">
      <dgm:prSet presAssocID="{2DE532DF-8824-4313-9B4D-2CAC5B53377E}" presName="Name0" presStyleCnt="0">
        <dgm:presLayoutVars>
          <dgm:chMax val="7"/>
          <dgm:chPref val="7"/>
          <dgm:dir/>
          <dgm:animOne val="branch"/>
          <dgm:animLvl val="lvl"/>
        </dgm:presLayoutVars>
      </dgm:prSet>
      <dgm:spPr/>
      <dgm:t>
        <a:bodyPr/>
        <a:lstStyle/>
        <a:p>
          <a:endParaRPr lang="es-CO"/>
        </a:p>
      </dgm:t>
    </dgm:pt>
    <dgm:pt modelId="{CC1B01C6-3CDF-401D-B111-71783E805DC7}" type="pres">
      <dgm:prSet presAssocID="{288EB6AA-914B-4CF6-ABE8-9F1D3A68239D}" presName="ParentComposite" presStyleCnt="0"/>
      <dgm:spPr/>
    </dgm:pt>
    <dgm:pt modelId="{BA6ED593-82EC-4CA1-8671-D71E9F643707}" type="pres">
      <dgm:prSet presAssocID="{288EB6AA-914B-4CF6-ABE8-9F1D3A68239D}" presName="Chord" presStyleLbl="bgShp" presStyleIdx="0" presStyleCnt="4"/>
      <dgm:spPr/>
    </dgm:pt>
    <dgm:pt modelId="{ACDF03B3-907A-4B29-91DF-17B9660E2E45}" type="pres">
      <dgm:prSet presAssocID="{288EB6AA-914B-4CF6-ABE8-9F1D3A68239D}" presName="Pie" presStyleLbl="alignNode1" presStyleIdx="0" presStyleCnt="4"/>
      <dgm:spPr/>
    </dgm:pt>
    <dgm:pt modelId="{7552650A-419E-4159-BD38-38F6F4F80212}" type="pres">
      <dgm:prSet presAssocID="{288EB6AA-914B-4CF6-ABE8-9F1D3A68239D}" presName="Parent" presStyleLbl="revTx" presStyleIdx="0" presStyleCnt="8">
        <dgm:presLayoutVars>
          <dgm:chMax val="1"/>
          <dgm:chPref val="1"/>
          <dgm:bulletEnabled val="1"/>
        </dgm:presLayoutVars>
      </dgm:prSet>
      <dgm:spPr/>
      <dgm:t>
        <a:bodyPr/>
        <a:lstStyle/>
        <a:p>
          <a:endParaRPr lang="es-CO"/>
        </a:p>
      </dgm:t>
    </dgm:pt>
    <dgm:pt modelId="{92031011-235A-41ED-870B-DA3B174F0AF4}" type="pres">
      <dgm:prSet presAssocID="{B98744CC-2959-4C66-885D-532926C625FF}" presName="negSibTrans" presStyleCnt="0"/>
      <dgm:spPr/>
    </dgm:pt>
    <dgm:pt modelId="{F9F63E7D-F15F-4FAF-A320-DB873CDA268D}" type="pres">
      <dgm:prSet presAssocID="{288EB6AA-914B-4CF6-ABE8-9F1D3A68239D}" presName="composite" presStyleCnt="0"/>
      <dgm:spPr/>
    </dgm:pt>
    <dgm:pt modelId="{01B50E95-BC01-42F9-A2A4-4011D3285332}" type="pres">
      <dgm:prSet presAssocID="{288EB6AA-914B-4CF6-ABE8-9F1D3A68239D}" presName="Child" presStyleLbl="revTx" presStyleIdx="1" presStyleCnt="8">
        <dgm:presLayoutVars>
          <dgm:chMax val="0"/>
          <dgm:chPref val="0"/>
          <dgm:bulletEnabled val="1"/>
        </dgm:presLayoutVars>
      </dgm:prSet>
      <dgm:spPr/>
      <dgm:t>
        <a:bodyPr/>
        <a:lstStyle/>
        <a:p>
          <a:endParaRPr lang="es-CO"/>
        </a:p>
      </dgm:t>
    </dgm:pt>
    <dgm:pt modelId="{798F4D49-89B6-45BB-B5F4-BDAE3E531B19}" type="pres">
      <dgm:prSet presAssocID="{CF4540E4-7FD9-4CAD-AE2D-BCBBCBF7845C}" presName="sibTrans" presStyleCnt="0"/>
      <dgm:spPr/>
    </dgm:pt>
    <dgm:pt modelId="{E7524B5D-E916-4241-82EC-268DDB051D7D}" type="pres">
      <dgm:prSet presAssocID="{7FA9F251-02E1-4FF9-8884-BD00E21EC402}" presName="ParentComposite" presStyleCnt="0"/>
      <dgm:spPr/>
    </dgm:pt>
    <dgm:pt modelId="{ADF5397C-4DBF-4822-A68C-30CCBA2022E6}" type="pres">
      <dgm:prSet presAssocID="{7FA9F251-02E1-4FF9-8884-BD00E21EC402}" presName="Chord" presStyleLbl="bgShp" presStyleIdx="1" presStyleCnt="4"/>
      <dgm:spPr/>
    </dgm:pt>
    <dgm:pt modelId="{69A96692-44B5-4E75-B7A2-00F363E7807D}" type="pres">
      <dgm:prSet presAssocID="{7FA9F251-02E1-4FF9-8884-BD00E21EC402}" presName="Pie" presStyleLbl="alignNode1" presStyleIdx="1" presStyleCnt="4"/>
      <dgm:spPr/>
    </dgm:pt>
    <dgm:pt modelId="{C93EDDF2-FAC5-4362-B924-4BC256FDA79F}" type="pres">
      <dgm:prSet presAssocID="{7FA9F251-02E1-4FF9-8884-BD00E21EC402}" presName="Parent" presStyleLbl="revTx" presStyleIdx="2" presStyleCnt="8">
        <dgm:presLayoutVars>
          <dgm:chMax val="1"/>
          <dgm:chPref val="1"/>
          <dgm:bulletEnabled val="1"/>
        </dgm:presLayoutVars>
      </dgm:prSet>
      <dgm:spPr/>
      <dgm:t>
        <a:bodyPr/>
        <a:lstStyle/>
        <a:p>
          <a:endParaRPr lang="es-CO"/>
        </a:p>
      </dgm:t>
    </dgm:pt>
    <dgm:pt modelId="{84619AAB-35D6-41D6-BDF2-2A43F29E33A9}" type="pres">
      <dgm:prSet presAssocID="{96F0BD7F-C603-4AAB-9042-E085C77C9049}" presName="negSibTrans" presStyleCnt="0"/>
      <dgm:spPr/>
    </dgm:pt>
    <dgm:pt modelId="{3EEE0896-050E-4A0E-804C-C667F1FC3050}" type="pres">
      <dgm:prSet presAssocID="{7FA9F251-02E1-4FF9-8884-BD00E21EC402}" presName="composite" presStyleCnt="0"/>
      <dgm:spPr/>
    </dgm:pt>
    <dgm:pt modelId="{0D09E344-EBF2-453F-B306-B724B43F9B8F}" type="pres">
      <dgm:prSet presAssocID="{7FA9F251-02E1-4FF9-8884-BD00E21EC402}" presName="Child" presStyleLbl="revTx" presStyleIdx="3" presStyleCnt="8">
        <dgm:presLayoutVars>
          <dgm:chMax val="0"/>
          <dgm:chPref val="0"/>
          <dgm:bulletEnabled val="1"/>
        </dgm:presLayoutVars>
      </dgm:prSet>
      <dgm:spPr/>
      <dgm:t>
        <a:bodyPr/>
        <a:lstStyle/>
        <a:p>
          <a:endParaRPr lang="es-CO"/>
        </a:p>
      </dgm:t>
    </dgm:pt>
    <dgm:pt modelId="{53D2B053-1D4E-47CE-8CFB-9BA37BC3277D}" type="pres">
      <dgm:prSet presAssocID="{344B10AC-E4B8-4032-BBB7-48ED46F36931}" presName="sibTrans" presStyleCnt="0"/>
      <dgm:spPr/>
    </dgm:pt>
    <dgm:pt modelId="{DE528172-C7B0-4992-AB5E-B9CD422A1904}" type="pres">
      <dgm:prSet presAssocID="{EF3AB84C-E853-45A4-9C2E-F799B538F48F}" presName="ParentComposite" presStyleCnt="0"/>
      <dgm:spPr/>
    </dgm:pt>
    <dgm:pt modelId="{EE21CC88-71EB-4A9A-A258-7DE643595C30}" type="pres">
      <dgm:prSet presAssocID="{EF3AB84C-E853-45A4-9C2E-F799B538F48F}" presName="Chord" presStyleLbl="bgShp" presStyleIdx="2" presStyleCnt="4"/>
      <dgm:spPr/>
    </dgm:pt>
    <dgm:pt modelId="{F1072F0A-02A3-4143-A4FF-5EF2947F1EC4}" type="pres">
      <dgm:prSet presAssocID="{EF3AB84C-E853-45A4-9C2E-F799B538F48F}" presName="Pie" presStyleLbl="alignNode1" presStyleIdx="2" presStyleCnt="4"/>
      <dgm:spPr/>
    </dgm:pt>
    <dgm:pt modelId="{E847C33E-28DC-4F3F-B384-C4861F5FD422}" type="pres">
      <dgm:prSet presAssocID="{EF3AB84C-E853-45A4-9C2E-F799B538F48F}" presName="Parent" presStyleLbl="revTx" presStyleIdx="4" presStyleCnt="8">
        <dgm:presLayoutVars>
          <dgm:chMax val="1"/>
          <dgm:chPref val="1"/>
          <dgm:bulletEnabled val="1"/>
        </dgm:presLayoutVars>
      </dgm:prSet>
      <dgm:spPr/>
      <dgm:t>
        <a:bodyPr/>
        <a:lstStyle/>
        <a:p>
          <a:endParaRPr lang="es-CO"/>
        </a:p>
      </dgm:t>
    </dgm:pt>
    <dgm:pt modelId="{624B67E9-DFFC-4849-A736-CD1756AAF6B8}" type="pres">
      <dgm:prSet presAssocID="{125CDD17-FAAC-4F37-AFCC-56E65E8A9A3B}" presName="negSibTrans" presStyleCnt="0"/>
      <dgm:spPr/>
    </dgm:pt>
    <dgm:pt modelId="{3C70B9A4-E24C-4427-B84B-FC0D006C858E}" type="pres">
      <dgm:prSet presAssocID="{EF3AB84C-E853-45A4-9C2E-F799B538F48F}" presName="composite" presStyleCnt="0"/>
      <dgm:spPr/>
    </dgm:pt>
    <dgm:pt modelId="{E215B0F9-81A8-41C5-B7C9-1741708A44B1}" type="pres">
      <dgm:prSet presAssocID="{EF3AB84C-E853-45A4-9C2E-F799B538F48F}" presName="Child" presStyleLbl="revTx" presStyleIdx="5" presStyleCnt="8">
        <dgm:presLayoutVars>
          <dgm:chMax val="0"/>
          <dgm:chPref val="0"/>
          <dgm:bulletEnabled val="1"/>
        </dgm:presLayoutVars>
      </dgm:prSet>
      <dgm:spPr/>
      <dgm:t>
        <a:bodyPr/>
        <a:lstStyle/>
        <a:p>
          <a:endParaRPr lang="es-CO"/>
        </a:p>
      </dgm:t>
    </dgm:pt>
    <dgm:pt modelId="{CCFF952F-904C-45E7-85A6-1D3FE07BF377}" type="pres">
      <dgm:prSet presAssocID="{756A7DF5-FCD3-4688-AFD1-E3F8FD347579}" presName="sibTrans" presStyleCnt="0"/>
      <dgm:spPr/>
    </dgm:pt>
    <dgm:pt modelId="{3164BCDD-067C-4389-AB63-7CBDD95B0F62}" type="pres">
      <dgm:prSet presAssocID="{D31B7518-E0E2-4236-8878-23599A528E63}" presName="ParentComposite" presStyleCnt="0"/>
      <dgm:spPr/>
    </dgm:pt>
    <dgm:pt modelId="{D894C5C8-2719-42D3-9FE0-D59A1920E972}" type="pres">
      <dgm:prSet presAssocID="{D31B7518-E0E2-4236-8878-23599A528E63}" presName="Chord" presStyleLbl="bgShp" presStyleIdx="3" presStyleCnt="4"/>
      <dgm:spPr/>
    </dgm:pt>
    <dgm:pt modelId="{A96A2B80-08F2-43BD-ABDD-B30A620A4246}" type="pres">
      <dgm:prSet presAssocID="{D31B7518-E0E2-4236-8878-23599A528E63}" presName="Pie" presStyleLbl="alignNode1" presStyleIdx="3" presStyleCnt="4"/>
      <dgm:spPr/>
    </dgm:pt>
    <dgm:pt modelId="{EA09A104-EDDB-435B-AC6A-F0F38D7182C7}" type="pres">
      <dgm:prSet presAssocID="{D31B7518-E0E2-4236-8878-23599A528E63}" presName="Parent" presStyleLbl="revTx" presStyleIdx="6" presStyleCnt="8">
        <dgm:presLayoutVars>
          <dgm:chMax val="1"/>
          <dgm:chPref val="1"/>
          <dgm:bulletEnabled val="1"/>
        </dgm:presLayoutVars>
      </dgm:prSet>
      <dgm:spPr/>
      <dgm:t>
        <a:bodyPr/>
        <a:lstStyle/>
        <a:p>
          <a:endParaRPr lang="es-CO"/>
        </a:p>
      </dgm:t>
    </dgm:pt>
    <dgm:pt modelId="{B5895BB0-D7F7-4040-BCDB-B5A01A02C145}" type="pres">
      <dgm:prSet presAssocID="{2825BCE3-1251-454D-B005-E24A4371AE36}" presName="negSibTrans" presStyleCnt="0"/>
      <dgm:spPr/>
    </dgm:pt>
    <dgm:pt modelId="{125549AC-ECE1-4773-A972-6FD73905409C}" type="pres">
      <dgm:prSet presAssocID="{D31B7518-E0E2-4236-8878-23599A528E63}" presName="composite" presStyleCnt="0"/>
      <dgm:spPr/>
    </dgm:pt>
    <dgm:pt modelId="{417C7E60-D2C4-42E4-AA45-BD17D7A23FEA}" type="pres">
      <dgm:prSet presAssocID="{D31B7518-E0E2-4236-8878-23599A528E63}" presName="Child" presStyleLbl="revTx" presStyleIdx="7" presStyleCnt="8">
        <dgm:presLayoutVars>
          <dgm:chMax val="0"/>
          <dgm:chPref val="0"/>
          <dgm:bulletEnabled val="1"/>
        </dgm:presLayoutVars>
      </dgm:prSet>
      <dgm:spPr/>
      <dgm:t>
        <a:bodyPr/>
        <a:lstStyle/>
        <a:p>
          <a:endParaRPr lang="es-CO"/>
        </a:p>
      </dgm:t>
    </dgm:pt>
  </dgm:ptLst>
  <dgm:cxnLst>
    <dgm:cxn modelId="{65B2346E-BB88-4D75-8E6B-58D8DFE8819C}" srcId="{D31B7518-E0E2-4236-8878-23599A528E63}" destId="{8039727D-D599-4F96-87EA-433E6824A5DB}" srcOrd="0" destOrd="0" parTransId="{408C514E-DC95-49CE-9275-317C7DEAF189}" sibTransId="{2825BCE3-1251-454D-B005-E24A4371AE36}"/>
    <dgm:cxn modelId="{84D2FFD7-9E7F-4F6C-B794-A3910558A929}" type="presOf" srcId="{5FDBBDAB-5BD2-4827-9674-0B82D2ACF896}" destId="{01B50E95-BC01-42F9-A2A4-4011D3285332}" srcOrd="0" destOrd="0" presId="urn:microsoft.com/office/officeart/2009/3/layout/PieProcess"/>
    <dgm:cxn modelId="{46FD36C4-5B28-48B0-A5DE-40C2EEFE59BA}" srcId="{2DE532DF-8824-4313-9B4D-2CAC5B53377E}" destId="{7FA9F251-02E1-4FF9-8884-BD00E21EC402}" srcOrd="1" destOrd="0" parTransId="{86D447D5-4E36-4160-859C-AC109078420B}" sibTransId="{344B10AC-E4B8-4032-BBB7-48ED46F36931}"/>
    <dgm:cxn modelId="{876FFA4A-A273-4A7F-B188-0F3EEA9F3E6D}" srcId="{2DE532DF-8824-4313-9B4D-2CAC5B53377E}" destId="{EF3AB84C-E853-45A4-9C2E-F799B538F48F}" srcOrd="2" destOrd="0" parTransId="{EC40C27E-D147-404E-89B6-3A82D318D107}" sibTransId="{756A7DF5-FCD3-4688-AFD1-E3F8FD347579}"/>
    <dgm:cxn modelId="{39ED3726-54C1-4740-8F4E-6A4C7458D466}" type="presOf" srcId="{8FBA2500-3C0F-4637-9CAD-24D7680DACFB}" destId="{E215B0F9-81A8-41C5-B7C9-1741708A44B1}" srcOrd="0" destOrd="0" presId="urn:microsoft.com/office/officeart/2009/3/layout/PieProcess"/>
    <dgm:cxn modelId="{9294105A-7CDF-4A1E-9ABE-4F07FDC6D691}" type="presOf" srcId="{8039727D-D599-4F96-87EA-433E6824A5DB}" destId="{417C7E60-D2C4-42E4-AA45-BD17D7A23FEA}" srcOrd="0" destOrd="0" presId="urn:microsoft.com/office/officeart/2009/3/layout/PieProcess"/>
    <dgm:cxn modelId="{2087B0D8-1315-4210-865D-337E060BF2CE}" type="presOf" srcId="{288EB6AA-914B-4CF6-ABE8-9F1D3A68239D}" destId="{7552650A-419E-4159-BD38-38F6F4F80212}" srcOrd="0" destOrd="0" presId="urn:microsoft.com/office/officeart/2009/3/layout/PieProcess"/>
    <dgm:cxn modelId="{5D9D9BD7-901B-43E6-BF04-F31CD6000D17}" srcId="{7FA9F251-02E1-4FF9-8884-BD00E21EC402}" destId="{17814C73-1771-4952-A1DC-A2D9E1AD2CC2}" srcOrd="0" destOrd="0" parTransId="{B829EECD-ED2F-43FF-8D61-9A884FE99134}" sibTransId="{96F0BD7F-C603-4AAB-9042-E085C77C9049}"/>
    <dgm:cxn modelId="{C8C57A91-F36D-43F8-BBE6-ED178004A144}" type="presOf" srcId="{7FA9F251-02E1-4FF9-8884-BD00E21EC402}" destId="{C93EDDF2-FAC5-4362-B924-4BC256FDA79F}" srcOrd="0" destOrd="0" presId="urn:microsoft.com/office/officeart/2009/3/layout/PieProcess"/>
    <dgm:cxn modelId="{190457AB-3439-470A-AFC0-B40231B2077F}" srcId="{2DE532DF-8824-4313-9B4D-2CAC5B53377E}" destId="{D31B7518-E0E2-4236-8878-23599A528E63}" srcOrd="3" destOrd="0" parTransId="{10B392D9-81A0-4DBB-A601-5B3BC8359127}" sibTransId="{2B4602AE-E1E4-414E-A920-5C5D7595F40E}"/>
    <dgm:cxn modelId="{1DF8D0B7-10B6-44EB-9841-E5F02BDB5F12}" srcId="{288EB6AA-914B-4CF6-ABE8-9F1D3A68239D}" destId="{5FDBBDAB-5BD2-4827-9674-0B82D2ACF896}" srcOrd="0" destOrd="0" parTransId="{7D024744-7E7C-4B18-9DC2-5E4480C40B13}" sibTransId="{B98744CC-2959-4C66-885D-532926C625FF}"/>
    <dgm:cxn modelId="{AFA996CD-7C0B-458A-9C9B-288D904AC710}" type="presOf" srcId="{2DE532DF-8824-4313-9B4D-2CAC5B53377E}" destId="{87857580-8468-479B-9ADC-A5D1CC2CE9D4}" srcOrd="0" destOrd="0" presId="urn:microsoft.com/office/officeart/2009/3/layout/PieProcess"/>
    <dgm:cxn modelId="{C36F2759-CCD1-4B79-B731-DC3BA3E3BC5C}" type="presOf" srcId="{17814C73-1771-4952-A1DC-A2D9E1AD2CC2}" destId="{0D09E344-EBF2-453F-B306-B724B43F9B8F}" srcOrd="0" destOrd="0" presId="urn:microsoft.com/office/officeart/2009/3/layout/PieProcess"/>
    <dgm:cxn modelId="{CAC14CBF-DC52-4053-8206-477EB9F51666}" type="presOf" srcId="{EF3AB84C-E853-45A4-9C2E-F799B538F48F}" destId="{E847C33E-28DC-4F3F-B384-C4861F5FD422}" srcOrd="0" destOrd="0" presId="urn:microsoft.com/office/officeart/2009/3/layout/PieProcess"/>
    <dgm:cxn modelId="{A0B5DB8A-48F5-4910-9F49-0A2369822440}" srcId="{EF3AB84C-E853-45A4-9C2E-F799B538F48F}" destId="{8FBA2500-3C0F-4637-9CAD-24D7680DACFB}" srcOrd="0" destOrd="0" parTransId="{8A75629B-4A16-4883-989B-CFD48D9933E6}" sibTransId="{125CDD17-FAAC-4F37-AFCC-56E65E8A9A3B}"/>
    <dgm:cxn modelId="{DD16D186-1949-4DDD-BBC9-7C5D81F887AD}" srcId="{2DE532DF-8824-4313-9B4D-2CAC5B53377E}" destId="{288EB6AA-914B-4CF6-ABE8-9F1D3A68239D}" srcOrd="0" destOrd="0" parTransId="{E2B59620-79BE-4142-8E4F-04404B48F137}" sibTransId="{CF4540E4-7FD9-4CAD-AE2D-BCBBCBF7845C}"/>
    <dgm:cxn modelId="{8A617B76-8DDD-4588-8DEB-B83F162C49D9}" type="presOf" srcId="{D31B7518-E0E2-4236-8878-23599A528E63}" destId="{EA09A104-EDDB-435B-AC6A-F0F38D7182C7}" srcOrd="0" destOrd="0" presId="urn:microsoft.com/office/officeart/2009/3/layout/PieProcess"/>
    <dgm:cxn modelId="{EC7ED422-871A-44A7-A5D6-47C499F63FE5}" type="presParOf" srcId="{87857580-8468-479B-9ADC-A5D1CC2CE9D4}" destId="{CC1B01C6-3CDF-401D-B111-71783E805DC7}" srcOrd="0" destOrd="0" presId="urn:microsoft.com/office/officeart/2009/3/layout/PieProcess"/>
    <dgm:cxn modelId="{BCB5FE76-008B-4F8F-80A3-8888E931CA41}" type="presParOf" srcId="{CC1B01C6-3CDF-401D-B111-71783E805DC7}" destId="{BA6ED593-82EC-4CA1-8671-D71E9F643707}" srcOrd="0" destOrd="0" presId="urn:microsoft.com/office/officeart/2009/3/layout/PieProcess"/>
    <dgm:cxn modelId="{03600625-FA30-4A28-BFA6-5857C164B115}" type="presParOf" srcId="{CC1B01C6-3CDF-401D-B111-71783E805DC7}" destId="{ACDF03B3-907A-4B29-91DF-17B9660E2E45}" srcOrd="1" destOrd="0" presId="urn:microsoft.com/office/officeart/2009/3/layout/PieProcess"/>
    <dgm:cxn modelId="{EEA228D7-2B2B-4B6C-9975-0C00CD7530C0}" type="presParOf" srcId="{CC1B01C6-3CDF-401D-B111-71783E805DC7}" destId="{7552650A-419E-4159-BD38-38F6F4F80212}" srcOrd="2" destOrd="0" presId="urn:microsoft.com/office/officeart/2009/3/layout/PieProcess"/>
    <dgm:cxn modelId="{4267BBB9-B2D7-44CC-B9A7-1D86AB197BF9}" type="presParOf" srcId="{87857580-8468-479B-9ADC-A5D1CC2CE9D4}" destId="{92031011-235A-41ED-870B-DA3B174F0AF4}" srcOrd="1" destOrd="0" presId="urn:microsoft.com/office/officeart/2009/3/layout/PieProcess"/>
    <dgm:cxn modelId="{70B3D729-C65F-4EB6-B2D0-5194E1288799}" type="presParOf" srcId="{87857580-8468-479B-9ADC-A5D1CC2CE9D4}" destId="{F9F63E7D-F15F-4FAF-A320-DB873CDA268D}" srcOrd="2" destOrd="0" presId="urn:microsoft.com/office/officeart/2009/3/layout/PieProcess"/>
    <dgm:cxn modelId="{99DD8F44-4FD8-4716-9172-9EE9218E12AA}" type="presParOf" srcId="{F9F63E7D-F15F-4FAF-A320-DB873CDA268D}" destId="{01B50E95-BC01-42F9-A2A4-4011D3285332}" srcOrd="0" destOrd="0" presId="urn:microsoft.com/office/officeart/2009/3/layout/PieProcess"/>
    <dgm:cxn modelId="{F4A23FE6-E905-4437-9283-01BDEF8A3863}" type="presParOf" srcId="{87857580-8468-479B-9ADC-A5D1CC2CE9D4}" destId="{798F4D49-89B6-45BB-B5F4-BDAE3E531B19}" srcOrd="3" destOrd="0" presId="urn:microsoft.com/office/officeart/2009/3/layout/PieProcess"/>
    <dgm:cxn modelId="{EAB206BB-97CA-48A8-BA8E-1AE1704023D2}" type="presParOf" srcId="{87857580-8468-479B-9ADC-A5D1CC2CE9D4}" destId="{E7524B5D-E916-4241-82EC-268DDB051D7D}" srcOrd="4" destOrd="0" presId="urn:microsoft.com/office/officeart/2009/3/layout/PieProcess"/>
    <dgm:cxn modelId="{BC053EFC-1766-4409-9DCF-660F8B602299}" type="presParOf" srcId="{E7524B5D-E916-4241-82EC-268DDB051D7D}" destId="{ADF5397C-4DBF-4822-A68C-30CCBA2022E6}" srcOrd="0" destOrd="0" presId="urn:microsoft.com/office/officeart/2009/3/layout/PieProcess"/>
    <dgm:cxn modelId="{C08FA1DB-0D2F-455D-A2BF-A5D7771F99CE}" type="presParOf" srcId="{E7524B5D-E916-4241-82EC-268DDB051D7D}" destId="{69A96692-44B5-4E75-B7A2-00F363E7807D}" srcOrd="1" destOrd="0" presId="urn:microsoft.com/office/officeart/2009/3/layout/PieProcess"/>
    <dgm:cxn modelId="{5840710C-836A-40F2-B036-21D86F023ED5}" type="presParOf" srcId="{E7524B5D-E916-4241-82EC-268DDB051D7D}" destId="{C93EDDF2-FAC5-4362-B924-4BC256FDA79F}" srcOrd="2" destOrd="0" presId="urn:microsoft.com/office/officeart/2009/3/layout/PieProcess"/>
    <dgm:cxn modelId="{8D997121-8230-414D-B68A-046F8E17AA23}" type="presParOf" srcId="{87857580-8468-479B-9ADC-A5D1CC2CE9D4}" destId="{84619AAB-35D6-41D6-BDF2-2A43F29E33A9}" srcOrd="5" destOrd="0" presId="urn:microsoft.com/office/officeart/2009/3/layout/PieProcess"/>
    <dgm:cxn modelId="{ED18015E-CA43-45A6-A24A-D51B59E294D4}" type="presParOf" srcId="{87857580-8468-479B-9ADC-A5D1CC2CE9D4}" destId="{3EEE0896-050E-4A0E-804C-C667F1FC3050}" srcOrd="6" destOrd="0" presId="urn:microsoft.com/office/officeart/2009/3/layout/PieProcess"/>
    <dgm:cxn modelId="{C9CA1A56-5607-4CA1-83A8-4AE04515E82F}" type="presParOf" srcId="{3EEE0896-050E-4A0E-804C-C667F1FC3050}" destId="{0D09E344-EBF2-453F-B306-B724B43F9B8F}" srcOrd="0" destOrd="0" presId="urn:microsoft.com/office/officeart/2009/3/layout/PieProcess"/>
    <dgm:cxn modelId="{DE6FB66B-D94C-44FF-971D-31B8AE734DE3}" type="presParOf" srcId="{87857580-8468-479B-9ADC-A5D1CC2CE9D4}" destId="{53D2B053-1D4E-47CE-8CFB-9BA37BC3277D}" srcOrd="7" destOrd="0" presId="urn:microsoft.com/office/officeart/2009/3/layout/PieProcess"/>
    <dgm:cxn modelId="{F9F4B16D-5725-411B-AC60-A4ACF7C0277C}" type="presParOf" srcId="{87857580-8468-479B-9ADC-A5D1CC2CE9D4}" destId="{DE528172-C7B0-4992-AB5E-B9CD422A1904}" srcOrd="8" destOrd="0" presId="urn:microsoft.com/office/officeart/2009/3/layout/PieProcess"/>
    <dgm:cxn modelId="{C2BF0DE6-8CAE-42B4-A291-874D3198DB1C}" type="presParOf" srcId="{DE528172-C7B0-4992-AB5E-B9CD422A1904}" destId="{EE21CC88-71EB-4A9A-A258-7DE643595C30}" srcOrd="0" destOrd="0" presId="urn:microsoft.com/office/officeart/2009/3/layout/PieProcess"/>
    <dgm:cxn modelId="{E61FE9D6-5907-4C10-A19D-E8150D78458C}" type="presParOf" srcId="{DE528172-C7B0-4992-AB5E-B9CD422A1904}" destId="{F1072F0A-02A3-4143-A4FF-5EF2947F1EC4}" srcOrd="1" destOrd="0" presId="urn:microsoft.com/office/officeart/2009/3/layout/PieProcess"/>
    <dgm:cxn modelId="{62E54967-2A52-45D3-B607-3976113AB284}" type="presParOf" srcId="{DE528172-C7B0-4992-AB5E-B9CD422A1904}" destId="{E847C33E-28DC-4F3F-B384-C4861F5FD422}" srcOrd="2" destOrd="0" presId="urn:microsoft.com/office/officeart/2009/3/layout/PieProcess"/>
    <dgm:cxn modelId="{665FEB74-D2BC-4BB9-AE34-061EA75F4265}" type="presParOf" srcId="{87857580-8468-479B-9ADC-A5D1CC2CE9D4}" destId="{624B67E9-DFFC-4849-A736-CD1756AAF6B8}" srcOrd="9" destOrd="0" presId="urn:microsoft.com/office/officeart/2009/3/layout/PieProcess"/>
    <dgm:cxn modelId="{3CAD9167-C39D-4F53-A88D-A40886858659}" type="presParOf" srcId="{87857580-8468-479B-9ADC-A5D1CC2CE9D4}" destId="{3C70B9A4-E24C-4427-B84B-FC0D006C858E}" srcOrd="10" destOrd="0" presId="urn:microsoft.com/office/officeart/2009/3/layout/PieProcess"/>
    <dgm:cxn modelId="{9A92062B-D9B8-4A96-92E8-DFAA3019AEAE}" type="presParOf" srcId="{3C70B9A4-E24C-4427-B84B-FC0D006C858E}" destId="{E215B0F9-81A8-41C5-B7C9-1741708A44B1}" srcOrd="0" destOrd="0" presId="urn:microsoft.com/office/officeart/2009/3/layout/PieProcess"/>
    <dgm:cxn modelId="{44782693-4F3D-4B7E-B26C-73CFBA34FB98}" type="presParOf" srcId="{87857580-8468-479B-9ADC-A5D1CC2CE9D4}" destId="{CCFF952F-904C-45E7-85A6-1D3FE07BF377}" srcOrd="11" destOrd="0" presId="urn:microsoft.com/office/officeart/2009/3/layout/PieProcess"/>
    <dgm:cxn modelId="{4F6FA7EB-463D-435D-B5F0-F827EE114B0A}" type="presParOf" srcId="{87857580-8468-479B-9ADC-A5D1CC2CE9D4}" destId="{3164BCDD-067C-4389-AB63-7CBDD95B0F62}" srcOrd="12" destOrd="0" presId="urn:microsoft.com/office/officeart/2009/3/layout/PieProcess"/>
    <dgm:cxn modelId="{CBBF2BB5-7073-4084-AFB2-E426702EE676}" type="presParOf" srcId="{3164BCDD-067C-4389-AB63-7CBDD95B0F62}" destId="{D894C5C8-2719-42D3-9FE0-D59A1920E972}" srcOrd="0" destOrd="0" presId="urn:microsoft.com/office/officeart/2009/3/layout/PieProcess"/>
    <dgm:cxn modelId="{753EBFB0-0848-44C3-BFF9-054182DA4CC6}" type="presParOf" srcId="{3164BCDD-067C-4389-AB63-7CBDD95B0F62}" destId="{A96A2B80-08F2-43BD-ABDD-B30A620A4246}" srcOrd="1" destOrd="0" presId="urn:microsoft.com/office/officeart/2009/3/layout/PieProcess"/>
    <dgm:cxn modelId="{9F5E04F5-E7E2-4370-8477-764AE7DEA541}" type="presParOf" srcId="{3164BCDD-067C-4389-AB63-7CBDD95B0F62}" destId="{EA09A104-EDDB-435B-AC6A-F0F38D7182C7}" srcOrd="2" destOrd="0" presId="urn:microsoft.com/office/officeart/2009/3/layout/PieProcess"/>
    <dgm:cxn modelId="{8161ACC9-8884-478A-A995-252EBF0EBA5A}" type="presParOf" srcId="{87857580-8468-479B-9ADC-A5D1CC2CE9D4}" destId="{B5895BB0-D7F7-4040-BCDB-B5A01A02C145}" srcOrd="13" destOrd="0" presId="urn:microsoft.com/office/officeart/2009/3/layout/PieProcess"/>
    <dgm:cxn modelId="{5DB803DA-023B-4507-9F8E-EA8F03D03AE0}" type="presParOf" srcId="{87857580-8468-479B-9ADC-A5D1CC2CE9D4}" destId="{125549AC-ECE1-4773-A972-6FD73905409C}" srcOrd="14" destOrd="0" presId="urn:microsoft.com/office/officeart/2009/3/layout/PieProcess"/>
    <dgm:cxn modelId="{E551B7B4-CE83-4FBE-BCEF-493181F9C572}" type="presParOf" srcId="{125549AC-ECE1-4773-A972-6FD73905409C}" destId="{417C7E60-D2C4-42E4-AA45-BD17D7A23FEA}"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927CB6-ADEA-4F39-B49C-A45933A29E1C}"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s-CO"/>
        </a:p>
      </dgm:t>
    </dgm:pt>
    <dgm:pt modelId="{491AAFD0-580B-413E-8800-33EAF3F58034}">
      <dgm:prSet phldrT="[Texto]" custT="1"/>
      <dgm:spPr/>
      <dgm:t>
        <a:bodyPr/>
        <a:lstStyle/>
        <a:p>
          <a:pPr algn="l"/>
          <a:r>
            <a:rPr lang="es-CO" sz="1800" b="1" smtClean="0">
              <a:solidFill>
                <a:schemeClr val="tx1"/>
              </a:solidFill>
              <a:latin typeface="+mj-lt"/>
            </a:rPr>
            <a:t>Metamodelo</a:t>
          </a:r>
          <a:endParaRPr lang="es-CO" sz="1800" b="1">
            <a:solidFill>
              <a:schemeClr val="tx1"/>
            </a:solidFill>
            <a:latin typeface="+mj-lt"/>
          </a:endParaRPr>
        </a:p>
      </dgm:t>
    </dgm:pt>
    <dgm:pt modelId="{491B98AD-8F84-463C-B9CF-5E74BFD89FCB}" type="parTrans" cxnId="{D2842D48-4886-4D68-B980-D42C24790855}">
      <dgm:prSet/>
      <dgm:spPr/>
      <dgm:t>
        <a:bodyPr/>
        <a:lstStyle/>
        <a:p>
          <a:pPr algn="l"/>
          <a:endParaRPr lang="es-CO" sz="3200" b="1">
            <a:solidFill>
              <a:schemeClr val="tx1"/>
            </a:solidFill>
            <a:latin typeface="+mj-lt"/>
          </a:endParaRPr>
        </a:p>
      </dgm:t>
    </dgm:pt>
    <dgm:pt modelId="{5F48F79B-64E0-40FC-8A3A-C60BD12ECAAF}" type="sibTrans" cxnId="{D2842D48-4886-4D68-B980-D42C24790855}">
      <dgm:prSet/>
      <dgm:spPr/>
      <dgm:t>
        <a:bodyPr/>
        <a:lstStyle/>
        <a:p>
          <a:pPr algn="l"/>
          <a:endParaRPr lang="es-CO" sz="3200" b="1">
            <a:solidFill>
              <a:schemeClr val="tx1"/>
            </a:solidFill>
            <a:latin typeface="+mj-lt"/>
          </a:endParaRPr>
        </a:p>
      </dgm:t>
    </dgm:pt>
    <dgm:pt modelId="{E89725FB-45C0-4182-B9B5-0AF9BD9F61C5}">
      <dgm:prSet phldrT="[Texto]" custT="1"/>
      <dgm:spPr/>
      <dgm:t>
        <a:bodyPr/>
        <a:lstStyle/>
        <a:p>
          <a:pPr algn="l"/>
          <a:r>
            <a:rPr lang="es-CO" sz="2200" b="0" i="1" dirty="0" smtClean="0">
              <a:solidFill>
                <a:schemeClr val="tx1"/>
              </a:solidFill>
              <a:latin typeface="+mj-lt"/>
            </a:rPr>
            <a:t>Descripción metodológica del desarrollo de un metamodelo. </a:t>
          </a:r>
          <a:r>
            <a:rPr lang="es-CO" sz="2200" b="0" i="1" dirty="0" smtClean="0">
              <a:solidFill>
                <a:schemeClr val="tx1"/>
              </a:solidFill>
            </a:rPr>
            <a:t>(</a:t>
          </a:r>
          <a:r>
            <a:rPr lang="es-CO" sz="2200" b="0" i="1" dirty="0" err="1" smtClean="0">
              <a:solidFill>
                <a:schemeClr val="tx1"/>
              </a:solidFill>
            </a:rPr>
            <a:t>Ammann</a:t>
          </a:r>
          <a:r>
            <a:rPr lang="es-CO" sz="2200" b="0" i="1" dirty="0" smtClean="0">
              <a:solidFill>
                <a:schemeClr val="tx1"/>
              </a:solidFill>
            </a:rPr>
            <a:t>, 2008); (García-Díaz, Pascual-Espada, Pelayo G-Bustelo, &amp; Cueva-</a:t>
          </a:r>
          <a:r>
            <a:rPr lang="es-CO" sz="2200" b="0" i="1" dirty="0" err="1" smtClean="0">
              <a:solidFill>
                <a:schemeClr val="tx1"/>
              </a:solidFill>
            </a:rPr>
            <a:t>Lovelle</a:t>
          </a:r>
          <a:r>
            <a:rPr lang="es-CO" sz="2200" b="0" i="1" dirty="0" smtClean="0">
              <a:solidFill>
                <a:schemeClr val="tx1"/>
              </a:solidFill>
            </a:rPr>
            <a:t>, 2015)</a:t>
          </a:r>
          <a:endParaRPr lang="es-CO" sz="2200" b="1" i="1" dirty="0">
            <a:solidFill>
              <a:schemeClr val="tx1"/>
            </a:solidFill>
            <a:latin typeface="+mj-lt"/>
          </a:endParaRPr>
        </a:p>
      </dgm:t>
    </dgm:pt>
    <dgm:pt modelId="{2DF1D0A4-373B-4687-8E9B-BBFE827AF9AB}" type="parTrans" cxnId="{32182664-2924-4DB2-AC76-E023C109759F}">
      <dgm:prSet/>
      <dgm:spPr/>
      <dgm:t>
        <a:bodyPr/>
        <a:lstStyle/>
        <a:p>
          <a:pPr algn="l"/>
          <a:endParaRPr lang="es-CO" sz="3200" b="1">
            <a:solidFill>
              <a:schemeClr val="tx1"/>
            </a:solidFill>
            <a:latin typeface="+mj-lt"/>
          </a:endParaRPr>
        </a:p>
      </dgm:t>
    </dgm:pt>
    <dgm:pt modelId="{3BF8EA37-AB49-4FAF-BD05-7261A1B51DFE}" type="sibTrans" cxnId="{32182664-2924-4DB2-AC76-E023C109759F}">
      <dgm:prSet/>
      <dgm:spPr/>
      <dgm:t>
        <a:bodyPr/>
        <a:lstStyle/>
        <a:p>
          <a:pPr algn="l"/>
          <a:endParaRPr lang="es-CO" sz="3200" b="1">
            <a:solidFill>
              <a:schemeClr val="tx1"/>
            </a:solidFill>
            <a:latin typeface="+mj-lt"/>
          </a:endParaRPr>
        </a:p>
      </dgm:t>
    </dgm:pt>
    <dgm:pt modelId="{7C01C3E1-3C6B-4765-BEBF-587CEE93B31F}">
      <dgm:prSet phldrT="[Texto]" custT="1"/>
      <dgm:spPr/>
      <dgm:t>
        <a:bodyPr/>
        <a:lstStyle/>
        <a:p>
          <a:pPr algn="l"/>
          <a:r>
            <a:rPr lang="es-CO" sz="1800" b="1" smtClean="0">
              <a:solidFill>
                <a:schemeClr val="tx1"/>
              </a:solidFill>
              <a:latin typeface="+mj-lt"/>
            </a:rPr>
            <a:t>Prototipo: redes sociales y computación en la nube</a:t>
          </a:r>
          <a:endParaRPr lang="es-CO" sz="1800" b="1">
            <a:solidFill>
              <a:schemeClr val="tx1"/>
            </a:solidFill>
            <a:latin typeface="+mj-lt"/>
          </a:endParaRPr>
        </a:p>
      </dgm:t>
    </dgm:pt>
    <dgm:pt modelId="{AC4BA997-2FD3-4F93-8E62-4D02E546AB4A}" type="parTrans" cxnId="{20291233-6A49-4991-AE18-9936698EF55C}">
      <dgm:prSet/>
      <dgm:spPr/>
      <dgm:t>
        <a:bodyPr/>
        <a:lstStyle/>
        <a:p>
          <a:pPr algn="l"/>
          <a:endParaRPr lang="es-CO" sz="3200" b="1">
            <a:solidFill>
              <a:schemeClr val="tx1"/>
            </a:solidFill>
            <a:latin typeface="+mj-lt"/>
          </a:endParaRPr>
        </a:p>
      </dgm:t>
    </dgm:pt>
    <dgm:pt modelId="{98B3AD81-57F2-4DE3-8126-C8D1222E58F8}" type="sibTrans" cxnId="{20291233-6A49-4991-AE18-9936698EF55C}">
      <dgm:prSet/>
      <dgm:spPr/>
      <dgm:t>
        <a:bodyPr/>
        <a:lstStyle/>
        <a:p>
          <a:pPr algn="l"/>
          <a:endParaRPr lang="es-CO" sz="3200" b="1">
            <a:solidFill>
              <a:schemeClr val="tx1"/>
            </a:solidFill>
            <a:latin typeface="+mj-lt"/>
          </a:endParaRPr>
        </a:p>
      </dgm:t>
    </dgm:pt>
    <dgm:pt modelId="{50790EE9-5931-464B-98C4-72949162BF79}">
      <dgm:prSet phldrT="[Texto]" custT="1"/>
      <dgm:spPr/>
      <dgm:t>
        <a:bodyPr/>
        <a:lstStyle/>
        <a:p>
          <a:pPr algn="l"/>
          <a:r>
            <a:rPr lang="es-CO" sz="2400" b="0" i="1" dirty="0" smtClean="0">
              <a:solidFill>
                <a:schemeClr val="tx1"/>
              </a:solidFill>
              <a:latin typeface="+mj-lt"/>
            </a:rPr>
            <a:t>Proceso sistemático o metodología de desarrollo de prototipos de software en la nube.</a:t>
          </a:r>
          <a:endParaRPr lang="es-CO" sz="2400" b="0" i="1" dirty="0">
            <a:solidFill>
              <a:schemeClr val="tx1"/>
            </a:solidFill>
            <a:latin typeface="+mj-lt"/>
          </a:endParaRPr>
        </a:p>
      </dgm:t>
    </dgm:pt>
    <dgm:pt modelId="{E8137E45-62AC-44A0-AFEA-4F24CCF7F3CF}" type="parTrans" cxnId="{AB52632E-0F02-45D7-92E1-579EBC71528F}">
      <dgm:prSet/>
      <dgm:spPr/>
      <dgm:t>
        <a:bodyPr/>
        <a:lstStyle/>
        <a:p>
          <a:pPr algn="l"/>
          <a:endParaRPr lang="es-CO" sz="3200" b="1">
            <a:solidFill>
              <a:schemeClr val="tx1"/>
            </a:solidFill>
            <a:latin typeface="+mj-lt"/>
          </a:endParaRPr>
        </a:p>
      </dgm:t>
    </dgm:pt>
    <dgm:pt modelId="{85165192-9E12-4827-8698-8F9D9771D6F8}" type="sibTrans" cxnId="{AB52632E-0F02-45D7-92E1-579EBC71528F}">
      <dgm:prSet/>
      <dgm:spPr/>
      <dgm:t>
        <a:bodyPr/>
        <a:lstStyle/>
        <a:p>
          <a:pPr algn="l"/>
          <a:endParaRPr lang="es-CO" sz="3200" b="1">
            <a:solidFill>
              <a:schemeClr val="tx1"/>
            </a:solidFill>
            <a:latin typeface="+mj-lt"/>
          </a:endParaRPr>
        </a:p>
      </dgm:t>
    </dgm:pt>
    <dgm:pt modelId="{C63E3F62-1674-4E7B-81FD-10AD8CEA1A6D}">
      <dgm:prSet phldrT="[Texto]" custT="1"/>
      <dgm:spPr/>
      <dgm:t>
        <a:bodyPr/>
        <a:lstStyle/>
        <a:p>
          <a:pPr algn="l"/>
          <a:r>
            <a:rPr lang="es-CO" sz="1800" b="1" smtClean="0">
              <a:solidFill>
                <a:schemeClr val="tx1"/>
              </a:solidFill>
              <a:latin typeface="+mj-lt"/>
            </a:rPr>
            <a:t>Análisis semántico</a:t>
          </a:r>
          <a:endParaRPr lang="es-CO" sz="1800" b="1">
            <a:solidFill>
              <a:schemeClr val="tx1"/>
            </a:solidFill>
            <a:latin typeface="+mj-lt"/>
          </a:endParaRPr>
        </a:p>
      </dgm:t>
    </dgm:pt>
    <dgm:pt modelId="{7CF6C9A5-76E0-4D39-850B-74DD07372458}" type="parTrans" cxnId="{D1951D5F-BBB4-4A96-8E79-A2345DC5586F}">
      <dgm:prSet/>
      <dgm:spPr/>
      <dgm:t>
        <a:bodyPr/>
        <a:lstStyle/>
        <a:p>
          <a:pPr algn="l"/>
          <a:endParaRPr lang="es-CO" sz="3200" b="1">
            <a:solidFill>
              <a:schemeClr val="tx1"/>
            </a:solidFill>
            <a:latin typeface="+mj-lt"/>
          </a:endParaRPr>
        </a:p>
      </dgm:t>
    </dgm:pt>
    <dgm:pt modelId="{68B75193-FF1A-4F70-BB48-D0248BB0746B}" type="sibTrans" cxnId="{D1951D5F-BBB4-4A96-8E79-A2345DC5586F}">
      <dgm:prSet/>
      <dgm:spPr/>
      <dgm:t>
        <a:bodyPr/>
        <a:lstStyle/>
        <a:p>
          <a:pPr algn="l"/>
          <a:endParaRPr lang="es-CO" sz="3200" b="1">
            <a:solidFill>
              <a:schemeClr val="tx1"/>
            </a:solidFill>
            <a:latin typeface="+mj-lt"/>
          </a:endParaRPr>
        </a:p>
      </dgm:t>
    </dgm:pt>
    <dgm:pt modelId="{2F08F164-E90B-414B-B404-725A8D549608}">
      <dgm:prSet phldrT="[Texto]" custT="1"/>
      <dgm:spPr/>
      <dgm:t>
        <a:bodyPr/>
        <a:lstStyle/>
        <a:p>
          <a:pPr algn="l"/>
          <a:r>
            <a:rPr lang="es-CO" sz="2400" b="0" i="1" dirty="0" smtClean="0">
              <a:solidFill>
                <a:schemeClr val="tx1"/>
              </a:solidFill>
              <a:latin typeface="+mj-lt"/>
            </a:rPr>
            <a:t>Metodología de aplicación de una técnica de análisis semántico (aprendizaje de máquina)</a:t>
          </a:r>
          <a:endParaRPr lang="es-CO" sz="2400" b="0" i="1" dirty="0">
            <a:solidFill>
              <a:schemeClr val="tx1"/>
            </a:solidFill>
            <a:latin typeface="+mj-lt"/>
          </a:endParaRPr>
        </a:p>
      </dgm:t>
    </dgm:pt>
    <dgm:pt modelId="{0D7B2B88-AE27-4650-9038-B46A9B4CBC5E}" type="parTrans" cxnId="{76ACB0AC-B94C-4548-913A-522E4F280BC3}">
      <dgm:prSet/>
      <dgm:spPr/>
      <dgm:t>
        <a:bodyPr/>
        <a:lstStyle/>
        <a:p>
          <a:pPr algn="l"/>
          <a:endParaRPr lang="es-CO" sz="3200" b="1">
            <a:solidFill>
              <a:schemeClr val="tx1"/>
            </a:solidFill>
            <a:latin typeface="+mj-lt"/>
          </a:endParaRPr>
        </a:p>
      </dgm:t>
    </dgm:pt>
    <dgm:pt modelId="{1330AC1E-D0FE-447D-BDBB-9B46FED8480C}" type="sibTrans" cxnId="{76ACB0AC-B94C-4548-913A-522E4F280BC3}">
      <dgm:prSet/>
      <dgm:spPr/>
      <dgm:t>
        <a:bodyPr/>
        <a:lstStyle/>
        <a:p>
          <a:pPr algn="l"/>
          <a:endParaRPr lang="es-CO" sz="3200" b="1">
            <a:solidFill>
              <a:schemeClr val="tx1"/>
            </a:solidFill>
            <a:latin typeface="+mj-lt"/>
          </a:endParaRPr>
        </a:p>
      </dgm:t>
    </dgm:pt>
    <dgm:pt modelId="{84284AA0-94C8-4741-B86D-73937A558CF3}" type="pres">
      <dgm:prSet presAssocID="{43927CB6-ADEA-4F39-B49C-A45933A29E1C}" presName="Name0" presStyleCnt="0">
        <dgm:presLayoutVars>
          <dgm:chMax val="5"/>
          <dgm:chPref val="5"/>
          <dgm:dir/>
          <dgm:animLvl val="lvl"/>
        </dgm:presLayoutVars>
      </dgm:prSet>
      <dgm:spPr/>
      <dgm:t>
        <a:bodyPr/>
        <a:lstStyle/>
        <a:p>
          <a:endParaRPr lang="es-CO"/>
        </a:p>
      </dgm:t>
    </dgm:pt>
    <dgm:pt modelId="{32CA7A68-7DBC-44D6-9D5E-47701F16A0C0}" type="pres">
      <dgm:prSet presAssocID="{491AAFD0-580B-413E-8800-33EAF3F58034}" presName="parentText1" presStyleLbl="node1" presStyleIdx="0" presStyleCnt="3">
        <dgm:presLayoutVars>
          <dgm:chMax/>
          <dgm:chPref val="3"/>
          <dgm:bulletEnabled val="1"/>
        </dgm:presLayoutVars>
      </dgm:prSet>
      <dgm:spPr/>
      <dgm:t>
        <a:bodyPr/>
        <a:lstStyle/>
        <a:p>
          <a:endParaRPr lang="es-CO"/>
        </a:p>
      </dgm:t>
    </dgm:pt>
    <dgm:pt modelId="{C84A912C-7D78-48C5-84B9-87C2B5C72880}" type="pres">
      <dgm:prSet presAssocID="{491AAFD0-580B-413E-8800-33EAF3F58034}" presName="childText1" presStyleLbl="solidAlignAcc1" presStyleIdx="0" presStyleCnt="3" custScaleY="113943">
        <dgm:presLayoutVars>
          <dgm:chMax val="0"/>
          <dgm:chPref val="0"/>
          <dgm:bulletEnabled val="1"/>
        </dgm:presLayoutVars>
      </dgm:prSet>
      <dgm:spPr/>
      <dgm:t>
        <a:bodyPr/>
        <a:lstStyle/>
        <a:p>
          <a:endParaRPr lang="es-CO"/>
        </a:p>
      </dgm:t>
    </dgm:pt>
    <dgm:pt modelId="{7D73A8D6-D39D-4BCF-A5D9-BDCCF333DED0}" type="pres">
      <dgm:prSet presAssocID="{7C01C3E1-3C6B-4765-BEBF-587CEE93B31F}" presName="parentText2" presStyleLbl="node1" presStyleIdx="1" presStyleCnt="3">
        <dgm:presLayoutVars>
          <dgm:chMax/>
          <dgm:chPref val="3"/>
          <dgm:bulletEnabled val="1"/>
        </dgm:presLayoutVars>
      </dgm:prSet>
      <dgm:spPr/>
      <dgm:t>
        <a:bodyPr/>
        <a:lstStyle/>
        <a:p>
          <a:endParaRPr lang="es-CO"/>
        </a:p>
      </dgm:t>
    </dgm:pt>
    <dgm:pt modelId="{592F8441-E20E-4033-A327-A17A5C2FD7F3}" type="pres">
      <dgm:prSet presAssocID="{7C01C3E1-3C6B-4765-BEBF-587CEE93B31F}" presName="childText2" presStyleLbl="solidAlignAcc1" presStyleIdx="1" presStyleCnt="3">
        <dgm:presLayoutVars>
          <dgm:chMax val="0"/>
          <dgm:chPref val="0"/>
          <dgm:bulletEnabled val="1"/>
        </dgm:presLayoutVars>
      </dgm:prSet>
      <dgm:spPr/>
      <dgm:t>
        <a:bodyPr/>
        <a:lstStyle/>
        <a:p>
          <a:endParaRPr lang="es-CO"/>
        </a:p>
      </dgm:t>
    </dgm:pt>
    <dgm:pt modelId="{5493B79D-52B7-4E33-9C4B-23846BB5C9C7}" type="pres">
      <dgm:prSet presAssocID="{C63E3F62-1674-4E7B-81FD-10AD8CEA1A6D}" presName="parentText3" presStyleLbl="node1" presStyleIdx="2" presStyleCnt="3">
        <dgm:presLayoutVars>
          <dgm:chMax/>
          <dgm:chPref val="3"/>
          <dgm:bulletEnabled val="1"/>
        </dgm:presLayoutVars>
      </dgm:prSet>
      <dgm:spPr/>
      <dgm:t>
        <a:bodyPr/>
        <a:lstStyle/>
        <a:p>
          <a:endParaRPr lang="es-CO"/>
        </a:p>
      </dgm:t>
    </dgm:pt>
    <dgm:pt modelId="{08F73C71-9FF3-4D23-B563-24113987BDF4}" type="pres">
      <dgm:prSet presAssocID="{C63E3F62-1674-4E7B-81FD-10AD8CEA1A6D}" presName="childText3" presStyleLbl="solidAlignAcc1" presStyleIdx="2" presStyleCnt="3">
        <dgm:presLayoutVars>
          <dgm:chMax val="0"/>
          <dgm:chPref val="0"/>
          <dgm:bulletEnabled val="1"/>
        </dgm:presLayoutVars>
      </dgm:prSet>
      <dgm:spPr/>
      <dgm:t>
        <a:bodyPr/>
        <a:lstStyle/>
        <a:p>
          <a:endParaRPr lang="es-CO"/>
        </a:p>
      </dgm:t>
    </dgm:pt>
  </dgm:ptLst>
  <dgm:cxnLst>
    <dgm:cxn modelId="{D2615228-64F9-49A9-8365-ABDB92CCCE1B}" type="presOf" srcId="{491AAFD0-580B-413E-8800-33EAF3F58034}" destId="{32CA7A68-7DBC-44D6-9D5E-47701F16A0C0}" srcOrd="0" destOrd="0" presId="urn:microsoft.com/office/officeart/2009/3/layout/IncreasingArrowsProcess"/>
    <dgm:cxn modelId="{78C9BF47-98D3-4745-9836-397463E9E6E9}" type="presOf" srcId="{E89725FB-45C0-4182-B9B5-0AF9BD9F61C5}" destId="{C84A912C-7D78-48C5-84B9-87C2B5C72880}" srcOrd="0" destOrd="0" presId="urn:microsoft.com/office/officeart/2009/3/layout/IncreasingArrowsProcess"/>
    <dgm:cxn modelId="{20291233-6A49-4991-AE18-9936698EF55C}" srcId="{43927CB6-ADEA-4F39-B49C-A45933A29E1C}" destId="{7C01C3E1-3C6B-4765-BEBF-587CEE93B31F}" srcOrd="1" destOrd="0" parTransId="{AC4BA997-2FD3-4F93-8E62-4D02E546AB4A}" sibTransId="{98B3AD81-57F2-4DE3-8126-C8D1222E58F8}"/>
    <dgm:cxn modelId="{AB52632E-0F02-45D7-92E1-579EBC71528F}" srcId="{7C01C3E1-3C6B-4765-BEBF-587CEE93B31F}" destId="{50790EE9-5931-464B-98C4-72949162BF79}" srcOrd="0" destOrd="0" parTransId="{E8137E45-62AC-44A0-AFEA-4F24CCF7F3CF}" sibTransId="{85165192-9E12-4827-8698-8F9D9771D6F8}"/>
    <dgm:cxn modelId="{9945989A-0CFD-4C28-849B-51330A69F5CB}" type="presOf" srcId="{50790EE9-5931-464B-98C4-72949162BF79}" destId="{592F8441-E20E-4033-A327-A17A5C2FD7F3}" srcOrd="0" destOrd="0" presId="urn:microsoft.com/office/officeart/2009/3/layout/IncreasingArrowsProcess"/>
    <dgm:cxn modelId="{EE607185-71CF-4205-9FB7-3029E1140A95}" type="presOf" srcId="{43927CB6-ADEA-4F39-B49C-A45933A29E1C}" destId="{84284AA0-94C8-4741-B86D-73937A558CF3}" srcOrd="0" destOrd="0" presId="urn:microsoft.com/office/officeart/2009/3/layout/IncreasingArrowsProcess"/>
    <dgm:cxn modelId="{32182664-2924-4DB2-AC76-E023C109759F}" srcId="{491AAFD0-580B-413E-8800-33EAF3F58034}" destId="{E89725FB-45C0-4182-B9B5-0AF9BD9F61C5}" srcOrd="0" destOrd="0" parTransId="{2DF1D0A4-373B-4687-8E9B-BBFE827AF9AB}" sibTransId="{3BF8EA37-AB49-4FAF-BD05-7261A1B51DFE}"/>
    <dgm:cxn modelId="{44723561-2870-432A-9361-EE021B377539}" type="presOf" srcId="{C63E3F62-1674-4E7B-81FD-10AD8CEA1A6D}" destId="{5493B79D-52B7-4E33-9C4B-23846BB5C9C7}" srcOrd="0" destOrd="0" presId="urn:microsoft.com/office/officeart/2009/3/layout/IncreasingArrowsProcess"/>
    <dgm:cxn modelId="{D2842D48-4886-4D68-B980-D42C24790855}" srcId="{43927CB6-ADEA-4F39-B49C-A45933A29E1C}" destId="{491AAFD0-580B-413E-8800-33EAF3F58034}" srcOrd="0" destOrd="0" parTransId="{491B98AD-8F84-463C-B9CF-5E74BFD89FCB}" sibTransId="{5F48F79B-64E0-40FC-8A3A-C60BD12ECAAF}"/>
    <dgm:cxn modelId="{D1951D5F-BBB4-4A96-8E79-A2345DC5586F}" srcId="{43927CB6-ADEA-4F39-B49C-A45933A29E1C}" destId="{C63E3F62-1674-4E7B-81FD-10AD8CEA1A6D}" srcOrd="2" destOrd="0" parTransId="{7CF6C9A5-76E0-4D39-850B-74DD07372458}" sibTransId="{68B75193-FF1A-4F70-BB48-D0248BB0746B}"/>
    <dgm:cxn modelId="{76ACB0AC-B94C-4548-913A-522E4F280BC3}" srcId="{C63E3F62-1674-4E7B-81FD-10AD8CEA1A6D}" destId="{2F08F164-E90B-414B-B404-725A8D549608}" srcOrd="0" destOrd="0" parTransId="{0D7B2B88-AE27-4650-9038-B46A9B4CBC5E}" sibTransId="{1330AC1E-D0FE-447D-BDBB-9B46FED8480C}"/>
    <dgm:cxn modelId="{D39AD97D-6824-4642-A8FB-B9862D286FD4}" type="presOf" srcId="{2F08F164-E90B-414B-B404-725A8D549608}" destId="{08F73C71-9FF3-4D23-B563-24113987BDF4}" srcOrd="0" destOrd="0" presId="urn:microsoft.com/office/officeart/2009/3/layout/IncreasingArrowsProcess"/>
    <dgm:cxn modelId="{AE077A3A-88E6-4EB5-B67B-60CE7A45897B}" type="presOf" srcId="{7C01C3E1-3C6B-4765-BEBF-587CEE93B31F}" destId="{7D73A8D6-D39D-4BCF-A5D9-BDCCF333DED0}" srcOrd="0" destOrd="0" presId="urn:microsoft.com/office/officeart/2009/3/layout/IncreasingArrowsProcess"/>
    <dgm:cxn modelId="{72AD4920-9A7E-4E4C-98BB-C51B25225689}" type="presParOf" srcId="{84284AA0-94C8-4741-B86D-73937A558CF3}" destId="{32CA7A68-7DBC-44D6-9D5E-47701F16A0C0}" srcOrd="0" destOrd="0" presId="urn:microsoft.com/office/officeart/2009/3/layout/IncreasingArrowsProcess"/>
    <dgm:cxn modelId="{8F0BA27C-3F27-4A52-B7F6-DBB68E1B12C7}" type="presParOf" srcId="{84284AA0-94C8-4741-B86D-73937A558CF3}" destId="{C84A912C-7D78-48C5-84B9-87C2B5C72880}" srcOrd="1" destOrd="0" presId="urn:microsoft.com/office/officeart/2009/3/layout/IncreasingArrowsProcess"/>
    <dgm:cxn modelId="{82CA900E-FFED-463E-BA73-DB77721C76C1}" type="presParOf" srcId="{84284AA0-94C8-4741-B86D-73937A558CF3}" destId="{7D73A8D6-D39D-4BCF-A5D9-BDCCF333DED0}" srcOrd="2" destOrd="0" presId="urn:microsoft.com/office/officeart/2009/3/layout/IncreasingArrowsProcess"/>
    <dgm:cxn modelId="{90D4BE2D-C76B-461B-A1C2-01EFE1329431}" type="presParOf" srcId="{84284AA0-94C8-4741-B86D-73937A558CF3}" destId="{592F8441-E20E-4033-A327-A17A5C2FD7F3}" srcOrd="3" destOrd="0" presId="urn:microsoft.com/office/officeart/2009/3/layout/IncreasingArrowsProcess"/>
    <dgm:cxn modelId="{EAC1C73C-86AE-4461-BB5B-67DC5BA6F8EF}" type="presParOf" srcId="{84284AA0-94C8-4741-B86D-73937A558CF3}" destId="{5493B79D-52B7-4E33-9C4B-23846BB5C9C7}" srcOrd="4" destOrd="0" presId="urn:microsoft.com/office/officeart/2009/3/layout/IncreasingArrowsProcess"/>
    <dgm:cxn modelId="{EB0C3075-0AFA-461F-AB73-C633D9E6781F}" type="presParOf" srcId="{84284AA0-94C8-4741-B86D-73937A558CF3}" destId="{08F73C71-9FF3-4D23-B563-24113987BDF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4255C9-49EC-4494-AFF3-632537C491B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CO"/>
        </a:p>
      </dgm:t>
    </dgm:pt>
    <dgm:pt modelId="{7EEC0952-4FC2-41EC-84C8-2B2D6610F958}">
      <dgm:prSet phldrT="[Texto]"/>
      <dgm:spPr/>
      <dgm:t>
        <a:bodyPr/>
        <a:lstStyle/>
        <a:p>
          <a:r>
            <a:rPr lang="es-CO" dirty="0" err="1" smtClean="0"/>
            <a:t>Ammann</a:t>
          </a:r>
          <a:r>
            <a:rPr lang="es-CO" dirty="0" smtClean="0"/>
            <a:t>, 2008.</a:t>
          </a:r>
          <a:endParaRPr lang="es-CO" dirty="0"/>
        </a:p>
      </dgm:t>
    </dgm:pt>
    <dgm:pt modelId="{F63348B3-8940-4A75-A9E5-468F31262887}" type="parTrans" cxnId="{00FFA9CF-4FE5-4B23-8411-74DB0DDEE3D7}">
      <dgm:prSet/>
      <dgm:spPr/>
      <dgm:t>
        <a:bodyPr/>
        <a:lstStyle/>
        <a:p>
          <a:endParaRPr lang="es-CO"/>
        </a:p>
      </dgm:t>
    </dgm:pt>
    <dgm:pt modelId="{93E4F282-F8DC-48C5-AC32-713B77A176EA}" type="sibTrans" cxnId="{00FFA9CF-4FE5-4B23-8411-74DB0DDEE3D7}">
      <dgm:prSet/>
      <dgm:spPr/>
      <dgm:t>
        <a:bodyPr/>
        <a:lstStyle/>
        <a:p>
          <a:endParaRPr lang="es-CO"/>
        </a:p>
      </dgm:t>
    </dgm:pt>
    <dgm:pt modelId="{5AE1FE94-5DAF-4788-A818-5F7E315DAB43}">
      <dgm:prSet phldrT="[Texto]"/>
      <dgm:spPr/>
      <dgm:t>
        <a:bodyPr/>
        <a:lstStyle/>
        <a:p>
          <a:r>
            <a:rPr lang="es-CO" dirty="0" smtClean="0"/>
            <a:t>Modelos de seis (6) entidades.</a:t>
          </a:r>
          <a:endParaRPr lang="es-CO" dirty="0"/>
        </a:p>
      </dgm:t>
    </dgm:pt>
    <dgm:pt modelId="{55F14DAD-B5B3-4DFA-938E-C220807C16CE}" type="parTrans" cxnId="{088E1684-2A3A-4E04-B64C-F52DBD60FFCD}">
      <dgm:prSet/>
      <dgm:spPr/>
      <dgm:t>
        <a:bodyPr/>
        <a:lstStyle/>
        <a:p>
          <a:endParaRPr lang="es-CO"/>
        </a:p>
      </dgm:t>
    </dgm:pt>
    <dgm:pt modelId="{E68F4F26-2D94-4116-9EB9-DAC5B1534B64}" type="sibTrans" cxnId="{088E1684-2A3A-4E04-B64C-F52DBD60FFCD}">
      <dgm:prSet/>
      <dgm:spPr/>
      <dgm:t>
        <a:bodyPr/>
        <a:lstStyle/>
        <a:p>
          <a:endParaRPr lang="es-CO"/>
        </a:p>
      </dgm:t>
    </dgm:pt>
    <dgm:pt modelId="{D39E8F5E-58AE-49E6-BBD4-9563EEF5DA8C}">
      <dgm:prSet phldrT="[Texto]"/>
      <dgm:spPr/>
      <dgm:t>
        <a:bodyPr/>
        <a:lstStyle/>
        <a:p>
          <a:r>
            <a:rPr lang="es-CO" dirty="0" smtClean="0"/>
            <a:t>Maté &amp; Trujillo, 2012</a:t>
          </a:r>
          <a:endParaRPr lang="es-CO" dirty="0"/>
        </a:p>
      </dgm:t>
    </dgm:pt>
    <dgm:pt modelId="{B07F28F2-AD82-485B-97DB-1C09AACCED24}" type="parTrans" cxnId="{3D2C999C-A63D-4387-B2B9-702ED21C60BF}">
      <dgm:prSet/>
      <dgm:spPr/>
      <dgm:t>
        <a:bodyPr/>
        <a:lstStyle/>
        <a:p>
          <a:endParaRPr lang="es-CO"/>
        </a:p>
      </dgm:t>
    </dgm:pt>
    <dgm:pt modelId="{23129AB1-8F21-41AD-BA5F-940C8920CB48}" type="sibTrans" cxnId="{3D2C999C-A63D-4387-B2B9-702ED21C60BF}">
      <dgm:prSet/>
      <dgm:spPr/>
      <dgm:t>
        <a:bodyPr/>
        <a:lstStyle/>
        <a:p>
          <a:endParaRPr lang="es-CO"/>
        </a:p>
      </dgm:t>
    </dgm:pt>
    <dgm:pt modelId="{C7EF80B2-2F06-43B3-85B6-4C56BE856B8F}">
      <dgm:prSet phldrT="[Texto]"/>
      <dgm:spPr/>
      <dgm:t>
        <a:bodyPr/>
        <a:lstStyle/>
        <a:p>
          <a:r>
            <a:rPr lang="es-CO" dirty="0" smtClean="0"/>
            <a:t>Un </a:t>
          </a:r>
          <a:r>
            <a:rPr lang="es-CO" dirty="0" err="1" smtClean="0"/>
            <a:t>framework</a:t>
          </a:r>
          <a:r>
            <a:rPr lang="es-CO" dirty="0" smtClean="0"/>
            <a:t> de arquitectura dirigida por modelos (MDA).</a:t>
          </a:r>
          <a:endParaRPr lang="es-CO" dirty="0"/>
        </a:p>
      </dgm:t>
    </dgm:pt>
    <dgm:pt modelId="{C3264FEE-14F0-42D7-BD8B-C60D33C81663}" type="parTrans" cxnId="{8B26D6B6-E780-4192-B306-21E577BD5A18}">
      <dgm:prSet/>
      <dgm:spPr/>
      <dgm:t>
        <a:bodyPr/>
        <a:lstStyle/>
        <a:p>
          <a:endParaRPr lang="es-CO"/>
        </a:p>
      </dgm:t>
    </dgm:pt>
    <dgm:pt modelId="{3ECDF829-A35F-4695-A781-4E304D92BABE}" type="sibTrans" cxnId="{8B26D6B6-E780-4192-B306-21E577BD5A18}">
      <dgm:prSet/>
      <dgm:spPr/>
      <dgm:t>
        <a:bodyPr/>
        <a:lstStyle/>
        <a:p>
          <a:endParaRPr lang="es-CO"/>
        </a:p>
      </dgm:t>
    </dgm:pt>
    <dgm:pt modelId="{A912F930-53C9-43B7-BF92-99A5B9880328}">
      <dgm:prSet phldrT="[Texto]"/>
      <dgm:spPr/>
      <dgm:t>
        <a:bodyPr/>
        <a:lstStyle/>
        <a:p>
          <a:r>
            <a:rPr lang="es-CO" dirty="0" err="1" smtClean="0"/>
            <a:t>Lahoud</a:t>
          </a:r>
          <a:r>
            <a:rPr lang="es-CO" dirty="0" smtClean="0"/>
            <a:t>, </a:t>
          </a:r>
          <a:r>
            <a:rPr lang="es-CO" dirty="0" err="1" smtClean="0"/>
            <a:t>Monticolo</a:t>
          </a:r>
          <a:r>
            <a:rPr lang="es-CO" dirty="0" smtClean="0"/>
            <a:t>, </a:t>
          </a:r>
          <a:r>
            <a:rPr lang="es-CO" dirty="0" err="1" smtClean="0"/>
            <a:t>Hilarie</a:t>
          </a:r>
          <a:r>
            <a:rPr lang="es-CO" dirty="0" smtClean="0"/>
            <a:t>, Gomes, &amp; </a:t>
          </a:r>
          <a:r>
            <a:rPr lang="es-CO" dirty="0" err="1" smtClean="0"/>
            <a:t>Bonjour</a:t>
          </a:r>
          <a:r>
            <a:rPr lang="es-CO" dirty="0" smtClean="0"/>
            <a:t>, 2012</a:t>
          </a:r>
          <a:endParaRPr lang="es-CO" dirty="0"/>
        </a:p>
      </dgm:t>
    </dgm:pt>
    <dgm:pt modelId="{B9731522-AD37-40C3-977F-73213E62612A}" type="parTrans" cxnId="{219F69DF-9F58-4815-94E9-7F254B25812A}">
      <dgm:prSet/>
      <dgm:spPr/>
      <dgm:t>
        <a:bodyPr/>
        <a:lstStyle/>
        <a:p>
          <a:endParaRPr lang="es-CO"/>
        </a:p>
      </dgm:t>
    </dgm:pt>
    <dgm:pt modelId="{50040C4E-96D9-4046-99D6-D2C94803410C}" type="sibTrans" cxnId="{219F69DF-9F58-4815-94E9-7F254B25812A}">
      <dgm:prSet/>
      <dgm:spPr/>
      <dgm:t>
        <a:bodyPr/>
        <a:lstStyle/>
        <a:p>
          <a:endParaRPr lang="es-CO"/>
        </a:p>
      </dgm:t>
    </dgm:pt>
    <dgm:pt modelId="{E70ED8E2-13C2-46C4-A0B2-849C86085E96}">
      <dgm:prSet phldrT="[Texto]"/>
      <dgm:spPr/>
      <dgm:t>
        <a:bodyPr/>
        <a:lstStyle/>
        <a:p>
          <a:r>
            <a:rPr lang="es-CO" dirty="0" smtClean="0"/>
            <a:t>Sistemas para extraer información de bases de datos de negocio mediante un modelo de ontologías formales</a:t>
          </a:r>
          <a:endParaRPr lang="es-CO" dirty="0"/>
        </a:p>
      </dgm:t>
    </dgm:pt>
    <dgm:pt modelId="{B2D92FB8-8371-4FBD-9840-D21886DAED49}" type="parTrans" cxnId="{01AAD2BE-65A1-4DE7-94DD-1F2ADF2A4C2B}">
      <dgm:prSet/>
      <dgm:spPr/>
      <dgm:t>
        <a:bodyPr/>
        <a:lstStyle/>
        <a:p>
          <a:endParaRPr lang="es-CO"/>
        </a:p>
      </dgm:t>
    </dgm:pt>
    <dgm:pt modelId="{87D0F63C-42B7-4BA1-A779-D2C1A4A601B7}" type="sibTrans" cxnId="{01AAD2BE-65A1-4DE7-94DD-1F2ADF2A4C2B}">
      <dgm:prSet/>
      <dgm:spPr/>
      <dgm:t>
        <a:bodyPr/>
        <a:lstStyle/>
        <a:p>
          <a:endParaRPr lang="es-CO"/>
        </a:p>
      </dgm:t>
    </dgm:pt>
    <dgm:pt modelId="{FA78F4CC-D52B-4AA4-B5F0-2EE85AB503E6}" type="pres">
      <dgm:prSet presAssocID="{E04255C9-49EC-4494-AFF3-632537C491B0}" presName="linear" presStyleCnt="0">
        <dgm:presLayoutVars>
          <dgm:animLvl val="lvl"/>
          <dgm:resizeHandles val="exact"/>
        </dgm:presLayoutVars>
      </dgm:prSet>
      <dgm:spPr/>
      <dgm:t>
        <a:bodyPr/>
        <a:lstStyle/>
        <a:p>
          <a:endParaRPr lang="es-CO"/>
        </a:p>
      </dgm:t>
    </dgm:pt>
    <dgm:pt modelId="{A6822063-17C3-49CF-A1E5-8A5EF6FBAF9F}" type="pres">
      <dgm:prSet presAssocID="{7EEC0952-4FC2-41EC-84C8-2B2D6610F958}" presName="parentText" presStyleLbl="node1" presStyleIdx="0" presStyleCnt="3">
        <dgm:presLayoutVars>
          <dgm:chMax val="0"/>
          <dgm:bulletEnabled val="1"/>
        </dgm:presLayoutVars>
      </dgm:prSet>
      <dgm:spPr/>
      <dgm:t>
        <a:bodyPr/>
        <a:lstStyle/>
        <a:p>
          <a:endParaRPr lang="es-CO"/>
        </a:p>
      </dgm:t>
    </dgm:pt>
    <dgm:pt modelId="{E44F6E09-DCBE-453D-9A28-CA4217276422}" type="pres">
      <dgm:prSet presAssocID="{7EEC0952-4FC2-41EC-84C8-2B2D6610F958}" presName="childText" presStyleLbl="revTx" presStyleIdx="0" presStyleCnt="3">
        <dgm:presLayoutVars>
          <dgm:bulletEnabled val="1"/>
        </dgm:presLayoutVars>
      </dgm:prSet>
      <dgm:spPr/>
      <dgm:t>
        <a:bodyPr/>
        <a:lstStyle/>
        <a:p>
          <a:endParaRPr lang="es-CO"/>
        </a:p>
      </dgm:t>
    </dgm:pt>
    <dgm:pt modelId="{390D7F83-E1FA-4685-935C-775908D92EC9}" type="pres">
      <dgm:prSet presAssocID="{D39E8F5E-58AE-49E6-BBD4-9563EEF5DA8C}" presName="parentText" presStyleLbl="node1" presStyleIdx="1" presStyleCnt="3">
        <dgm:presLayoutVars>
          <dgm:chMax val="0"/>
          <dgm:bulletEnabled val="1"/>
        </dgm:presLayoutVars>
      </dgm:prSet>
      <dgm:spPr/>
      <dgm:t>
        <a:bodyPr/>
        <a:lstStyle/>
        <a:p>
          <a:endParaRPr lang="es-CO"/>
        </a:p>
      </dgm:t>
    </dgm:pt>
    <dgm:pt modelId="{82228400-A132-4C04-83B5-46A3D1C7BC28}" type="pres">
      <dgm:prSet presAssocID="{D39E8F5E-58AE-49E6-BBD4-9563EEF5DA8C}" presName="childText" presStyleLbl="revTx" presStyleIdx="1" presStyleCnt="3">
        <dgm:presLayoutVars>
          <dgm:bulletEnabled val="1"/>
        </dgm:presLayoutVars>
      </dgm:prSet>
      <dgm:spPr/>
      <dgm:t>
        <a:bodyPr/>
        <a:lstStyle/>
        <a:p>
          <a:endParaRPr lang="es-CO"/>
        </a:p>
      </dgm:t>
    </dgm:pt>
    <dgm:pt modelId="{B52D8548-58AE-4318-B121-9EFD6652DB05}" type="pres">
      <dgm:prSet presAssocID="{A912F930-53C9-43B7-BF92-99A5B9880328}" presName="parentText" presStyleLbl="node1" presStyleIdx="2" presStyleCnt="3">
        <dgm:presLayoutVars>
          <dgm:chMax val="0"/>
          <dgm:bulletEnabled val="1"/>
        </dgm:presLayoutVars>
      </dgm:prSet>
      <dgm:spPr/>
      <dgm:t>
        <a:bodyPr/>
        <a:lstStyle/>
        <a:p>
          <a:endParaRPr lang="es-CO"/>
        </a:p>
      </dgm:t>
    </dgm:pt>
    <dgm:pt modelId="{772543A5-24B8-4E9B-9A3F-88183926ADBE}" type="pres">
      <dgm:prSet presAssocID="{A912F930-53C9-43B7-BF92-99A5B9880328}" presName="childText" presStyleLbl="revTx" presStyleIdx="2" presStyleCnt="3">
        <dgm:presLayoutVars>
          <dgm:bulletEnabled val="1"/>
        </dgm:presLayoutVars>
      </dgm:prSet>
      <dgm:spPr/>
      <dgm:t>
        <a:bodyPr/>
        <a:lstStyle/>
        <a:p>
          <a:endParaRPr lang="es-CO"/>
        </a:p>
      </dgm:t>
    </dgm:pt>
  </dgm:ptLst>
  <dgm:cxnLst>
    <dgm:cxn modelId="{3D2C999C-A63D-4387-B2B9-702ED21C60BF}" srcId="{E04255C9-49EC-4494-AFF3-632537C491B0}" destId="{D39E8F5E-58AE-49E6-BBD4-9563EEF5DA8C}" srcOrd="1" destOrd="0" parTransId="{B07F28F2-AD82-485B-97DB-1C09AACCED24}" sibTransId="{23129AB1-8F21-41AD-BA5F-940C8920CB48}"/>
    <dgm:cxn modelId="{6E520086-629F-4883-9648-DF15E6A78EEB}" type="presOf" srcId="{7EEC0952-4FC2-41EC-84C8-2B2D6610F958}" destId="{A6822063-17C3-49CF-A1E5-8A5EF6FBAF9F}" srcOrd="0" destOrd="0" presId="urn:microsoft.com/office/officeart/2005/8/layout/vList2"/>
    <dgm:cxn modelId="{01AAD2BE-65A1-4DE7-94DD-1F2ADF2A4C2B}" srcId="{A912F930-53C9-43B7-BF92-99A5B9880328}" destId="{E70ED8E2-13C2-46C4-A0B2-849C86085E96}" srcOrd="0" destOrd="0" parTransId="{B2D92FB8-8371-4FBD-9840-D21886DAED49}" sibTransId="{87D0F63C-42B7-4BA1-A779-D2C1A4A601B7}"/>
    <dgm:cxn modelId="{08B5C589-CE21-4880-A6D8-24EB4523E91B}" type="presOf" srcId="{C7EF80B2-2F06-43B3-85B6-4C56BE856B8F}" destId="{82228400-A132-4C04-83B5-46A3D1C7BC28}" srcOrd="0" destOrd="0" presId="urn:microsoft.com/office/officeart/2005/8/layout/vList2"/>
    <dgm:cxn modelId="{0BF854E3-FD09-4620-99E3-42F09E2D48E7}" type="presOf" srcId="{E70ED8E2-13C2-46C4-A0B2-849C86085E96}" destId="{772543A5-24B8-4E9B-9A3F-88183926ADBE}" srcOrd="0" destOrd="0" presId="urn:microsoft.com/office/officeart/2005/8/layout/vList2"/>
    <dgm:cxn modelId="{93715E4D-F1E0-4CA4-A879-9C3D00B02A77}" type="presOf" srcId="{A912F930-53C9-43B7-BF92-99A5B9880328}" destId="{B52D8548-58AE-4318-B121-9EFD6652DB05}" srcOrd="0" destOrd="0" presId="urn:microsoft.com/office/officeart/2005/8/layout/vList2"/>
    <dgm:cxn modelId="{09A12787-578F-4D22-99B3-4B9A600CF0C9}" type="presOf" srcId="{5AE1FE94-5DAF-4788-A818-5F7E315DAB43}" destId="{E44F6E09-DCBE-453D-9A28-CA4217276422}" srcOrd="0" destOrd="0" presId="urn:microsoft.com/office/officeart/2005/8/layout/vList2"/>
    <dgm:cxn modelId="{00FFA9CF-4FE5-4B23-8411-74DB0DDEE3D7}" srcId="{E04255C9-49EC-4494-AFF3-632537C491B0}" destId="{7EEC0952-4FC2-41EC-84C8-2B2D6610F958}" srcOrd="0" destOrd="0" parTransId="{F63348B3-8940-4A75-A9E5-468F31262887}" sibTransId="{93E4F282-F8DC-48C5-AC32-713B77A176EA}"/>
    <dgm:cxn modelId="{088E1684-2A3A-4E04-B64C-F52DBD60FFCD}" srcId="{7EEC0952-4FC2-41EC-84C8-2B2D6610F958}" destId="{5AE1FE94-5DAF-4788-A818-5F7E315DAB43}" srcOrd="0" destOrd="0" parTransId="{55F14DAD-B5B3-4DFA-938E-C220807C16CE}" sibTransId="{E68F4F26-2D94-4116-9EB9-DAC5B1534B64}"/>
    <dgm:cxn modelId="{2417BE08-BCD5-4241-95F8-EC74E373EE64}" type="presOf" srcId="{E04255C9-49EC-4494-AFF3-632537C491B0}" destId="{FA78F4CC-D52B-4AA4-B5F0-2EE85AB503E6}" srcOrd="0" destOrd="0" presId="urn:microsoft.com/office/officeart/2005/8/layout/vList2"/>
    <dgm:cxn modelId="{C5400270-9078-4025-92B1-10CDEC6D2149}" type="presOf" srcId="{D39E8F5E-58AE-49E6-BBD4-9563EEF5DA8C}" destId="{390D7F83-E1FA-4685-935C-775908D92EC9}" srcOrd="0" destOrd="0" presId="urn:microsoft.com/office/officeart/2005/8/layout/vList2"/>
    <dgm:cxn modelId="{8B26D6B6-E780-4192-B306-21E577BD5A18}" srcId="{D39E8F5E-58AE-49E6-BBD4-9563EEF5DA8C}" destId="{C7EF80B2-2F06-43B3-85B6-4C56BE856B8F}" srcOrd="0" destOrd="0" parTransId="{C3264FEE-14F0-42D7-BD8B-C60D33C81663}" sibTransId="{3ECDF829-A35F-4695-A781-4E304D92BABE}"/>
    <dgm:cxn modelId="{219F69DF-9F58-4815-94E9-7F254B25812A}" srcId="{E04255C9-49EC-4494-AFF3-632537C491B0}" destId="{A912F930-53C9-43B7-BF92-99A5B9880328}" srcOrd="2" destOrd="0" parTransId="{B9731522-AD37-40C3-977F-73213E62612A}" sibTransId="{50040C4E-96D9-4046-99D6-D2C94803410C}"/>
    <dgm:cxn modelId="{DDACC779-F398-4A32-9018-1478A5AD9398}" type="presParOf" srcId="{FA78F4CC-D52B-4AA4-B5F0-2EE85AB503E6}" destId="{A6822063-17C3-49CF-A1E5-8A5EF6FBAF9F}" srcOrd="0" destOrd="0" presId="urn:microsoft.com/office/officeart/2005/8/layout/vList2"/>
    <dgm:cxn modelId="{5CCA87E8-637E-46E1-988F-8BCDA9D7E2C5}" type="presParOf" srcId="{FA78F4CC-D52B-4AA4-B5F0-2EE85AB503E6}" destId="{E44F6E09-DCBE-453D-9A28-CA4217276422}" srcOrd="1" destOrd="0" presId="urn:microsoft.com/office/officeart/2005/8/layout/vList2"/>
    <dgm:cxn modelId="{7C72E3A0-1D31-4A29-82FF-6589DD10B1D9}" type="presParOf" srcId="{FA78F4CC-D52B-4AA4-B5F0-2EE85AB503E6}" destId="{390D7F83-E1FA-4685-935C-775908D92EC9}" srcOrd="2" destOrd="0" presId="urn:microsoft.com/office/officeart/2005/8/layout/vList2"/>
    <dgm:cxn modelId="{E55249A0-D034-486F-9E03-109925C422E8}" type="presParOf" srcId="{FA78F4CC-D52B-4AA4-B5F0-2EE85AB503E6}" destId="{82228400-A132-4C04-83B5-46A3D1C7BC28}" srcOrd="3" destOrd="0" presId="urn:microsoft.com/office/officeart/2005/8/layout/vList2"/>
    <dgm:cxn modelId="{2BE5D5C7-BBF9-4E5C-A516-D6B0168FAF24}" type="presParOf" srcId="{FA78F4CC-D52B-4AA4-B5F0-2EE85AB503E6}" destId="{B52D8548-58AE-4318-B121-9EFD6652DB05}" srcOrd="4" destOrd="0" presId="urn:microsoft.com/office/officeart/2005/8/layout/vList2"/>
    <dgm:cxn modelId="{510D7D44-1710-455B-AC9C-3784587504CF}" type="presParOf" srcId="{FA78F4CC-D52B-4AA4-B5F0-2EE85AB503E6}" destId="{772543A5-24B8-4E9B-9A3F-88183926ADB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4255C9-49EC-4494-AFF3-632537C491B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CO"/>
        </a:p>
      </dgm:t>
    </dgm:pt>
    <dgm:pt modelId="{7EEC0952-4FC2-41EC-84C8-2B2D6610F958}">
      <dgm:prSet phldrT="[Texto]" custT="1"/>
      <dgm:spPr/>
      <dgm:t>
        <a:bodyPr/>
        <a:lstStyle/>
        <a:p>
          <a:r>
            <a:rPr lang="es-CO" sz="2400" dirty="0" err="1" smtClean="0"/>
            <a:t>Fahey</a:t>
          </a:r>
          <a:r>
            <a:rPr lang="es-CO" sz="2400" dirty="0" smtClean="0"/>
            <a:t> &amp; </a:t>
          </a:r>
          <a:r>
            <a:rPr lang="es-CO" sz="2400" dirty="0" err="1" smtClean="0"/>
            <a:t>Burbridge</a:t>
          </a:r>
          <a:r>
            <a:rPr lang="es-CO" sz="2400" dirty="0" smtClean="0"/>
            <a:t>, 2008</a:t>
          </a:r>
          <a:endParaRPr lang="es-CO" sz="2400" dirty="0"/>
        </a:p>
      </dgm:t>
    </dgm:pt>
    <dgm:pt modelId="{F63348B3-8940-4A75-A9E5-468F31262887}" type="parTrans" cxnId="{00FFA9CF-4FE5-4B23-8411-74DB0DDEE3D7}">
      <dgm:prSet/>
      <dgm:spPr/>
      <dgm:t>
        <a:bodyPr/>
        <a:lstStyle/>
        <a:p>
          <a:endParaRPr lang="es-CO" sz="1400"/>
        </a:p>
      </dgm:t>
    </dgm:pt>
    <dgm:pt modelId="{93E4F282-F8DC-48C5-AC32-713B77A176EA}" type="sibTrans" cxnId="{00FFA9CF-4FE5-4B23-8411-74DB0DDEE3D7}">
      <dgm:prSet/>
      <dgm:spPr/>
      <dgm:t>
        <a:bodyPr/>
        <a:lstStyle/>
        <a:p>
          <a:endParaRPr lang="es-CO" sz="1400"/>
        </a:p>
      </dgm:t>
    </dgm:pt>
    <dgm:pt modelId="{5AE1FE94-5DAF-4788-A818-5F7E315DAB43}">
      <dgm:prSet phldrT="[Texto]" custT="1"/>
      <dgm:spPr/>
      <dgm:t>
        <a:bodyPr/>
        <a:lstStyle/>
        <a:p>
          <a:r>
            <a:rPr lang="es-CO" sz="1800" dirty="0" smtClean="0"/>
            <a:t>i. Estar interesado en el personal; ii. requerir un tema de generación y consultas; iii. estar relacionados con expertos; iv. apoya la interacción y el flujo de gestión.</a:t>
          </a:r>
          <a:endParaRPr lang="es-CO" sz="1800" dirty="0"/>
        </a:p>
      </dgm:t>
    </dgm:pt>
    <dgm:pt modelId="{55F14DAD-B5B3-4DFA-938E-C220807C16CE}" type="parTrans" cxnId="{088E1684-2A3A-4E04-B64C-F52DBD60FFCD}">
      <dgm:prSet/>
      <dgm:spPr/>
      <dgm:t>
        <a:bodyPr/>
        <a:lstStyle/>
        <a:p>
          <a:endParaRPr lang="es-CO" sz="1400"/>
        </a:p>
      </dgm:t>
    </dgm:pt>
    <dgm:pt modelId="{E68F4F26-2D94-4116-9EB9-DAC5B1534B64}" type="sibTrans" cxnId="{088E1684-2A3A-4E04-B64C-F52DBD60FFCD}">
      <dgm:prSet/>
      <dgm:spPr/>
      <dgm:t>
        <a:bodyPr/>
        <a:lstStyle/>
        <a:p>
          <a:endParaRPr lang="es-CO" sz="1400"/>
        </a:p>
      </dgm:t>
    </dgm:pt>
    <dgm:pt modelId="{D39E8F5E-58AE-49E6-BBD4-9563EEF5DA8C}">
      <dgm:prSet phldrT="[Texto]" custT="1"/>
      <dgm:spPr/>
      <dgm:t>
        <a:bodyPr/>
        <a:lstStyle/>
        <a:p>
          <a:r>
            <a:rPr lang="es-CO" sz="2400" dirty="0" err="1" smtClean="0"/>
            <a:t>Cardenas</a:t>
          </a:r>
          <a:r>
            <a:rPr lang="es-CO" sz="2400" dirty="0" smtClean="0"/>
            <a:t> &amp; </a:t>
          </a:r>
          <a:r>
            <a:rPr lang="es-CO" sz="2400" dirty="0" err="1" smtClean="0"/>
            <a:t>Spinola</a:t>
          </a:r>
          <a:r>
            <a:rPr lang="es-CO" sz="2400" dirty="0" smtClean="0"/>
            <a:t>, 2013</a:t>
          </a:r>
          <a:endParaRPr lang="es-CO" sz="2400" dirty="0"/>
        </a:p>
      </dgm:t>
    </dgm:pt>
    <dgm:pt modelId="{B07F28F2-AD82-485B-97DB-1C09AACCED24}" type="parTrans" cxnId="{3D2C999C-A63D-4387-B2B9-702ED21C60BF}">
      <dgm:prSet/>
      <dgm:spPr/>
      <dgm:t>
        <a:bodyPr/>
        <a:lstStyle/>
        <a:p>
          <a:endParaRPr lang="es-CO" sz="1400"/>
        </a:p>
      </dgm:t>
    </dgm:pt>
    <dgm:pt modelId="{23129AB1-8F21-41AD-BA5F-940C8920CB48}" type="sibTrans" cxnId="{3D2C999C-A63D-4387-B2B9-702ED21C60BF}">
      <dgm:prSet/>
      <dgm:spPr/>
      <dgm:t>
        <a:bodyPr/>
        <a:lstStyle/>
        <a:p>
          <a:endParaRPr lang="es-CO" sz="1400"/>
        </a:p>
      </dgm:t>
    </dgm:pt>
    <dgm:pt modelId="{C7EF80B2-2F06-43B3-85B6-4C56BE856B8F}">
      <dgm:prSet phldrT="[Texto]" custT="1"/>
      <dgm:spPr/>
      <dgm:t>
        <a:bodyPr/>
        <a:lstStyle/>
        <a:p>
          <a:r>
            <a:rPr lang="es-CO" sz="1800" dirty="0" smtClean="0"/>
            <a:t>Facilitar la localización precisa y rápida de consulta de información requerida para el conocimiento.</a:t>
          </a:r>
          <a:endParaRPr lang="es-CO" sz="1800" dirty="0"/>
        </a:p>
      </dgm:t>
    </dgm:pt>
    <dgm:pt modelId="{C3264FEE-14F0-42D7-BD8B-C60D33C81663}" type="parTrans" cxnId="{8B26D6B6-E780-4192-B306-21E577BD5A18}">
      <dgm:prSet/>
      <dgm:spPr/>
      <dgm:t>
        <a:bodyPr/>
        <a:lstStyle/>
        <a:p>
          <a:endParaRPr lang="es-CO" sz="1400"/>
        </a:p>
      </dgm:t>
    </dgm:pt>
    <dgm:pt modelId="{3ECDF829-A35F-4695-A781-4E304D92BABE}" type="sibTrans" cxnId="{8B26D6B6-E780-4192-B306-21E577BD5A18}">
      <dgm:prSet/>
      <dgm:spPr/>
      <dgm:t>
        <a:bodyPr/>
        <a:lstStyle/>
        <a:p>
          <a:endParaRPr lang="es-CO" sz="1400"/>
        </a:p>
      </dgm:t>
    </dgm:pt>
    <dgm:pt modelId="{FA78F4CC-D52B-4AA4-B5F0-2EE85AB503E6}" type="pres">
      <dgm:prSet presAssocID="{E04255C9-49EC-4494-AFF3-632537C491B0}" presName="linear" presStyleCnt="0">
        <dgm:presLayoutVars>
          <dgm:animLvl val="lvl"/>
          <dgm:resizeHandles val="exact"/>
        </dgm:presLayoutVars>
      </dgm:prSet>
      <dgm:spPr/>
      <dgm:t>
        <a:bodyPr/>
        <a:lstStyle/>
        <a:p>
          <a:endParaRPr lang="es-CO"/>
        </a:p>
      </dgm:t>
    </dgm:pt>
    <dgm:pt modelId="{A6822063-17C3-49CF-A1E5-8A5EF6FBAF9F}" type="pres">
      <dgm:prSet presAssocID="{7EEC0952-4FC2-41EC-84C8-2B2D6610F958}" presName="parentText" presStyleLbl="node1" presStyleIdx="0" presStyleCnt="2">
        <dgm:presLayoutVars>
          <dgm:chMax val="0"/>
          <dgm:bulletEnabled val="1"/>
        </dgm:presLayoutVars>
      </dgm:prSet>
      <dgm:spPr/>
      <dgm:t>
        <a:bodyPr/>
        <a:lstStyle/>
        <a:p>
          <a:endParaRPr lang="es-CO"/>
        </a:p>
      </dgm:t>
    </dgm:pt>
    <dgm:pt modelId="{E44F6E09-DCBE-453D-9A28-CA4217276422}" type="pres">
      <dgm:prSet presAssocID="{7EEC0952-4FC2-41EC-84C8-2B2D6610F958}" presName="childText" presStyleLbl="revTx" presStyleIdx="0" presStyleCnt="2">
        <dgm:presLayoutVars>
          <dgm:bulletEnabled val="1"/>
        </dgm:presLayoutVars>
      </dgm:prSet>
      <dgm:spPr/>
      <dgm:t>
        <a:bodyPr/>
        <a:lstStyle/>
        <a:p>
          <a:endParaRPr lang="es-CO"/>
        </a:p>
      </dgm:t>
    </dgm:pt>
    <dgm:pt modelId="{390D7F83-E1FA-4685-935C-775908D92EC9}" type="pres">
      <dgm:prSet presAssocID="{D39E8F5E-58AE-49E6-BBD4-9563EEF5DA8C}" presName="parentText" presStyleLbl="node1" presStyleIdx="1" presStyleCnt="2">
        <dgm:presLayoutVars>
          <dgm:chMax val="0"/>
          <dgm:bulletEnabled val="1"/>
        </dgm:presLayoutVars>
      </dgm:prSet>
      <dgm:spPr/>
      <dgm:t>
        <a:bodyPr/>
        <a:lstStyle/>
        <a:p>
          <a:endParaRPr lang="es-CO"/>
        </a:p>
      </dgm:t>
    </dgm:pt>
    <dgm:pt modelId="{82228400-A132-4C04-83B5-46A3D1C7BC28}" type="pres">
      <dgm:prSet presAssocID="{D39E8F5E-58AE-49E6-BBD4-9563EEF5DA8C}" presName="childText" presStyleLbl="revTx" presStyleIdx="1" presStyleCnt="2">
        <dgm:presLayoutVars>
          <dgm:bulletEnabled val="1"/>
        </dgm:presLayoutVars>
      </dgm:prSet>
      <dgm:spPr/>
      <dgm:t>
        <a:bodyPr/>
        <a:lstStyle/>
        <a:p>
          <a:endParaRPr lang="es-CO"/>
        </a:p>
      </dgm:t>
    </dgm:pt>
  </dgm:ptLst>
  <dgm:cxnLst>
    <dgm:cxn modelId="{3D2C999C-A63D-4387-B2B9-702ED21C60BF}" srcId="{E04255C9-49EC-4494-AFF3-632537C491B0}" destId="{D39E8F5E-58AE-49E6-BBD4-9563EEF5DA8C}" srcOrd="1" destOrd="0" parTransId="{B07F28F2-AD82-485B-97DB-1C09AACCED24}" sibTransId="{23129AB1-8F21-41AD-BA5F-940C8920CB48}"/>
    <dgm:cxn modelId="{522BBC6E-C216-46D0-87C0-1E7E9121DB36}" type="presOf" srcId="{C7EF80B2-2F06-43B3-85B6-4C56BE856B8F}" destId="{82228400-A132-4C04-83B5-46A3D1C7BC28}" srcOrd="0" destOrd="0" presId="urn:microsoft.com/office/officeart/2005/8/layout/vList2"/>
    <dgm:cxn modelId="{8B26D6B6-E780-4192-B306-21E577BD5A18}" srcId="{D39E8F5E-58AE-49E6-BBD4-9563EEF5DA8C}" destId="{C7EF80B2-2F06-43B3-85B6-4C56BE856B8F}" srcOrd="0" destOrd="0" parTransId="{C3264FEE-14F0-42D7-BD8B-C60D33C81663}" sibTransId="{3ECDF829-A35F-4695-A781-4E304D92BABE}"/>
    <dgm:cxn modelId="{9484B1C7-E4AD-4094-996A-7115CD1FC7DF}" type="presOf" srcId="{5AE1FE94-5DAF-4788-A818-5F7E315DAB43}" destId="{E44F6E09-DCBE-453D-9A28-CA4217276422}" srcOrd="0" destOrd="0" presId="urn:microsoft.com/office/officeart/2005/8/layout/vList2"/>
    <dgm:cxn modelId="{9DA02325-9ACB-4837-A2FF-C56333F644C6}" type="presOf" srcId="{E04255C9-49EC-4494-AFF3-632537C491B0}" destId="{FA78F4CC-D52B-4AA4-B5F0-2EE85AB503E6}" srcOrd="0" destOrd="0" presId="urn:microsoft.com/office/officeart/2005/8/layout/vList2"/>
    <dgm:cxn modelId="{7FB10289-B350-40D9-9D12-FF9114C3AA2C}" type="presOf" srcId="{7EEC0952-4FC2-41EC-84C8-2B2D6610F958}" destId="{A6822063-17C3-49CF-A1E5-8A5EF6FBAF9F}" srcOrd="0" destOrd="0" presId="urn:microsoft.com/office/officeart/2005/8/layout/vList2"/>
    <dgm:cxn modelId="{088E1684-2A3A-4E04-B64C-F52DBD60FFCD}" srcId="{7EEC0952-4FC2-41EC-84C8-2B2D6610F958}" destId="{5AE1FE94-5DAF-4788-A818-5F7E315DAB43}" srcOrd="0" destOrd="0" parTransId="{55F14DAD-B5B3-4DFA-938E-C220807C16CE}" sibTransId="{E68F4F26-2D94-4116-9EB9-DAC5B1534B64}"/>
    <dgm:cxn modelId="{00FFA9CF-4FE5-4B23-8411-74DB0DDEE3D7}" srcId="{E04255C9-49EC-4494-AFF3-632537C491B0}" destId="{7EEC0952-4FC2-41EC-84C8-2B2D6610F958}" srcOrd="0" destOrd="0" parTransId="{F63348B3-8940-4A75-A9E5-468F31262887}" sibTransId="{93E4F282-F8DC-48C5-AC32-713B77A176EA}"/>
    <dgm:cxn modelId="{66A51D0B-56CE-4CA2-917D-28015A67AA1D}" type="presOf" srcId="{D39E8F5E-58AE-49E6-BBD4-9563EEF5DA8C}" destId="{390D7F83-E1FA-4685-935C-775908D92EC9}" srcOrd="0" destOrd="0" presId="urn:microsoft.com/office/officeart/2005/8/layout/vList2"/>
    <dgm:cxn modelId="{7C635E08-92D4-441A-9F4D-F01B31F55E7D}" type="presParOf" srcId="{FA78F4CC-D52B-4AA4-B5F0-2EE85AB503E6}" destId="{A6822063-17C3-49CF-A1E5-8A5EF6FBAF9F}" srcOrd="0" destOrd="0" presId="urn:microsoft.com/office/officeart/2005/8/layout/vList2"/>
    <dgm:cxn modelId="{D244FF53-C984-4C52-B5DE-5A05751AF970}" type="presParOf" srcId="{FA78F4CC-D52B-4AA4-B5F0-2EE85AB503E6}" destId="{E44F6E09-DCBE-453D-9A28-CA4217276422}" srcOrd="1" destOrd="0" presId="urn:microsoft.com/office/officeart/2005/8/layout/vList2"/>
    <dgm:cxn modelId="{0970CED3-963A-44E5-BCDD-BB97C2D58F68}" type="presParOf" srcId="{FA78F4CC-D52B-4AA4-B5F0-2EE85AB503E6}" destId="{390D7F83-E1FA-4685-935C-775908D92EC9}" srcOrd="2" destOrd="0" presId="urn:microsoft.com/office/officeart/2005/8/layout/vList2"/>
    <dgm:cxn modelId="{CE608493-317E-436D-870F-DABB1C78BD71}" type="presParOf" srcId="{FA78F4CC-D52B-4AA4-B5F0-2EE85AB503E6}" destId="{82228400-A132-4C04-83B5-46A3D1C7BC28}"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4255C9-49EC-4494-AFF3-632537C491B0}" type="doc">
      <dgm:prSet loTypeId="urn:microsoft.com/office/officeart/2005/8/layout/vList2" loCatId="list" qsTypeId="urn:microsoft.com/office/officeart/2005/8/quickstyle/simple1" qsCatId="simple" csTypeId="urn:microsoft.com/office/officeart/2005/8/colors/accent4_4" csCatId="accent4" phldr="1"/>
      <dgm:spPr/>
      <dgm:t>
        <a:bodyPr/>
        <a:lstStyle/>
        <a:p>
          <a:endParaRPr lang="es-CO"/>
        </a:p>
      </dgm:t>
    </dgm:pt>
    <dgm:pt modelId="{7EEC0952-4FC2-41EC-84C8-2B2D6610F958}">
      <dgm:prSet phldrT="[Texto]"/>
      <dgm:spPr/>
      <dgm:t>
        <a:bodyPr/>
        <a:lstStyle/>
        <a:p>
          <a:r>
            <a:rPr lang="es-CO" dirty="0" err="1" smtClean="0">
              <a:solidFill>
                <a:schemeClr val="tx1"/>
              </a:solidFill>
            </a:rPr>
            <a:t>Nonaka</a:t>
          </a:r>
          <a:r>
            <a:rPr lang="es-CO" dirty="0" smtClean="0">
              <a:solidFill>
                <a:schemeClr val="tx1"/>
              </a:solidFill>
            </a:rPr>
            <a:t>, 1994; </a:t>
          </a:r>
          <a:r>
            <a:rPr lang="es-CO" dirty="0" err="1" smtClean="0">
              <a:solidFill>
                <a:schemeClr val="tx1"/>
              </a:solidFill>
            </a:rPr>
            <a:t>Nasiri</a:t>
          </a:r>
          <a:r>
            <a:rPr lang="es-CO" dirty="0" smtClean="0">
              <a:solidFill>
                <a:schemeClr val="tx1"/>
              </a:solidFill>
            </a:rPr>
            <a:t>, </a:t>
          </a:r>
          <a:r>
            <a:rPr lang="es-CO" dirty="0" err="1" smtClean="0">
              <a:solidFill>
                <a:schemeClr val="tx1"/>
              </a:solidFill>
            </a:rPr>
            <a:t>Ansari</a:t>
          </a:r>
          <a:r>
            <a:rPr lang="es-CO" dirty="0" smtClean="0">
              <a:solidFill>
                <a:schemeClr val="tx1"/>
              </a:solidFill>
            </a:rPr>
            <a:t>, &amp; </a:t>
          </a:r>
          <a:r>
            <a:rPr lang="es-CO" dirty="0" err="1" smtClean="0">
              <a:solidFill>
                <a:schemeClr val="tx1"/>
              </a:solidFill>
            </a:rPr>
            <a:t>Fathi</a:t>
          </a:r>
          <a:r>
            <a:rPr lang="es-CO" dirty="0" smtClean="0">
              <a:solidFill>
                <a:schemeClr val="tx1"/>
              </a:solidFill>
            </a:rPr>
            <a:t>, 2013; </a:t>
          </a:r>
          <a:r>
            <a:rPr lang="es-CO" dirty="0" err="1" smtClean="0">
              <a:solidFill>
                <a:schemeClr val="tx1"/>
              </a:solidFill>
            </a:rPr>
            <a:t>Østergaard</a:t>
          </a:r>
          <a:r>
            <a:rPr lang="es-CO" dirty="0" smtClean="0">
              <a:solidFill>
                <a:schemeClr val="tx1"/>
              </a:solidFill>
            </a:rPr>
            <a:t>, 2009</a:t>
          </a:r>
          <a:endParaRPr lang="es-CO" dirty="0">
            <a:solidFill>
              <a:schemeClr val="tx1"/>
            </a:solidFill>
          </a:endParaRPr>
        </a:p>
      </dgm:t>
    </dgm:pt>
    <dgm:pt modelId="{F63348B3-8940-4A75-A9E5-468F31262887}" type="parTrans" cxnId="{00FFA9CF-4FE5-4B23-8411-74DB0DDEE3D7}">
      <dgm:prSet/>
      <dgm:spPr/>
      <dgm:t>
        <a:bodyPr/>
        <a:lstStyle/>
        <a:p>
          <a:endParaRPr lang="es-CO">
            <a:solidFill>
              <a:schemeClr val="tx1"/>
            </a:solidFill>
          </a:endParaRPr>
        </a:p>
      </dgm:t>
    </dgm:pt>
    <dgm:pt modelId="{93E4F282-F8DC-48C5-AC32-713B77A176EA}" type="sibTrans" cxnId="{00FFA9CF-4FE5-4B23-8411-74DB0DDEE3D7}">
      <dgm:prSet/>
      <dgm:spPr/>
      <dgm:t>
        <a:bodyPr/>
        <a:lstStyle/>
        <a:p>
          <a:endParaRPr lang="es-CO">
            <a:solidFill>
              <a:schemeClr val="tx1"/>
            </a:solidFill>
          </a:endParaRPr>
        </a:p>
      </dgm:t>
    </dgm:pt>
    <dgm:pt modelId="{5AE1FE94-5DAF-4788-A818-5F7E315DAB43}">
      <dgm:prSet phldrT="[Texto]"/>
      <dgm:spPr/>
      <dgm:t>
        <a:bodyPr/>
        <a:lstStyle/>
        <a:p>
          <a:r>
            <a:rPr lang="es-CO" dirty="0" smtClean="0">
              <a:solidFill>
                <a:schemeClr val="tx1"/>
              </a:solidFill>
            </a:rPr>
            <a:t>GC: Proceso humano dinámico.</a:t>
          </a:r>
          <a:endParaRPr lang="es-CO" dirty="0">
            <a:solidFill>
              <a:schemeClr val="tx1"/>
            </a:solidFill>
          </a:endParaRPr>
        </a:p>
      </dgm:t>
    </dgm:pt>
    <dgm:pt modelId="{55F14DAD-B5B3-4DFA-938E-C220807C16CE}" type="parTrans" cxnId="{088E1684-2A3A-4E04-B64C-F52DBD60FFCD}">
      <dgm:prSet/>
      <dgm:spPr/>
      <dgm:t>
        <a:bodyPr/>
        <a:lstStyle/>
        <a:p>
          <a:endParaRPr lang="es-CO">
            <a:solidFill>
              <a:schemeClr val="tx1"/>
            </a:solidFill>
          </a:endParaRPr>
        </a:p>
      </dgm:t>
    </dgm:pt>
    <dgm:pt modelId="{E68F4F26-2D94-4116-9EB9-DAC5B1534B64}" type="sibTrans" cxnId="{088E1684-2A3A-4E04-B64C-F52DBD60FFCD}">
      <dgm:prSet/>
      <dgm:spPr/>
      <dgm:t>
        <a:bodyPr/>
        <a:lstStyle/>
        <a:p>
          <a:endParaRPr lang="es-CO">
            <a:solidFill>
              <a:schemeClr val="tx1"/>
            </a:solidFill>
          </a:endParaRPr>
        </a:p>
      </dgm:t>
    </dgm:pt>
    <dgm:pt modelId="{D39E8F5E-58AE-49E6-BBD4-9563EEF5DA8C}">
      <dgm:prSet phldrT="[Texto]"/>
      <dgm:spPr/>
      <dgm:t>
        <a:bodyPr/>
        <a:lstStyle/>
        <a:p>
          <a:r>
            <a:rPr lang="es-CO" dirty="0" smtClean="0">
              <a:solidFill>
                <a:schemeClr val="tx1"/>
              </a:solidFill>
            </a:rPr>
            <a:t>K. </a:t>
          </a:r>
          <a:r>
            <a:rPr lang="es-CO" dirty="0" err="1" smtClean="0">
              <a:solidFill>
                <a:schemeClr val="tx1"/>
              </a:solidFill>
            </a:rPr>
            <a:t>Kakabadse</a:t>
          </a:r>
          <a:r>
            <a:rPr lang="es-CO" dirty="0" smtClean="0">
              <a:solidFill>
                <a:schemeClr val="tx1"/>
              </a:solidFill>
            </a:rPr>
            <a:t>, </a:t>
          </a:r>
          <a:r>
            <a:rPr lang="es-CO" dirty="0" err="1" smtClean="0">
              <a:solidFill>
                <a:schemeClr val="tx1"/>
              </a:solidFill>
            </a:rPr>
            <a:t>Kouzmin</a:t>
          </a:r>
          <a:r>
            <a:rPr lang="es-CO" dirty="0" smtClean="0">
              <a:solidFill>
                <a:schemeClr val="tx1"/>
              </a:solidFill>
            </a:rPr>
            <a:t>, &amp; </a:t>
          </a:r>
          <a:r>
            <a:rPr lang="es-CO" dirty="0" err="1" smtClean="0">
              <a:solidFill>
                <a:schemeClr val="tx1"/>
              </a:solidFill>
            </a:rPr>
            <a:t>Kakabadse</a:t>
          </a:r>
          <a:r>
            <a:rPr lang="es-CO" dirty="0" smtClean="0">
              <a:solidFill>
                <a:schemeClr val="tx1"/>
              </a:solidFill>
            </a:rPr>
            <a:t>, 2001</a:t>
          </a:r>
          <a:endParaRPr lang="es-CO" dirty="0">
            <a:solidFill>
              <a:schemeClr val="tx1"/>
            </a:solidFill>
          </a:endParaRPr>
        </a:p>
      </dgm:t>
    </dgm:pt>
    <dgm:pt modelId="{B07F28F2-AD82-485B-97DB-1C09AACCED24}" type="parTrans" cxnId="{3D2C999C-A63D-4387-B2B9-702ED21C60BF}">
      <dgm:prSet/>
      <dgm:spPr/>
      <dgm:t>
        <a:bodyPr/>
        <a:lstStyle/>
        <a:p>
          <a:endParaRPr lang="es-CO">
            <a:solidFill>
              <a:schemeClr val="tx1"/>
            </a:solidFill>
          </a:endParaRPr>
        </a:p>
      </dgm:t>
    </dgm:pt>
    <dgm:pt modelId="{23129AB1-8F21-41AD-BA5F-940C8920CB48}" type="sibTrans" cxnId="{3D2C999C-A63D-4387-B2B9-702ED21C60BF}">
      <dgm:prSet/>
      <dgm:spPr/>
      <dgm:t>
        <a:bodyPr/>
        <a:lstStyle/>
        <a:p>
          <a:endParaRPr lang="es-CO">
            <a:solidFill>
              <a:schemeClr val="tx1"/>
            </a:solidFill>
          </a:endParaRPr>
        </a:p>
      </dgm:t>
    </dgm:pt>
    <dgm:pt modelId="{C7EF80B2-2F06-43B3-85B6-4C56BE856B8F}">
      <dgm:prSet phldrT="[Texto]"/>
      <dgm:spPr/>
      <dgm:t>
        <a:bodyPr/>
        <a:lstStyle/>
        <a:p>
          <a:r>
            <a:rPr lang="es-CO" dirty="0" smtClean="0">
              <a:solidFill>
                <a:schemeClr val="tx1"/>
              </a:solidFill>
            </a:rPr>
            <a:t>Un recurso </a:t>
          </a:r>
          <a:r>
            <a:rPr lang="es-CO" dirty="0" err="1" smtClean="0">
              <a:solidFill>
                <a:schemeClr val="tx1"/>
              </a:solidFill>
            </a:rPr>
            <a:t>autogenerable</a:t>
          </a:r>
          <a:r>
            <a:rPr lang="es-CO" dirty="0" smtClean="0">
              <a:solidFill>
                <a:schemeClr val="tx1"/>
              </a:solidFill>
            </a:rPr>
            <a:t> que a través de su gestión se auto-reproduce.</a:t>
          </a:r>
          <a:endParaRPr lang="es-CO" dirty="0">
            <a:solidFill>
              <a:schemeClr val="tx1"/>
            </a:solidFill>
          </a:endParaRPr>
        </a:p>
      </dgm:t>
    </dgm:pt>
    <dgm:pt modelId="{C3264FEE-14F0-42D7-BD8B-C60D33C81663}" type="parTrans" cxnId="{8B26D6B6-E780-4192-B306-21E577BD5A18}">
      <dgm:prSet/>
      <dgm:spPr/>
      <dgm:t>
        <a:bodyPr/>
        <a:lstStyle/>
        <a:p>
          <a:endParaRPr lang="es-CO">
            <a:solidFill>
              <a:schemeClr val="tx1"/>
            </a:solidFill>
          </a:endParaRPr>
        </a:p>
      </dgm:t>
    </dgm:pt>
    <dgm:pt modelId="{3ECDF829-A35F-4695-A781-4E304D92BABE}" type="sibTrans" cxnId="{8B26D6B6-E780-4192-B306-21E577BD5A18}">
      <dgm:prSet/>
      <dgm:spPr/>
      <dgm:t>
        <a:bodyPr/>
        <a:lstStyle/>
        <a:p>
          <a:endParaRPr lang="es-CO">
            <a:solidFill>
              <a:schemeClr val="tx1"/>
            </a:solidFill>
          </a:endParaRPr>
        </a:p>
      </dgm:t>
    </dgm:pt>
    <dgm:pt modelId="{A912F930-53C9-43B7-BF92-99A5B9880328}">
      <dgm:prSet phldrT="[Texto]"/>
      <dgm:spPr/>
      <dgm:t>
        <a:bodyPr/>
        <a:lstStyle/>
        <a:p>
          <a:r>
            <a:rPr lang="es-CO" dirty="0" err="1" smtClean="0">
              <a:solidFill>
                <a:schemeClr val="tx1"/>
              </a:solidFill>
            </a:rPr>
            <a:t>Nonaka</a:t>
          </a:r>
          <a:r>
            <a:rPr lang="es-CO" dirty="0" smtClean="0">
              <a:solidFill>
                <a:schemeClr val="tx1"/>
              </a:solidFill>
            </a:rPr>
            <a:t> &amp; </a:t>
          </a:r>
          <a:r>
            <a:rPr lang="es-CO" dirty="0" err="1" smtClean="0">
              <a:solidFill>
                <a:schemeClr val="tx1"/>
              </a:solidFill>
            </a:rPr>
            <a:t>Peltokorpi</a:t>
          </a:r>
          <a:r>
            <a:rPr lang="es-CO" dirty="0" smtClean="0">
              <a:solidFill>
                <a:schemeClr val="tx1"/>
              </a:solidFill>
            </a:rPr>
            <a:t>, 2006; </a:t>
          </a:r>
          <a:r>
            <a:rPr lang="es-CO" dirty="0" err="1" smtClean="0">
              <a:solidFill>
                <a:schemeClr val="tx1"/>
              </a:solidFill>
            </a:rPr>
            <a:t>Spender</a:t>
          </a:r>
          <a:r>
            <a:rPr lang="es-CO" dirty="0" smtClean="0">
              <a:solidFill>
                <a:schemeClr val="tx1"/>
              </a:solidFill>
            </a:rPr>
            <a:t>, 2006; </a:t>
          </a:r>
          <a:r>
            <a:rPr lang="es-CO" dirty="0" err="1" smtClean="0">
              <a:solidFill>
                <a:schemeClr val="tx1"/>
              </a:solidFill>
            </a:rPr>
            <a:t>Haas</a:t>
          </a:r>
          <a:r>
            <a:rPr lang="es-CO" dirty="0" smtClean="0">
              <a:solidFill>
                <a:schemeClr val="tx1"/>
              </a:solidFill>
            </a:rPr>
            <a:t> &amp; Hansen, 2007; </a:t>
          </a:r>
          <a:r>
            <a:rPr lang="es-CO" dirty="0" err="1" smtClean="0">
              <a:solidFill>
                <a:schemeClr val="tx1"/>
              </a:solidFill>
            </a:rPr>
            <a:t>Widen</a:t>
          </a:r>
          <a:r>
            <a:rPr lang="es-CO" dirty="0" smtClean="0">
              <a:solidFill>
                <a:schemeClr val="tx1"/>
              </a:solidFill>
            </a:rPr>
            <a:t>, 2011</a:t>
          </a:r>
          <a:endParaRPr lang="es-CO" dirty="0">
            <a:solidFill>
              <a:schemeClr val="tx1"/>
            </a:solidFill>
          </a:endParaRPr>
        </a:p>
      </dgm:t>
    </dgm:pt>
    <dgm:pt modelId="{B9731522-AD37-40C3-977F-73213E62612A}" type="parTrans" cxnId="{219F69DF-9F58-4815-94E9-7F254B25812A}">
      <dgm:prSet/>
      <dgm:spPr/>
      <dgm:t>
        <a:bodyPr/>
        <a:lstStyle/>
        <a:p>
          <a:endParaRPr lang="es-CO">
            <a:solidFill>
              <a:schemeClr val="tx1"/>
            </a:solidFill>
          </a:endParaRPr>
        </a:p>
      </dgm:t>
    </dgm:pt>
    <dgm:pt modelId="{50040C4E-96D9-4046-99D6-D2C94803410C}" type="sibTrans" cxnId="{219F69DF-9F58-4815-94E9-7F254B25812A}">
      <dgm:prSet/>
      <dgm:spPr/>
      <dgm:t>
        <a:bodyPr/>
        <a:lstStyle/>
        <a:p>
          <a:endParaRPr lang="es-CO">
            <a:solidFill>
              <a:schemeClr val="tx1"/>
            </a:solidFill>
          </a:endParaRPr>
        </a:p>
      </dgm:t>
    </dgm:pt>
    <dgm:pt modelId="{E70ED8E2-13C2-46C4-A0B2-849C86085E96}">
      <dgm:prSet phldrT="[Texto]"/>
      <dgm:spPr/>
      <dgm:t>
        <a:bodyPr/>
        <a:lstStyle/>
        <a:p>
          <a:r>
            <a:rPr lang="es-CO" dirty="0" smtClean="0">
              <a:solidFill>
                <a:schemeClr val="tx1"/>
              </a:solidFill>
            </a:rPr>
            <a:t>Conocimiento organizacional es la sinergia de los conocimientos individuales.</a:t>
          </a:r>
          <a:endParaRPr lang="es-CO" dirty="0">
            <a:solidFill>
              <a:schemeClr val="tx1"/>
            </a:solidFill>
          </a:endParaRPr>
        </a:p>
      </dgm:t>
    </dgm:pt>
    <dgm:pt modelId="{B2D92FB8-8371-4FBD-9840-D21886DAED49}" type="parTrans" cxnId="{01AAD2BE-65A1-4DE7-94DD-1F2ADF2A4C2B}">
      <dgm:prSet/>
      <dgm:spPr/>
      <dgm:t>
        <a:bodyPr/>
        <a:lstStyle/>
        <a:p>
          <a:endParaRPr lang="es-CO">
            <a:solidFill>
              <a:schemeClr val="tx1"/>
            </a:solidFill>
          </a:endParaRPr>
        </a:p>
      </dgm:t>
    </dgm:pt>
    <dgm:pt modelId="{87D0F63C-42B7-4BA1-A779-D2C1A4A601B7}" type="sibTrans" cxnId="{01AAD2BE-65A1-4DE7-94DD-1F2ADF2A4C2B}">
      <dgm:prSet/>
      <dgm:spPr/>
      <dgm:t>
        <a:bodyPr/>
        <a:lstStyle/>
        <a:p>
          <a:endParaRPr lang="es-CO">
            <a:solidFill>
              <a:schemeClr val="tx1"/>
            </a:solidFill>
          </a:endParaRPr>
        </a:p>
      </dgm:t>
    </dgm:pt>
    <dgm:pt modelId="{FB0B40DA-0C8B-465C-9A8C-BB0F229901C7}">
      <dgm:prSet phldrT="[Texto]"/>
      <dgm:spPr/>
      <dgm:t>
        <a:bodyPr/>
        <a:lstStyle/>
        <a:p>
          <a:r>
            <a:rPr lang="es-CO" dirty="0" smtClean="0">
              <a:solidFill>
                <a:schemeClr val="tx1"/>
              </a:solidFill>
            </a:rPr>
            <a:t>Propuesta de proceso y de condiciones para su gestión.</a:t>
          </a:r>
          <a:endParaRPr lang="es-CO" dirty="0">
            <a:solidFill>
              <a:schemeClr val="tx1"/>
            </a:solidFill>
          </a:endParaRPr>
        </a:p>
      </dgm:t>
    </dgm:pt>
    <dgm:pt modelId="{96C97208-7D40-4792-95B1-9AFB1D046702}" type="parTrans" cxnId="{12C3DA8A-1EFB-47B3-9585-6A79F77AA87C}">
      <dgm:prSet/>
      <dgm:spPr/>
      <dgm:t>
        <a:bodyPr/>
        <a:lstStyle/>
        <a:p>
          <a:endParaRPr lang="es-CO">
            <a:solidFill>
              <a:schemeClr val="tx1"/>
            </a:solidFill>
          </a:endParaRPr>
        </a:p>
      </dgm:t>
    </dgm:pt>
    <dgm:pt modelId="{3E498580-6A51-4998-869F-E1479EA97E50}" type="sibTrans" cxnId="{12C3DA8A-1EFB-47B3-9585-6A79F77AA87C}">
      <dgm:prSet/>
      <dgm:spPr/>
      <dgm:t>
        <a:bodyPr/>
        <a:lstStyle/>
        <a:p>
          <a:endParaRPr lang="es-CO">
            <a:solidFill>
              <a:schemeClr val="tx1"/>
            </a:solidFill>
          </a:endParaRPr>
        </a:p>
      </dgm:t>
    </dgm:pt>
    <dgm:pt modelId="{FA78F4CC-D52B-4AA4-B5F0-2EE85AB503E6}" type="pres">
      <dgm:prSet presAssocID="{E04255C9-49EC-4494-AFF3-632537C491B0}" presName="linear" presStyleCnt="0">
        <dgm:presLayoutVars>
          <dgm:animLvl val="lvl"/>
          <dgm:resizeHandles val="exact"/>
        </dgm:presLayoutVars>
      </dgm:prSet>
      <dgm:spPr/>
      <dgm:t>
        <a:bodyPr/>
        <a:lstStyle/>
        <a:p>
          <a:endParaRPr lang="es-CO"/>
        </a:p>
      </dgm:t>
    </dgm:pt>
    <dgm:pt modelId="{A6822063-17C3-49CF-A1E5-8A5EF6FBAF9F}" type="pres">
      <dgm:prSet presAssocID="{7EEC0952-4FC2-41EC-84C8-2B2D6610F958}" presName="parentText" presStyleLbl="node1" presStyleIdx="0" presStyleCnt="3">
        <dgm:presLayoutVars>
          <dgm:chMax val="0"/>
          <dgm:bulletEnabled val="1"/>
        </dgm:presLayoutVars>
      </dgm:prSet>
      <dgm:spPr/>
      <dgm:t>
        <a:bodyPr/>
        <a:lstStyle/>
        <a:p>
          <a:endParaRPr lang="es-CO"/>
        </a:p>
      </dgm:t>
    </dgm:pt>
    <dgm:pt modelId="{E44F6E09-DCBE-453D-9A28-CA4217276422}" type="pres">
      <dgm:prSet presAssocID="{7EEC0952-4FC2-41EC-84C8-2B2D6610F958}" presName="childText" presStyleLbl="revTx" presStyleIdx="0" presStyleCnt="3">
        <dgm:presLayoutVars>
          <dgm:bulletEnabled val="1"/>
        </dgm:presLayoutVars>
      </dgm:prSet>
      <dgm:spPr/>
      <dgm:t>
        <a:bodyPr/>
        <a:lstStyle/>
        <a:p>
          <a:endParaRPr lang="es-CO"/>
        </a:p>
      </dgm:t>
    </dgm:pt>
    <dgm:pt modelId="{390D7F83-E1FA-4685-935C-775908D92EC9}" type="pres">
      <dgm:prSet presAssocID="{D39E8F5E-58AE-49E6-BBD4-9563EEF5DA8C}" presName="parentText" presStyleLbl="node1" presStyleIdx="1" presStyleCnt="3">
        <dgm:presLayoutVars>
          <dgm:chMax val="0"/>
          <dgm:bulletEnabled val="1"/>
        </dgm:presLayoutVars>
      </dgm:prSet>
      <dgm:spPr/>
      <dgm:t>
        <a:bodyPr/>
        <a:lstStyle/>
        <a:p>
          <a:endParaRPr lang="es-CO"/>
        </a:p>
      </dgm:t>
    </dgm:pt>
    <dgm:pt modelId="{82228400-A132-4C04-83B5-46A3D1C7BC28}" type="pres">
      <dgm:prSet presAssocID="{D39E8F5E-58AE-49E6-BBD4-9563EEF5DA8C}" presName="childText" presStyleLbl="revTx" presStyleIdx="1" presStyleCnt="3">
        <dgm:presLayoutVars>
          <dgm:bulletEnabled val="1"/>
        </dgm:presLayoutVars>
      </dgm:prSet>
      <dgm:spPr/>
      <dgm:t>
        <a:bodyPr/>
        <a:lstStyle/>
        <a:p>
          <a:endParaRPr lang="es-CO"/>
        </a:p>
      </dgm:t>
    </dgm:pt>
    <dgm:pt modelId="{B52D8548-58AE-4318-B121-9EFD6652DB05}" type="pres">
      <dgm:prSet presAssocID="{A912F930-53C9-43B7-BF92-99A5B9880328}" presName="parentText" presStyleLbl="node1" presStyleIdx="2" presStyleCnt="3">
        <dgm:presLayoutVars>
          <dgm:chMax val="0"/>
          <dgm:bulletEnabled val="1"/>
        </dgm:presLayoutVars>
      </dgm:prSet>
      <dgm:spPr/>
      <dgm:t>
        <a:bodyPr/>
        <a:lstStyle/>
        <a:p>
          <a:endParaRPr lang="es-CO"/>
        </a:p>
      </dgm:t>
    </dgm:pt>
    <dgm:pt modelId="{772543A5-24B8-4E9B-9A3F-88183926ADBE}" type="pres">
      <dgm:prSet presAssocID="{A912F930-53C9-43B7-BF92-99A5B9880328}" presName="childText" presStyleLbl="revTx" presStyleIdx="2" presStyleCnt="3">
        <dgm:presLayoutVars>
          <dgm:bulletEnabled val="1"/>
        </dgm:presLayoutVars>
      </dgm:prSet>
      <dgm:spPr/>
      <dgm:t>
        <a:bodyPr/>
        <a:lstStyle/>
        <a:p>
          <a:endParaRPr lang="es-CO"/>
        </a:p>
      </dgm:t>
    </dgm:pt>
  </dgm:ptLst>
  <dgm:cxnLst>
    <dgm:cxn modelId="{3D2C999C-A63D-4387-B2B9-702ED21C60BF}" srcId="{E04255C9-49EC-4494-AFF3-632537C491B0}" destId="{D39E8F5E-58AE-49E6-BBD4-9563EEF5DA8C}" srcOrd="1" destOrd="0" parTransId="{B07F28F2-AD82-485B-97DB-1C09AACCED24}" sibTransId="{23129AB1-8F21-41AD-BA5F-940C8920CB48}"/>
    <dgm:cxn modelId="{8B26D6B6-E780-4192-B306-21E577BD5A18}" srcId="{D39E8F5E-58AE-49E6-BBD4-9563EEF5DA8C}" destId="{C7EF80B2-2F06-43B3-85B6-4C56BE856B8F}" srcOrd="0" destOrd="0" parTransId="{C3264FEE-14F0-42D7-BD8B-C60D33C81663}" sibTransId="{3ECDF829-A35F-4695-A781-4E304D92BABE}"/>
    <dgm:cxn modelId="{D6070C49-81EC-448C-BEF6-E17628E97465}" type="presOf" srcId="{D39E8F5E-58AE-49E6-BBD4-9563EEF5DA8C}" destId="{390D7F83-E1FA-4685-935C-775908D92EC9}" srcOrd="0" destOrd="0" presId="urn:microsoft.com/office/officeart/2005/8/layout/vList2"/>
    <dgm:cxn modelId="{08394D6E-8FF1-4A9A-A108-AD454844E0EA}" type="presOf" srcId="{5AE1FE94-5DAF-4788-A818-5F7E315DAB43}" destId="{E44F6E09-DCBE-453D-9A28-CA4217276422}" srcOrd="0" destOrd="0" presId="urn:microsoft.com/office/officeart/2005/8/layout/vList2"/>
    <dgm:cxn modelId="{0CACA454-A303-4090-86E5-5BC44F40B3AC}" type="presOf" srcId="{FB0B40DA-0C8B-465C-9A8C-BB0F229901C7}" destId="{82228400-A132-4C04-83B5-46A3D1C7BC28}" srcOrd="0" destOrd="1" presId="urn:microsoft.com/office/officeart/2005/8/layout/vList2"/>
    <dgm:cxn modelId="{466C4809-DB54-4A1C-8186-41081B115CDA}" type="presOf" srcId="{7EEC0952-4FC2-41EC-84C8-2B2D6610F958}" destId="{A6822063-17C3-49CF-A1E5-8A5EF6FBAF9F}" srcOrd="0" destOrd="0" presId="urn:microsoft.com/office/officeart/2005/8/layout/vList2"/>
    <dgm:cxn modelId="{41B0AF8F-4127-4CDC-938C-DFA8F26D318D}" type="presOf" srcId="{C7EF80B2-2F06-43B3-85B6-4C56BE856B8F}" destId="{82228400-A132-4C04-83B5-46A3D1C7BC28}" srcOrd="0" destOrd="0" presId="urn:microsoft.com/office/officeart/2005/8/layout/vList2"/>
    <dgm:cxn modelId="{90C63874-DBA7-42AD-BC4F-F3FFC3CD8FF3}" type="presOf" srcId="{E04255C9-49EC-4494-AFF3-632537C491B0}" destId="{FA78F4CC-D52B-4AA4-B5F0-2EE85AB503E6}" srcOrd="0" destOrd="0" presId="urn:microsoft.com/office/officeart/2005/8/layout/vList2"/>
    <dgm:cxn modelId="{219F69DF-9F58-4815-94E9-7F254B25812A}" srcId="{E04255C9-49EC-4494-AFF3-632537C491B0}" destId="{A912F930-53C9-43B7-BF92-99A5B9880328}" srcOrd="2" destOrd="0" parTransId="{B9731522-AD37-40C3-977F-73213E62612A}" sibTransId="{50040C4E-96D9-4046-99D6-D2C94803410C}"/>
    <dgm:cxn modelId="{D9C5AF22-7F29-444F-9DBD-AF53FA42FC23}" type="presOf" srcId="{A912F930-53C9-43B7-BF92-99A5B9880328}" destId="{B52D8548-58AE-4318-B121-9EFD6652DB05}" srcOrd="0" destOrd="0" presId="urn:microsoft.com/office/officeart/2005/8/layout/vList2"/>
    <dgm:cxn modelId="{01AAD2BE-65A1-4DE7-94DD-1F2ADF2A4C2B}" srcId="{A912F930-53C9-43B7-BF92-99A5B9880328}" destId="{E70ED8E2-13C2-46C4-A0B2-849C86085E96}" srcOrd="0" destOrd="0" parTransId="{B2D92FB8-8371-4FBD-9840-D21886DAED49}" sibTransId="{87D0F63C-42B7-4BA1-A779-D2C1A4A601B7}"/>
    <dgm:cxn modelId="{9D7B6C56-302B-4F0E-9AC8-D85D06474A90}" type="presOf" srcId="{E70ED8E2-13C2-46C4-A0B2-849C86085E96}" destId="{772543A5-24B8-4E9B-9A3F-88183926ADBE}" srcOrd="0" destOrd="0" presId="urn:microsoft.com/office/officeart/2005/8/layout/vList2"/>
    <dgm:cxn modelId="{088E1684-2A3A-4E04-B64C-F52DBD60FFCD}" srcId="{7EEC0952-4FC2-41EC-84C8-2B2D6610F958}" destId="{5AE1FE94-5DAF-4788-A818-5F7E315DAB43}" srcOrd="0" destOrd="0" parTransId="{55F14DAD-B5B3-4DFA-938E-C220807C16CE}" sibTransId="{E68F4F26-2D94-4116-9EB9-DAC5B1534B64}"/>
    <dgm:cxn modelId="{12C3DA8A-1EFB-47B3-9585-6A79F77AA87C}" srcId="{D39E8F5E-58AE-49E6-BBD4-9563EEF5DA8C}" destId="{FB0B40DA-0C8B-465C-9A8C-BB0F229901C7}" srcOrd="1" destOrd="0" parTransId="{96C97208-7D40-4792-95B1-9AFB1D046702}" sibTransId="{3E498580-6A51-4998-869F-E1479EA97E50}"/>
    <dgm:cxn modelId="{00FFA9CF-4FE5-4B23-8411-74DB0DDEE3D7}" srcId="{E04255C9-49EC-4494-AFF3-632537C491B0}" destId="{7EEC0952-4FC2-41EC-84C8-2B2D6610F958}" srcOrd="0" destOrd="0" parTransId="{F63348B3-8940-4A75-A9E5-468F31262887}" sibTransId="{93E4F282-F8DC-48C5-AC32-713B77A176EA}"/>
    <dgm:cxn modelId="{13B8D166-0BD4-4340-A243-8752B85FEF1E}" type="presParOf" srcId="{FA78F4CC-D52B-4AA4-B5F0-2EE85AB503E6}" destId="{A6822063-17C3-49CF-A1E5-8A5EF6FBAF9F}" srcOrd="0" destOrd="0" presId="urn:microsoft.com/office/officeart/2005/8/layout/vList2"/>
    <dgm:cxn modelId="{F4742456-F915-45AE-832C-42E1977FED3C}" type="presParOf" srcId="{FA78F4CC-D52B-4AA4-B5F0-2EE85AB503E6}" destId="{E44F6E09-DCBE-453D-9A28-CA4217276422}" srcOrd="1" destOrd="0" presId="urn:microsoft.com/office/officeart/2005/8/layout/vList2"/>
    <dgm:cxn modelId="{A3A01260-7DD9-4976-917A-FAE633B8CF21}" type="presParOf" srcId="{FA78F4CC-D52B-4AA4-B5F0-2EE85AB503E6}" destId="{390D7F83-E1FA-4685-935C-775908D92EC9}" srcOrd="2" destOrd="0" presId="urn:microsoft.com/office/officeart/2005/8/layout/vList2"/>
    <dgm:cxn modelId="{4A90D3B2-F4A7-4443-91F4-1A041EE9CAAA}" type="presParOf" srcId="{FA78F4CC-D52B-4AA4-B5F0-2EE85AB503E6}" destId="{82228400-A132-4C04-83B5-46A3D1C7BC28}" srcOrd="3" destOrd="0" presId="urn:microsoft.com/office/officeart/2005/8/layout/vList2"/>
    <dgm:cxn modelId="{1CD3AB75-2C27-442F-AA1E-C3E6D1B52477}" type="presParOf" srcId="{FA78F4CC-D52B-4AA4-B5F0-2EE85AB503E6}" destId="{B52D8548-58AE-4318-B121-9EFD6652DB05}" srcOrd="4" destOrd="0" presId="urn:microsoft.com/office/officeart/2005/8/layout/vList2"/>
    <dgm:cxn modelId="{26B846E9-72DB-4BF1-9B02-3F30E76BEC84}" type="presParOf" srcId="{FA78F4CC-D52B-4AA4-B5F0-2EE85AB503E6}" destId="{772543A5-24B8-4E9B-9A3F-88183926ADB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4255C9-49EC-4494-AFF3-632537C491B0}"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s-CO"/>
        </a:p>
      </dgm:t>
    </dgm:pt>
    <dgm:pt modelId="{7EEC0952-4FC2-41EC-84C8-2B2D6610F958}">
      <dgm:prSet phldrT="[Texto]"/>
      <dgm:spPr/>
      <dgm:t>
        <a:bodyPr/>
        <a:lstStyle/>
        <a:p>
          <a:r>
            <a:rPr lang="es-CO" dirty="0" err="1" smtClean="0">
              <a:solidFill>
                <a:schemeClr val="tx1"/>
              </a:solidFill>
            </a:rPr>
            <a:t>Nonaka</a:t>
          </a:r>
          <a:r>
            <a:rPr lang="es-CO" dirty="0" smtClean="0">
              <a:solidFill>
                <a:schemeClr val="tx1"/>
              </a:solidFill>
            </a:rPr>
            <a:t>, 1994; </a:t>
          </a:r>
          <a:r>
            <a:rPr lang="es-CO" dirty="0" err="1" smtClean="0">
              <a:solidFill>
                <a:schemeClr val="tx1"/>
              </a:solidFill>
            </a:rPr>
            <a:t>Rugless</a:t>
          </a:r>
          <a:r>
            <a:rPr lang="es-CO" dirty="0" smtClean="0">
              <a:solidFill>
                <a:schemeClr val="tx1"/>
              </a:solidFill>
            </a:rPr>
            <a:t>, 1998; </a:t>
          </a:r>
          <a:r>
            <a:rPr lang="es-CO" dirty="0" err="1" smtClean="0">
              <a:solidFill>
                <a:schemeClr val="tx1"/>
              </a:solidFill>
            </a:rPr>
            <a:t>Carlucci</a:t>
          </a:r>
          <a:r>
            <a:rPr lang="es-CO" dirty="0" smtClean="0">
              <a:solidFill>
                <a:schemeClr val="tx1"/>
              </a:solidFill>
            </a:rPr>
            <a:t> &amp; </a:t>
          </a:r>
          <a:r>
            <a:rPr lang="es-CO" dirty="0" err="1" smtClean="0">
              <a:solidFill>
                <a:schemeClr val="tx1"/>
              </a:solidFill>
            </a:rPr>
            <a:t>Schiuma</a:t>
          </a:r>
          <a:r>
            <a:rPr lang="es-CO" dirty="0" smtClean="0">
              <a:solidFill>
                <a:schemeClr val="tx1"/>
              </a:solidFill>
            </a:rPr>
            <a:t>, 2007; K. </a:t>
          </a:r>
          <a:r>
            <a:rPr lang="es-CO" dirty="0" err="1" smtClean="0">
              <a:solidFill>
                <a:schemeClr val="tx1"/>
              </a:solidFill>
            </a:rPr>
            <a:t>Kakabadse</a:t>
          </a:r>
          <a:r>
            <a:rPr lang="es-CO" dirty="0" smtClean="0">
              <a:solidFill>
                <a:schemeClr val="tx1"/>
              </a:solidFill>
            </a:rPr>
            <a:t>, </a:t>
          </a:r>
          <a:r>
            <a:rPr lang="es-CO" dirty="0" err="1" smtClean="0">
              <a:solidFill>
                <a:schemeClr val="tx1"/>
              </a:solidFill>
            </a:rPr>
            <a:t>Kouzmin</a:t>
          </a:r>
          <a:r>
            <a:rPr lang="es-CO" dirty="0" smtClean="0">
              <a:solidFill>
                <a:schemeClr val="tx1"/>
              </a:solidFill>
            </a:rPr>
            <a:t>, &amp; </a:t>
          </a:r>
          <a:r>
            <a:rPr lang="es-CO" dirty="0" err="1" smtClean="0">
              <a:solidFill>
                <a:schemeClr val="tx1"/>
              </a:solidFill>
            </a:rPr>
            <a:t>Kakabadse</a:t>
          </a:r>
          <a:r>
            <a:rPr lang="es-CO" dirty="0" smtClean="0">
              <a:solidFill>
                <a:schemeClr val="tx1"/>
              </a:solidFill>
            </a:rPr>
            <a:t>, 2001; Cepeda &amp; Vera, 2007</a:t>
          </a:r>
          <a:endParaRPr lang="es-CO" dirty="0">
            <a:solidFill>
              <a:schemeClr val="tx1"/>
            </a:solidFill>
          </a:endParaRPr>
        </a:p>
      </dgm:t>
    </dgm:pt>
    <dgm:pt modelId="{F63348B3-8940-4A75-A9E5-468F31262887}" type="parTrans" cxnId="{00FFA9CF-4FE5-4B23-8411-74DB0DDEE3D7}">
      <dgm:prSet/>
      <dgm:spPr/>
      <dgm:t>
        <a:bodyPr/>
        <a:lstStyle/>
        <a:p>
          <a:endParaRPr lang="es-CO">
            <a:solidFill>
              <a:schemeClr val="tx1"/>
            </a:solidFill>
          </a:endParaRPr>
        </a:p>
      </dgm:t>
    </dgm:pt>
    <dgm:pt modelId="{93E4F282-F8DC-48C5-AC32-713B77A176EA}" type="sibTrans" cxnId="{00FFA9CF-4FE5-4B23-8411-74DB0DDEE3D7}">
      <dgm:prSet/>
      <dgm:spPr/>
      <dgm:t>
        <a:bodyPr/>
        <a:lstStyle/>
        <a:p>
          <a:endParaRPr lang="es-CO">
            <a:solidFill>
              <a:schemeClr val="tx1"/>
            </a:solidFill>
          </a:endParaRPr>
        </a:p>
      </dgm:t>
    </dgm:pt>
    <dgm:pt modelId="{5AE1FE94-5DAF-4788-A818-5F7E315DAB43}">
      <dgm:prSet phldrT="[Texto]"/>
      <dgm:spPr/>
      <dgm:t>
        <a:bodyPr/>
        <a:lstStyle/>
        <a:p>
          <a:r>
            <a:rPr lang="es-CO" dirty="0" smtClean="0">
              <a:solidFill>
                <a:schemeClr val="tx1"/>
              </a:solidFill>
            </a:rPr>
            <a:t>Propuestas de procesos de GC.</a:t>
          </a:r>
          <a:endParaRPr lang="es-CO" dirty="0">
            <a:solidFill>
              <a:schemeClr val="tx1"/>
            </a:solidFill>
          </a:endParaRPr>
        </a:p>
      </dgm:t>
    </dgm:pt>
    <dgm:pt modelId="{55F14DAD-B5B3-4DFA-938E-C220807C16CE}" type="parTrans" cxnId="{088E1684-2A3A-4E04-B64C-F52DBD60FFCD}">
      <dgm:prSet/>
      <dgm:spPr/>
      <dgm:t>
        <a:bodyPr/>
        <a:lstStyle/>
        <a:p>
          <a:endParaRPr lang="es-CO">
            <a:solidFill>
              <a:schemeClr val="tx1"/>
            </a:solidFill>
          </a:endParaRPr>
        </a:p>
      </dgm:t>
    </dgm:pt>
    <dgm:pt modelId="{E68F4F26-2D94-4116-9EB9-DAC5B1534B64}" type="sibTrans" cxnId="{088E1684-2A3A-4E04-B64C-F52DBD60FFCD}">
      <dgm:prSet/>
      <dgm:spPr/>
      <dgm:t>
        <a:bodyPr/>
        <a:lstStyle/>
        <a:p>
          <a:endParaRPr lang="es-CO">
            <a:solidFill>
              <a:schemeClr val="tx1"/>
            </a:solidFill>
          </a:endParaRPr>
        </a:p>
      </dgm:t>
    </dgm:pt>
    <dgm:pt modelId="{D39E8F5E-58AE-49E6-BBD4-9563EEF5DA8C}">
      <dgm:prSet phldrT="[Texto]"/>
      <dgm:spPr/>
      <dgm:t>
        <a:bodyPr/>
        <a:lstStyle/>
        <a:p>
          <a:r>
            <a:rPr lang="es-CO" dirty="0" err="1" smtClean="0">
              <a:solidFill>
                <a:schemeClr val="tx1"/>
              </a:solidFill>
            </a:rPr>
            <a:t>Razmerita</a:t>
          </a:r>
          <a:r>
            <a:rPr lang="es-CO" dirty="0" smtClean="0">
              <a:solidFill>
                <a:schemeClr val="tx1"/>
              </a:solidFill>
            </a:rPr>
            <a:t>, Kirchner, &amp; </a:t>
          </a:r>
          <a:r>
            <a:rPr lang="es-CO" dirty="0" err="1" smtClean="0">
              <a:solidFill>
                <a:schemeClr val="tx1"/>
              </a:solidFill>
            </a:rPr>
            <a:t>Sudzina</a:t>
          </a:r>
          <a:r>
            <a:rPr lang="es-CO" dirty="0" smtClean="0">
              <a:solidFill>
                <a:schemeClr val="tx1"/>
              </a:solidFill>
            </a:rPr>
            <a:t>, 2009; Miller, 2005; </a:t>
          </a:r>
          <a:r>
            <a:rPr lang="es-CO" dirty="0" err="1" smtClean="0">
              <a:solidFill>
                <a:schemeClr val="tx1"/>
              </a:solidFill>
            </a:rPr>
            <a:t>Pauleen</a:t>
          </a:r>
          <a:r>
            <a:rPr lang="es-CO" dirty="0" smtClean="0">
              <a:solidFill>
                <a:schemeClr val="tx1"/>
              </a:solidFill>
            </a:rPr>
            <a:t>, 2009; </a:t>
          </a:r>
          <a:r>
            <a:rPr lang="es-CO" dirty="0" err="1" smtClean="0">
              <a:solidFill>
                <a:schemeClr val="tx1"/>
              </a:solidFill>
            </a:rPr>
            <a:t>Chatti</a:t>
          </a:r>
          <a:r>
            <a:rPr lang="es-CO" dirty="0" smtClean="0">
              <a:solidFill>
                <a:schemeClr val="tx1"/>
              </a:solidFill>
            </a:rPr>
            <a:t>, 2012</a:t>
          </a:r>
          <a:endParaRPr lang="es-CO" dirty="0">
            <a:solidFill>
              <a:schemeClr val="tx1"/>
            </a:solidFill>
          </a:endParaRPr>
        </a:p>
      </dgm:t>
    </dgm:pt>
    <dgm:pt modelId="{B07F28F2-AD82-485B-97DB-1C09AACCED24}" type="parTrans" cxnId="{3D2C999C-A63D-4387-B2B9-702ED21C60BF}">
      <dgm:prSet/>
      <dgm:spPr/>
      <dgm:t>
        <a:bodyPr/>
        <a:lstStyle/>
        <a:p>
          <a:endParaRPr lang="es-CO">
            <a:solidFill>
              <a:schemeClr val="tx1"/>
            </a:solidFill>
          </a:endParaRPr>
        </a:p>
      </dgm:t>
    </dgm:pt>
    <dgm:pt modelId="{23129AB1-8F21-41AD-BA5F-940C8920CB48}" type="sibTrans" cxnId="{3D2C999C-A63D-4387-B2B9-702ED21C60BF}">
      <dgm:prSet/>
      <dgm:spPr/>
      <dgm:t>
        <a:bodyPr/>
        <a:lstStyle/>
        <a:p>
          <a:endParaRPr lang="es-CO">
            <a:solidFill>
              <a:schemeClr val="tx1"/>
            </a:solidFill>
          </a:endParaRPr>
        </a:p>
      </dgm:t>
    </dgm:pt>
    <dgm:pt modelId="{C7EF80B2-2F06-43B3-85B6-4C56BE856B8F}">
      <dgm:prSet phldrT="[Texto]"/>
      <dgm:spPr/>
      <dgm:t>
        <a:bodyPr/>
        <a:lstStyle/>
        <a:p>
          <a:r>
            <a:rPr lang="es-CO" dirty="0" smtClean="0">
              <a:solidFill>
                <a:schemeClr val="tx1"/>
              </a:solidFill>
            </a:rPr>
            <a:t>Gestión de conocimiento personal (GCP).</a:t>
          </a:r>
          <a:endParaRPr lang="es-CO" dirty="0">
            <a:solidFill>
              <a:schemeClr val="tx1"/>
            </a:solidFill>
          </a:endParaRPr>
        </a:p>
      </dgm:t>
    </dgm:pt>
    <dgm:pt modelId="{C3264FEE-14F0-42D7-BD8B-C60D33C81663}" type="parTrans" cxnId="{8B26D6B6-E780-4192-B306-21E577BD5A18}">
      <dgm:prSet/>
      <dgm:spPr/>
      <dgm:t>
        <a:bodyPr/>
        <a:lstStyle/>
        <a:p>
          <a:endParaRPr lang="es-CO">
            <a:solidFill>
              <a:schemeClr val="tx1"/>
            </a:solidFill>
          </a:endParaRPr>
        </a:p>
      </dgm:t>
    </dgm:pt>
    <dgm:pt modelId="{3ECDF829-A35F-4695-A781-4E304D92BABE}" type="sibTrans" cxnId="{8B26D6B6-E780-4192-B306-21E577BD5A18}">
      <dgm:prSet/>
      <dgm:spPr/>
      <dgm:t>
        <a:bodyPr/>
        <a:lstStyle/>
        <a:p>
          <a:endParaRPr lang="es-CO">
            <a:solidFill>
              <a:schemeClr val="tx1"/>
            </a:solidFill>
          </a:endParaRPr>
        </a:p>
      </dgm:t>
    </dgm:pt>
    <dgm:pt modelId="{A912F930-53C9-43B7-BF92-99A5B9880328}">
      <dgm:prSet phldrT="[Texto]"/>
      <dgm:spPr/>
      <dgm:t>
        <a:bodyPr/>
        <a:lstStyle/>
        <a:p>
          <a:r>
            <a:rPr lang="es-CO" dirty="0" err="1" smtClean="0">
              <a:solidFill>
                <a:schemeClr val="tx1">
                  <a:lumMod val="95000"/>
                  <a:lumOff val="5000"/>
                </a:schemeClr>
              </a:solidFill>
            </a:rPr>
            <a:t>Widen</a:t>
          </a:r>
          <a:r>
            <a:rPr lang="es-CO" dirty="0" smtClean="0">
              <a:solidFill>
                <a:schemeClr val="tx1">
                  <a:lumMod val="95000"/>
                  <a:lumOff val="5000"/>
                </a:schemeClr>
              </a:solidFill>
            </a:rPr>
            <a:t>, 2011; BID, 2011; Brent, </a:t>
          </a:r>
          <a:r>
            <a:rPr lang="es-CO" dirty="0" err="1" smtClean="0">
              <a:solidFill>
                <a:schemeClr val="tx1">
                  <a:lumMod val="95000"/>
                  <a:lumOff val="5000"/>
                </a:schemeClr>
              </a:solidFill>
            </a:rPr>
            <a:t>Beruvides</a:t>
          </a:r>
          <a:r>
            <a:rPr lang="es-CO" dirty="0" smtClean="0">
              <a:solidFill>
                <a:schemeClr val="tx1">
                  <a:lumMod val="95000"/>
                  <a:lumOff val="5000"/>
                </a:schemeClr>
              </a:solidFill>
            </a:rPr>
            <a:t>, &amp; Ben, 2008; </a:t>
          </a:r>
          <a:r>
            <a:rPr lang="es-CO" dirty="0" err="1" smtClean="0">
              <a:solidFill>
                <a:schemeClr val="tx1">
                  <a:lumMod val="95000"/>
                  <a:lumOff val="5000"/>
                </a:schemeClr>
              </a:solidFill>
            </a:rPr>
            <a:t>Greer</a:t>
          </a:r>
          <a:r>
            <a:rPr lang="es-CO" dirty="0" smtClean="0">
              <a:solidFill>
                <a:schemeClr val="tx1">
                  <a:lumMod val="95000"/>
                  <a:lumOff val="5000"/>
                </a:schemeClr>
              </a:solidFill>
            </a:rPr>
            <a:t>, 2008; Richter &amp; Weber, 2013; </a:t>
          </a:r>
          <a:r>
            <a:rPr lang="es-CO" dirty="0" err="1" smtClean="0">
              <a:solidFill>
                <a:schemeClr val="tx1">
                  <a:lumMod val="95000"/>
                  <a:lumOff val="5000"/>
                </a:schemeClr>
              </a:solidFill>
            </a:rPr>
            <a:t>Cardenas</a:t>
          </a:r>
          <a:r>
            <a:rPr lang="es-CO" dirty="0" smtClean="0">
              <a:solidFill>
                <a:schemeClr val="tx1">
                  <a:lumMod val="95000"/>
                  <a:lumOff val="5000"/>
                </a:schemeClr>
              </a:solidFill>
            </a:rPr>
            <a:t> &amp; </a:t>
          </a:r>
          <a:r>
            <a:rPr lang="es-CO" dirty="0" err="1" smtClean="0">
              <a:solidFill>
                <a:schemeClr val="tx1">
                  <a:lumMod val="95000"/>
                  <a:lumOff val="5000"/>
                </a:schemeClr>
              </a:solidFill>
            </a:rPr>
            <a:t>Spinola</a:t>
          </a:r>
          <a:r>
            <a:rPr lang="es-CO" dirty="0" smtClean="0">
              <a:solidFill>
                <a:schemeClr val="tx1">
                  <a:lumMod val="95000"/>
                  <a:lumOff val="5000"/>
                </a:schemeClr>
              </a:solidFill>
            </a:rPr>
            <a:t>, 2013</a:t>
          </a:r>
          <a:endParaRPr lang="es-CO" dirty="0">
            <a:solidFill>
              <a:schemeClr val="tx1">
                <a:lumMod val="95000"/>
                <a:lumOff val="5000"/>
              </a:schemeClr>
            </a:solidFill>
          </a:endParaRPr>
        </a:p>
      </dgm:t>
    </dgm:pt>
    <dgm:pt modelId="{B9731522-AD37-40C3-977F-73213E62612A}" type="parTrans" cxnId="{219F69DF-9F58-4815-94E9-7F254B25812A}">
      <dgm:prSet/>
      <dgm:spPr/>
      <dgm:t>
        <a:bodyPr/>
        <a:lstStyle/>
        <a:p>
          <a:endParaRPr lang="es-CO">
            <a:solidFill>
              <a:schemeClr val="tx1"/>
            </a:solidFill>
          </a:endParaRPr>
        </a:p>
      </dgm:t>
    </dgm:pt>
    <dgm:pt modelId="{50040C4E-96D9-4046-99D6-D2C94803410C}" type="sibTrans" cxnId="{219F69DF-9F58-4815-94E9-7F254B25812A}">
      <dgm:prSet/>
      <dgm:spPr/>
      <dgm:t>
        <a:bodyPr/>
        <a:lstStyle/>
        <a:p>
          <a:endParaRPr lang="es-CO">
            <a:solidFill>
              <a:schemeClr val="tx1"/>
            </a:solidFill>
          </a:endParaRPr>
        </a:p>
      </dgm:t>
    </dgm:pt>
    <dgm:pt modelId="{E70ED8E2-13C2-46C4-A0B2-849C86085E96}">
      <dgm:prSet phldrT="[Texto]"/>
      <dgm:spPr/>
      <dgm:t>
        <a:bodyPr/>
        <a:lstStyle/>
        <a:p>
          <a:r>
            <a:rPr lang="es-CO" dirty="0" smtClean="0">
              <a:solidFill>
                <a:schemeClr val="tx1"/>
              </a:solidFill>
            </a:rPr>
            <a:t>Lecciones aprendidas.</a:t>
          </a:r>
          <a:endParaRPr lang="es-CO" dirty="0">
            <a:solidFill>
              <a:schemeClr val="tx1"/>
            </a:solidFill>
          </a:endParaRPr>
        </a:p>
      </dgm:t>
    </dgm:pt>
    <dgm:pt modelId="{B2D92FB8-8371-4FBD-9840-D21886DAED49}" type="parTrans" cxnId="{01AAD2BE-65A1-4DE7-94DD-1F2ADF2A4C2B}">
      <dgm:prSet/>
      <dgm:spPr/>
      <dgm:t>
        <a:bodyPr/>
        <a:lstStyle/>
        <a:p>
          <a:endParaRPr lang="es-CO">
            <a:solidFill>
              <a:schemeClr val="tx1"/>
            </a:solidFill>
          </a:endParaRPr>
        </a:p>
      </dgm:t>
    </dgm:pt>
    <dgm:pt modelId="{87D0F63C-42B7-4BA1-A779-D2C1A4A601B7}" type="sibTrans" cxnId="{01AAD2BE-65A1-4DE7-94DD-1F2ADF2A4C2B}">
      <dgm:prSet/>
      <dgm:spPr/>
      <dgm:t>
        <a:bodyPr/>
        <a:lstStyle/>
        <a:p>
          <a:endParaRPr lang="es-CO">
            <a:solidFill>
              <a:schemeClr val="tx1"/>
            </a:solidFill>
          </a:endParaRPr>
        </a:p>
      </dgm:t>
    </dgm:pt>
    <dgm:pt modelId="{27E9231F-4183-469A-93A9-F5CCEF540B82}">
      <dgm:prSet phldrT="[Texto]"/>
      <dgm:spPr/>
      <dgm:t>
        <a:bodyPr/>
        <a:lstStyle/>
        <a:p>
          <a:r>
            <a:rPr lang="es-CO" dirty="0" smtClean="0">
              <a:solidFill>
                <a:schemeClr val="tx1"/>
              </a:solidFill>
            </a:rPr>
            <a:t>El apoyo de la tecnología en los procesos de GCP.</a:t>
          </a:r>
          <a:endParaRPr lang="es-CO" dirty="0">
            <a:solidFill>
              <a:schemeClr val="tx1"/>
            </a:solidFill>
          </a:endParaRPr>
        </a:p>
      </dgm:t>
    </dgm:pt>
    <dgm:pt modelId="{EDDCBFBA-0DEA-4559-886D-A07ED48F3605}" type="parTrans" cxnId="{8126E682-3378-44EF-BFA2-77EE71DEB2C6}">
      <dgm:prSet/>
      <dgm:spPr/>
      <dgm:t>
        <a:bodyPr/>
        <a:lstStyle/>
        <a:p>
          <a:endParaRPr lang="es-CO">
            <a:solidFill>
              <a:schemeClr val="tx1"/>
            </a:solidFill>
          </a:endParaRPr>
        </a:p>
      </dgm:t>
    </dgm:pt>
    <dgm:pt modelId="{5C08B7DF-805E-4EA2-B7EA-3D425167355F}" type="sibTrans" cxnId="{8126E682-3378-44EF-BFA2-77EE71DEB2C6}">
      <dgm:prSet/>
      <dgm:spPr/>
      <dgm:t>
        <a:bodyPr/>
        <a:lstStyle/>
        <a:p>
          <a:endParaRPr lang="es-CO">
            <a:solidFill>
              <a:schemeClr val="tx1"/>
            </a:solidFill>
          </a:endParaRPr>
        </a:p>
      </dgm:t>
    </dgm:pt>
    <dgm:pt modelId="{FA78F4CC-D52B-4AA4-B5F0-2EE85AB503E6}" type="pres">
      <dgm:prSet presAssocID="{E04255C9-49EC-4494-AFF3-632537C491B0}" presName="linear" presStyleCnt="0">
        <dgm:presLayoutVars>
          <dgm:animLvl val="lvl"/>
          <dgm:resizeHandles val="exact"/>
        </dgm:presLayoutVars>
      </dgm:prSet>
      <dgm:spPr/>
      <dgm:t>
        <a:bodyPr/>
        <a:lstStyle/>
        <a:p>
          <a:endParaRPr lang="es-CO"/>
        </a:p>
      </dgm:t>
    </dgm:pt>
    <dgm:pt modelId="{A6822063-17C3-49CF-A1E5-8A5EF6FBAF9F}" type="pres">
      <dgm:prSet presAssocID="{7EEC0952-4FC2-41EC-84C8-2B2D6610F958}" presName="parentText" presStyleLbl="node1" presStyleIdx="0" presStyleCnt="3">
        <dgm:presLayoutVars>
          <dgm:chMax val="0"/>
          <dgm:bulletEnabled val="1"/>
        </dgm:presLayoutVars>
      </dgm:prSet>
      <dgm:spPr/>
      <dgm:t>
        <a:bodyPr/>
        <a:lstStyle/>
        <a:p>
          <a:endParaRPr lang="es-CO"/>
        </a:p>
      </dgm:t>
    </dgm:pt>
    <dgm:pt modelId="{E44F6E09-DCBE-453D-9A28-CA4217276422}" type="pres">
      <dgm:prSet presAssocID="{7EEC0952-4FC2-41EC-84C8-2B2D6610F958}" presName="childText" presStyleLbl="revTx" presStyleIdx="0" presStyleCnt="3">
        <dgm:presLayoutVars>
          <dgm:bulletEnabled val="1"/>
        </dgm:presLayoutVars>
      </dgm:prSet>
      <dgm:spPr/>
      <dgm:t>
        <a:bodyPr/>
        <a:lstStyle/>
        <a:p>
          <a:endParaRPr lang="es-CO"/>
        </a:p>
      </dgm:t>
    </dgm:pt>
    <dgm:pt modelId="{390D7F83-E1FA-4685-935C-775908D92EC9}" type="pres">
      <dgm:prSet presAssocID="{D39E8F5E-58AE-49E6-BBD4-9563EEF5DA8C}" presName="parentText" presStyleLbl="node1" presStyleIdx="1" presStyleCnt="3">
        <dgm:presLayoutVars>
          <dgm:chMax val="0"/>
          <dgm:bulletEnabled val="1"/>
        </dgm:presLayoutVars>
      </dgm:prSet>
      <dgm:spPr/>
      <dgm:t>
        <a:bodyPr/>
        <a:lstStyle/>
        <a:p>
          <a:endParaRPr lang="es-CO"/>
        </a:p>
      </dgm:t>
    </dgm:pt>
    <dgm:pt modelId="{82228400-A132-4C04-83B5-46A3D1C7BC28}" type="pres">
      <dgm:prSet presAssocID="{D39E8F5E-58AE-49E6-BBD4-9563EEF5DA8C}" presName="childText" presStyleLbl="revTx" presStyleIdx="1" presStyleCnt="3">
        <dgm:presLayoutVars>
          <dgm:bulletEnabled val="1"/>
        </dgm:presLayoutVars>
      </dgm:prSet>
      <dgm:spPr/>
      <dgm:t>
        <a:bodyPr/>
        <a:lstStyle/>
        <a:p>
          <a:endParaRPr lang="es-CO"/>
        </a:p>
      </dgm:t>
    </dgm:pt>
    <dgm:pt modelId="{B52D8548-58AE-4318-B121-9EFD6652DB05}" type="pres">
      <dgm:prSet presAssocID="{A912F930-53C9-43B7-BF92-99A5B9880328}" presName="parentText" presStyleLbl="node1" presStyleIdx="2" presStyleCnt="3">
        <dgm:presLayoutVars>
          <dgm:chMax val="0"/>
          <dgm:bulletEnabled val="1"/>
        </dgm:presLayoutVars>
      </dgm:prSet>
      <dgm:spPr/>
      <dgm:t>
        <a:bodyPr/>
        <a:lstStyle/>
        <a:p>
          <a:endParaRPr lang="es-CO"/>
        </a:p>
      </dgm:t>
    </dgm:pt>
    <dgm:pt modelId="{772543A5-24B8-4E9B-9A3F-88183926ADBE}" type="pres">
      <dgm:prSet presAssocID="{A912F930-53C9-43B7-BF92-99A5B9880328}" presName="childText" presStyleLbl="revTx" presStyleIdx="2" presStyleCnt="3">
        <dgm:presLayoutVars>
          <dgm:bulletEnabled val="1"/>
        </dgm:presLayoutVars>
      </dgm:prSet>
      <dgm:spPr/>
      <dgm:t>
        <a:bodyPr/>
        <a:lstStyle/>
        <a:p>
          <a:endParaRPr lang="es-CO"/>
        </a:p>
      </dgm:t>
    </dgm:pt>
  </dgm:ptLst>
  <dgm:cxnLst>
    <dgm:cxn modelId="{3D2C999C-A63D-4387-B2B9-702ED21C60BF}" srcId="{E04255C9-49EC-4494-AFF3-632537C491B0}" destId="{D39E8F5E-58AE-49E6-BBD4-9563EEF5DA8C}" srcOrd="1" destOrd="0" parTransId="{B07F28F2-AD82-485B-97DB-1C09AACCED24}" sibTransId="{23129AB1-8F21-41AD-BA5F-940C8920CB48}"/>
    <dgm:cxn modelId="{878A0AFB-25CA-4B13-8AA8-67EAEE4FF03C}" type="presOf" srcId="{A912F930-53C9-43B7-BF92-99A5B9880328}" destId="{B52D8548-58AE-4318-B121-9EFD6652DB05}" srcOrd="0" destOrd="0" presId="urn:microsoft.com/office/officeart/2005/8/layout/vList2"/>
    <dgm:cxn modelId="{8B26D6B6-E780-4192-B306-21E577BD5A18}" srcId="{D39E8F5E-58AE-49E6-BBD4-9563EEF5DA8C}" destId="{C7EF80B2-2F06-43B3-85B6-4C56BE856B8F}" srcOrd="0" destOrd="0" parTransId="{C3264FEE-14F0-42D7-BD8B-C60D33C81663}" sibTransId="{3ECDF829-A35F-4695-A781-4E304D92BABE}"/>
    <dgm:cxn modelId="{1D9BD711-E6BA-4599-824E-BB80F27FCA2D}" type="presOf" srcId="{7EEC0952-4FC2-41EC-84C8-2B2D6610F958}" destId="{A6822063-17C3-49CF-A1E5-8A5EF6FBAF9F}" srcOrd="0" destOrd="0" presId="urn:microsoft.com/office/officeart/2005/8/layout/vList2"/>
    <dgm:cxn modelId="{1B7F59A3-6224-4B66-B375-41F51F7E7328}" type="presOf" srcId="{C7EF80B2-2F06-43B3-85B6-4C56BE856B8F}" destId="{82228400-A132-4C04-83B5-46A3D1C7BC28}" srcOrd="0" destOrd="0" presId="urn:microsoft.com/office/officeart/2005/8/layout/vList2"/>
    <dgm:cxn modelId="{219F69DF-9F58-4815-94E9-7F254B25812A}" srcId="{E04255C9-49EC-4494-AFF3-632537C491B0}" destId="{A912F930-53C9-43B7-BF92-99A5B9880328}" srcOrd="2" destOrd="0" parTransId="{B9731522-AD37-40C3-977F-73213E62612A}" sibTransId="{50040C4E-96D9-4046-99D6-D2C94803410C}"/>
    <dgm:cxn modelId="{8126E682-3378-44EF-BFA2-77EE71DEB2C6}" srcId="{D39E8F5E-58AE-49E6-BBD4-9563EEF5DA8C}" destId="{27E9231F-4183-469A-93A9-F5CCEF540B82}" srcOrd="1" destOrd="0" parTransId="{EDDCBFBA-0DEA-4559-886D-A07ED48F3605}" sibTransId="{5C08B7DF-805E-4EA2-B7EA-3D425167355F}"/>
    <dgm:cxn modelId="{01AAD2BE-65A1-4DE7-94DD-1F2ADF2A4C2B}" srcId="{A912F930-53C9-43B7-BF92-99A5B9880328}" destId="{E70ED8E2-13C2-46C4-A0B2-849C86085E96}" srcOrd="0" destOrd="0" parTransId="{B2D92FB8-8371-4FBD-9840-D21886DAED49}" sibTransId="{87D0F63C-42B7-4BA1-A779-D2C1A4A601B7}"/>
    <dgm:cxn modelId="{8EE52AF6-0651-4E5D-A451-1EB244F692CC}" type="presOf" srcId="{5AE1FE94-5DAF-4788-A818-5F7E315DAB43}" destId="{E44F6E09-DCBE-453D-9A28-CA4217276422}" srcOrd="0" destOrd="0" presId="urn:microsoft.com/office/officeart/2005/8/layout/vList2"/>
    <dgm:cxn modelId="{088E1684-2A3A-4E04-B64C-F52DBD60FFCD}" srcId="{7EEC0952-4FC2-41EC-84C8-2B2D6610F958}" destId="{5AE1FE94-5DAF-4788-A818-5F7E315DAB43}" srcOrd="0" destOrd="0" parTransId="{55F14DAD-B5B3-4DFA-938E-C220807C16CE}" sibTransId="{E68F4F26-2D94-4116-9EB9-DAC5B1534B64}"/>
    <dgm:cxn modelId="{36CF216D-404E-4CC3-AC84-BBF1B413E3BF}" type="presOf" srcId="{E70ED8E2-13C2-46C4-A0B2-849C86085E96}" destId="{772543A5-24B8-4E9B-9A3F-88183926ADBE}" srcOrd="0" destOrd="0" presId="urn:microsoft.com/office/officeart/2005/8/layout/vList2"/>
    <dgm:cxn modelId="{721B3810-F675-4CC0-B370-9D4F0F5C1F9F}" type="presOf" srcId="{E04255C9-49EC-4494-AFF3-632537C491B0}" destId="{FA78F4CC-D52B-4AA4-B5F0-2EE85AB503E6}" srcOrd="0" destOrd="0" presId="urn:microsoft.com/office/officeart/2005/8/layout/vList2"/>
    <dgm:cxn modelId="{00FFA9CF-4FE5-4B23-8411-74DB0DDEE3D7}" srcId="{E04255C9-49EC-4494-AFF3-632537C491B0}" destId="{7EEC0952-4FC2-41EC-84C8-2B2D6610F958}" srcOrd="0" destOrd="0" parTransId="{F63348B3-8940-4A75-A9E5-468F31262887}" sibTransId="{93E4F282-F8DC-48C5-AC32-713B77A176EA}"/>
    <dgm:cxn modelId="{047B908E-5606-470F-AB10-8E1F124304DC}" type="presOf" srcId="{27E9231F-4183-469A-93A9-F5CCEF540B82}" destId="{82228400-A132-4C04-83B5-46A3D1C7BC28}" srcOrd="0" destOrd="1" presId="urn:microsoft.com/office/officeart/2005/8/layout/vList2"/>
    <dgm:cxn modelId="{ECE5EA58-849D-4753-A0C5-A8B8B9C82197}" type="presOf" srcId="{D39E8F5E-58AE-49E6-BBD4-9563EEF5DA8C}" destId="{390D7F83-E1FA-4685-935C-775908D92EC9}" srcOrd="0" destOrd="0" presId="urn:microsoft.com/office/officeart/2005/8/layout/vList2"/>
    <dgm:cxn modelId="{F98C9C62-071D-43D0-9273-828E13E5684A}" type="presParOf" srcId="{FA78F4CC-D52B-4AA4-B5F0-2EE85AB503E6}" destId="{A6822063-17C3-49CF-A1E5-8A5EF6FBAF9F}" srcOrd="0" destOrd="0" presId="urn:microsoft.com/office/officeart/2005/8/layout/vList2"/>
    <dgm:cxn modelId="{CB9FFC7A-D626-406F-9067-2D34A62B72D4}" type="presParOf" srcId="{FA78F4CC-D52B-4AA4-B5F0-2EE85AB503E6}" destId="{E44F6E09-DCBE-453D-9A28-CA4217276422}" srcOrd="1" destOrd="0" presId="urn:microsoft.com/office/officeart/2005/8/layout/vList2"/>
    <dgm:cxn modelId="{49681A8B-C3EF-4D2B-8303-250F5F526A8A}" type="presParOf" srcId="{FA78F4CC-D52B-4AA4-B5F0-2EE85AB503E6}" destId="{390D7F83-E1FA-4685-935C-775908D92EC9}" srcOrd="2" destOrd="0" presId="urn:microsoft.com/office/officeart/2005/8/layout/vList2"/>
    <dgm:cxn modelId="{0399E1CD-8439-48F6-B161-BFF26D231491}" type="presParOf" srcId="{FA78F4CC-D52B-4AA4-B5F0-2EE85AB503E6}" destId="{82228400-A132-4C04-83B5-46A3D1C7BC28}" srcOrd="3" destOrd="0" presId="urn:microsoft.com/office/officeart/2005/8/layout/vList2"/>
    <dgm:cxn modelId="{95D2EFFB-8FA6-4A1A-932B-F6239AAD8750}" type="presParOf" srcId="{FA78F4CC-D52B-4AA4-B5F0-2EE85AB503E6}" destId="{B52D8548-58AE-4318-B121-9EFD6652DB05}" srcOrd="4" destOrd="0" presId="urn:microsoft.com/office/officeart/2005/8/layout/vList2"/>
    <dgm:cxn modelId="{C3B1D6E8-F686-4A83-9751-FAE7DF27D3BF}" type="presParOf" srcId="{FA78F4CC-D52B-4AA4-B5F0-2EE85AB503E6}" destId="{772543A5-24B8-4E9B-9A3F-88183926ADBE}"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3EC9E-3CD3-44EC-AA2E-FDEC06C18FE5}">
      <dsp:nvSpPr>
        <dsp:cNvPr id="0" name=""/>
        <dsp:cNvSpPr/>
      </dsp:nvSpPr>
      <dsp:spPr>
        <a:xfrm rot="5400000">
          <a:off x="2805735" y="-696253"/>
          <a:ext cx="1601315" cy="339425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CO" sz="1700" kern="1200" dirty="0" smtClean="0"/>
            <a:t>Justificación</a:t>
          </a:r>
          <a:endParaRPr lang="es-CO" sz="1700" kern="1200" dirty="0"/>
        </a:p>
        <a:p>
          <a:pPr marL="171450" lvl="1" indent="-171450" algn="l" defTabSz="755650">
            <a:lnSpc>
              <a:spcPct val="90000"/>
            </a:lnSpc>
            <a:spcBef>
              <a:spcPct val="0"/>
            </a:spcBef>
            <a:spcAft>
              <a:spcPct val="15000"/>
            </a:spcAft>
            <a:buChar char="••"/>
          </a:pPr>
          <a:r>
            <a:rPr lang="es-CO" sz="1700" kern="1200" dirty="0" smtClean="0"/>
            <a:t>Hipótesis</a:t>
          </a:r>
          <a:endParaRPr lang="es-CO" sz="1700" kern="1200" dirty="0"/>
        </a:p>
        <a:p>
          <a:pPr marL="171450" lvl="1" indent="-171450" algn="l" defTabSz="755650">
            <a:lnSpc>
              <a:spcPct val="90000"/>
            </a:lnSpc>
            <a:spcBef>
              <a:spcPct val="0"/>
            </a:spcBef>
            <a:spcAft>
              <a:spcPct val="15000"/>
            </a:spcAft>
            <a:buChar char="••"/>
          </a:pPr>
          <a:r>
            <a:rPr lang="es-CO" sz="1700" kern="1200" dirty="0" smtClean="0"/>
            <a:t>Objetivos</a:t>
          </a:r>
          <a:endParaRPr lang="es-CO" sz="1700" kern="1200" dirty="0"/>
        </a:p>
        <a:p>
          <a:pPr marL="171450" lvl="1" indent="-171450" algn="l" defTabSz="755650">
            <a:lnSpc>
              <a:spcPct val="90000"/>
            </a:lnSpc>
            <a:spcBef>
              <a:spcPct val="0"/>
            </a:spcBef>
            <a:spcAft>
              <a:spcPct val="15000"/>
            </a:spcAft>
            <a:buChar char="••"/>
          </a:pPr>
          <a:r>
            <a:rPr lang="es-CO" sz="1700" kern="1200" dirty="0" smtClean="0"/>
            <a:t>Metodología</a:t>
          </a:r>
          <a:endParaRPr lang="es-CO" sz="1700" kern="1200" dirty="0"/>
        </a:p>
      </dsp:txBody>
      <dsp:txXfrm rot="-5400000">
        <a:off x="1909267" y="278385"/>
        <a:ext cx="3316082" cy="1444975"/>
      </dsp:txXfrm>
    </dsp:sp>
    <dsp:sp modelId="{29074148-C1DD-4844-AD2E-873E41235B18}">
      <dsp:nvSpPr>
        <dsp:cNvPr id="0" name=""/>
        <dsp:cNvSpPr/>
      </dsp:nvSpPr>
      <dsp:spPr>
        <a:xfrm>
          <a:off x="0" y="50"/>
          <a:ext cx="1909266" cy="200164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O" sz="2000" kern="1200" dirty="0" smtClean="0"/>
            <a:t>Parte I. Planteamiento del problema</a:t>
          </a:r>
          <a:endParaRPr lang="es-CO" sz="2000" kern="1200" dirty="0"/>
        </a:p>
      </dsp:txBody>
      <dsp:txXfrm>
        <a:off x="93203" y="93253"/>
        <a:ext cx="1722860" cy="1815238"/>
      </dsp:txXfrm>
    </dsp:sp>
    <dsp:sp modelId="{6F9E691A-70B5-45E8-973A-74F0E2B9BF90}">
      <dsp:nvSpPr>
        <dsp:cNvPr id="0" name=""/>
        <dsp:cNvSpPr/>
      </dsp:nvSpPr>
      <dsp:spPr>
        <a:xfrm rot="5400000">
          <a:off x="2805735" y="1405472"/>
          <a:ext cx="1601315" cy="3394252"/>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CO" sz="1700" kern="1200" dirty="0" smtClean="0"/>
            <a:t>Metamodelos de gestión de conocimiento</a:t>
          </a:r>
          <a:endParaRPr lang="es-CO" sz="1700" kern="1200" dirty="0"/>
        </a:p>
        <a:p>
          <a:pPr marL="171450" lvl="1" indent="-171450" algn="l" defTabSz="755650">
            <a:lnSpc>
              <a:spcPct val="90000"/>
            </a:lnSpc>
            <a:spcBef>
              <a:spcPct val="0"/>
            </a:spcBef>
            <a:spcAft>
              <a:spcPct val="15000"/>
            </a:spcAft>
            <a:buChar char="••"/>
          </a:pPr>
          <a:r>
            <a:rPr lang="es-CO" sz="1700" kern="1200" dirty="0" smtClean="0"/>
            <a:t>Gestión de conocimiento</a:t>
          </a:r>
          <a:endParaRPr lang="es-CO" sz="1700" kern="1200" dirty="0"/>
        </a:p>
        <a:p>
          <a:pPr marL="171450" lvl="1" indent="-171450" algn="l" defTabSz="755650">
            <a:lnSpc>
              <a:spcPct val="90000"/>
            </a:lnSpc>
            <a:spcBef>
              <a:spcPct val="0"/>
            </a:spcBef>
            <a:spcAft>
              <a:spcPct val="15000"/>
            </a:spcAft>
            <a:buChar char="••"/>
          </a:pPr>
          <a:r>
            <a:rPr lang="es-CO" sz="1700" kern="1200" dirty="0" smtClean="0"/>
            <a:t>La dimensión tecnológica</a:t>
          </a:r>
          <a:endParaRPr lang="es-CO" sz="1700" kern="1200" dirty="0"/>
        </a:p>
        <a:p>
          <a:pPr marL="171450" lvl="1" indent="-171450" algn="l" defTabSz="755650">
            <a:lnSpc>
              <a:spcPct val="90000"/>
            </a:lnSpc>
            <a:spcBef>
              <a:spcPct val="0"/>
            </a:spcBef>
            <a:spcAft>
              <a:spcPct val="15000"/>
            </a:spcAft>
            <a:buChar char="••"/>
          </a:pPr>
          <a:r>
            <a:rPr lang="es-CO" sz="1700" kern="1200" dirty="0" smtClean="0"/>
            <a:t>El aprendizaje de máquina</a:t>
          </a:r>
          <a:endParaRPr lang="es-CO" sz="1700" kern="1200" dirty="0"/>
        </a:p>
      </dsp:txBody>
      <dsp:txXfrm rot="-5400000">
        <a:off x="1909267" y="2380110"/>
        <a:ext cx="3316082" cy="1444975"/>
      </dsp:txXfrm>
    </dsp:sp>
    <dsp:sp modelId="{E3BF7771-EFEC-4B8D-B383-88EF967651B7}">
      <dsp:nvSpPr>
        <dsp:cNvPr id="0" name=""/>
        <dsp:cNvSpPr/>
      </dsp:nvSpPr>
      <dsp:spPr>
        <a:xfrm>
          <a:off x="0" y="2101776"/>
          <a:ext cx="1909266" cy="200164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O" sz="2000" kern="1200" dirty="0" smtClean="0"/>
            <a:t>Parte II. Marco Teórico</a:t>
          </a:r>
          <a:endParaRPr lang="es-CO" sz="2000" kern="1200" dirty="0"/>
        </a:p>
      </dsp:txBody>
      <dsp:txXfrm>
        <a:off x="93203" y="2194979"/>
        <a:ext cx="1722860" cy="18152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22063-17C3-49CF-A1E5-8A5EF6FBAF9F}">
      <dsp:nvSpPr>
        <dsp:cNvPr id="0" name=""/>
        <dsp:cNvSpPr/>
      </dsp:nvSpPr>
      <dsp:spPr>
        <a:xfrm>
          <a:off x="0" y="37060"/>
          <a:ext cx="4986986" cy="1488020"/>
        </a:xfrm>
        <a:prstGeom prst="roundRect">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O" sz="2100" kern="1200" smtClean="0">
              <a:solidFill>
                <a:schemeClr val="tx1"/>
              </a:solidFill>
            </a:rPr>
            <a:t>Dawson, 2008; Donmus, 2010; Leenders, 2002; Cuellar, Delgado, &amp; Pegalajar, 2011; </a:t>
          </a:r>
          <a:endParaRPr lang="es-CO" sz="2100" kern="1200" dirty="0">
            <a:solidFill>
              <a:schemeClr val="tx1"/>
            </a:solidFill>
          </a:endParaRPr>
        </a:p>
      </dsp:txBody>
      <dsp:txXfrm>
        <a:off x="72639" y="109699"/>
        <a:ext cx="4841708" cy="1342742"/>
      </dsp:txXfrm>
    </dsp:sp>
    <dsp:sp modelId="{E44F6E09-DCBE-453D-9A28-CA4217276422}">
      <dsp:nvSpPr>
        <dsp:cNvPr id="0" name=""/>
        <dsp:cNvSpPr/>
      </dsp:nvSpPr>
      <dsp:spPr>
        <a:xfrm>
          <a:off x="0" y="1525080"/>
          <a:ext cx="4986986"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CO" sz="1600" kern="1200" dirty="0" smtClean="0">
              <a:solidFill>
                <a:schemeClr val="tx1"/>
              </a:solidFill>
            </a:rPr>
            <a:t>Redes sociales.</a:t>
          </a:r>
          <a:endParaRPr lang="es-CO" sz="1600" kern="1200" dirty="0">
            <a:solidFill>
              <a:schemeClr val="tx1"/>
            </a:solidFill>
          </a:endParaRPr>
        </a:p>
        <a:p>
          <a:pPr marL="171450" lvl="1" indent="-171450" algn="l" defTabSz="711200">
            <a:lnSpc>
              <a:spcPct val="90000"/>
            </a:lnSpc>
            <a:spcBef>
              <a:spcPct val="0"/>
            </a:spcBef>
            <a:spcAft>
              <a:spcPct val="20000"/>
            </a:spcAft>
            <a:buChar char="••"/>
          </a:pPr>
          <a:r>
            <a:rPr lang="es-CO" sz="1600" kern="1200" dirty="0" smtClean="0">
              <a:solidFill>
                <a:schemeClr val="tx1"/>
              </a:solidFill>
            </a:rPr>
            <a:t>Transición de la web 2.0 a la 3.0.</a:t>
          </a:r>
          <a:endParaRPr lang="es-CO" sz="1600" kern="1200" dirty="0">
            <a:solidFill>
              <a:schemeClr val="tx1"/>
            </a:solidFill>
          </a:endParaRPr>
        </a:p>
        <a:p>
          <a:pPr marL="171450" lvl="1" indent="-171450" algn="l" defTabSz="711200">
            <a:lnSpc>
              <a:spcPct val="90000"/>
            </a:lnSpc>
            <a:spcBef>
              <a:spcPct val="0"/>
            </a:spcBef>
            <a:spcAft>
              <a:spcPct val="20000"/>
            </a:spcAft>
            <a:buChar char="••"/>
          </a:pPr>
          <a:r>
            <a:rPr lang="es-CO" sz="1600" kern="1200" dirty="0" smtClean="0">
              <a:solidFill>
                <a:schemeClr val="tx1"/>
              </a:solidFill>
            </a:rPr>
            <a:t>Gestión de conocimiento en las redes sociales.</a:t>
          </a:r>
          <a:endParaRPr lang="es-CO" sz="1600" kern="1200" dirty="0">
            <a:solidFill>
              <a:schemeClr val="tx1"/>
            </a:solidFill>
          </a:endParaRPr>
        </a:p>
      </dsp:txBody>
      <dsp:txXfrm>
        <a:off x="0" y="1525080"/>
        <a:ext cx="4986986" cy="825930"/>
      </dsp:txXfrm>
    </dsp:sp>
    <dsp:sp modelId="{B52D8548-58AE-4318-B121-9EFD6652DB05}">
      <dsp:nvSpPr>
        <dsp:cNvPr id="0" name=""/>
        <dsp:cNvSpPr/>
      </dsp:nvSpPr>
      <dsp:spPr>
        <a:xfrm>
          <a:off x="0" y="2351010"/>
          <a:ext cx="4986986" cy="1488020"/>
        </a:xfrm>
        <a:prstGeom prst="roundRect">
          <a:avLst/>
        </a:prstGeom>
        <a:solidFill>
          <a:schemeClr val="accent1">
            <a:shade val="80000"/>
            <a:hueOff val="372983"/>
            <a:satOff val="-8852"/>
            <a:lumOff val="278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O" sz="2100" kern="1200" dirty="0" err="1" smtClean="0">
              <a:solidFill>
                <a:schemeClr val="tx1"/>
              </a:solidFill>
            </a:rPr>
            <a:t>Farah</a:t>
          </a:r>
          <a:r>
            <a:rPr lang="es-CO" sz="2100" kern="1200" dirty="0" smtClean="0">
              <a:solidFill>
                <a:schemeClr val="tx1"/>
              </a:solidFill>
            </a:rPr>
            <a:t>, 2010; </a:t>
          </a:r>
          <a:r>
            <a:rPr lang="es-CO" sz="2100" kern="1200" dirty="0" err="1" smtClean="0">
              <a:solidFill>
                <a:schemeClr val="tx1"/>
              </a:solidFill>
            </a:rPr>
            <a:t>Bean</a:t>
          </a:r>
          <a:r>
            <a:rPr lang="es-CO" sz="2100" kern="1200" dirty="0" smtClean="0">
              <a:solidFill>
                <a:schemeClr val="tx1"/>
              </a:solidFill>
            </a:rPr>
            <a:t>, 2010; Kim, </a:t>
          </a:r>
          <a:r>
            <a:rPr lang="es-CO" sz="2100" kern="1200" dirty="0" err="1" smtClean="0">
              <a:solidFill>
                <a:schemeClr val="tx1"/>
              </a:solidFill>
            </a:rPr>
            <a:t>Kee</a:t>
          </a:r>
          <a:r>
            <a:rPr lang="es-CO" sz="2100" kern="1200" dirty="0" smtClean="0">
              <a:solidFill>
                <a:schemeClr val="tx1"/>
              </a:solidFill>
            </a:rPr>
            <a:t>, &amp; </a:t>
          </a:r>
          <a:r>
            <a:rPr lang="es-CO" sz="2100" kern="1200" dirty="0" err="1" smtClean="0">
              <a:solidFill>
                <a:schemeClr val="tx1"/>
              </a:solidFill>
            </a:rPr>
            <a:t>Lim</a:t>
          </a:r>
          <a:r>
            <a:rPr lang="es-CO" sz="2100" kern="1200" dirty="0" smtClean="0">
              <a:solidFill>
                <a:schemeClr val="tx1"/>
              </a:solidFill>
            </a:rPr>
            <a:t>, 2010; </a:t>
          </a:r>
          <a:r>
            <a:rPr lang="es-CO" sz="2100" b="0" kern="1200" dirty="0" err="1" smtClean="0">
              <a:solidFill>
                <a:schemeClr val="tx1"/>
              </a:solidFill>
            </a:rPr>
            <a:t>Marston</a:t>
          </a:r>
          <a:r>
            <a:rPr lang="es-CO" sz="2100" b="0" kern="1200" dirty="0" smtClean="0">
              <a:solidFill>
                <a:schemeClr val="tx1"/>
              </a:solidFill>
            </a:rPr>
            <a:t>, Li, </a:t>
          </a:r>
          <a:r>
            <a:rPr lang="es-CO" sz="2100" b="0" kern="1200" dirty="0" err="1" smtClean="0">
              <a:solidFill>
                <a:schemeClr val="tx1"/>
              </a:solidFill>
            </a:rPr>
            <a:t>Bandyopadhyay</a:t>
          </a:r>
          <a:r>
            <a:rPr lang="es-CO" sz="2100" b="0" kern="1200" dirty="0" smtClean="0">
              <a:solidFill>
                <a:schemeClr val="tx1"/>
              </a:solidFill>
            </a:rPr>
            <a:t>, Zhang, &amp; </a:t>
          </a:r>
          <a:r>
            <a:rPr lang="es-CO" sz="2100" b="0" kern="1200" dirty="0" err="1" smtClean="0">
              <a:solidFill>
                <a:schemeClr val="tx1"/>
              </a:solidFill>
            </a:rPr>
            <a:t>Ghalsasi</a:t>
          </a:r>
          <a:r>
            <a:rPr lang="es-CO" sz="2100" b="0" kern="1200" dirty="0" smtClean="0">
              <a:solidFill>
                <a:schemeClr val="tx1"/>
              </a:solidFill>
            </a:rPr>
            <a:t>, 2011; </a:t>
          </a:r>
          <a:r>
            <a:rPr lang="es-CO" sz="2100" kern="1200" dirty="0" err="1" smtClean="0">
              <a:solidFill>
                <a:schemeClr val="tx1"/>
              </a:solidFill>
            </a:rPr>
            <a:t>Farrell</a:t>
          </a:r>
          <a:r>
            <a:rPr lang="es-CO" sz="2100" kern="1200" dirty="0" smtClean="0">
              <a:solidFill>
                <a:schemeClr val="tx1"/>
              </a:solidFill>
            </a:rPr>
            <a:t>, 2014; </a:t>
          </a:r>
          <a:r>
            <a:rPr lang="es-CO" sz="2100" kern="1200" dirty="0" err="1" smtClean="0">
              <a:solidFill>
                <a:schemeClr val="tx1"/>
              </a:solidFill>
            </a:rPr>
            <a:t>Hetch</a:t>
          </a:r>
          <a:r>
            <a:rPr lang="es-CO" sz="2100" kern="1200" dirty="0" smtClean="0">
              <a:solidFill>
                <a:schemeClr val="tx1"/>
              </a:solidFill>
            </a:rPr>
            <a:t> &amp; </a:t>
          </a:r>
          <a:r>
            <a:rPr lang="es-CO" sz="2100" kern="1200" dirty="0" err="1" smtClean="0">
              <a:solidFill>
                <a:schemeClr val="tx1"/>
              </a:solidFill>
            </a:rPr>
            <a:t>Jablonski</a:t>
          </a:r>
          <a:r>
            <a:rPr lang="es-CO" sz="2100" kern="1200" dirty="0" smtClean="0">
              <a:solidFill>
                <a:schemeClr val="tx1"/>
              </a:solidFill>
            </a:rPr>
            <a:t>, 2011</a:t>
          </a:r>
          <a:endParaRPr lang="es-CO" sz="2100" kern="1200" dirty="0">
            <a:solidFill>
              <a:schemeClr val="tx1"/>
            </a:solidFill>
          </a:endParaRPr>
        </a:p>
      </dsp:txBody>
      <dsp:txXfrm>
        <a:off x="72639" y="2423649"/>
        <a:ext cx="4841708" cy="1342742"/>
      </dsp:txXfrm>
    </dsp:sp>
    <dsp:sp modelId="{772543A5-24B8-4E9B-9A3F-88183926ADBE}">
      <dsp:nvSpPr>
        <dsp:cNvPr id="0" name=""/>
        <dsp:cNvSpPr/>
      </dsp:nvSpPr>
      <dsp:spPr>
        <a:xfrm>
          <a:off x="0" y="3839031"/>
          <a:ext cx="4986986"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CO" sz="1600" kern="1200" dirty="0" smtClean="0">
              <a:solidFill>
                <a:schemeClr val="tx1"/>
              </a:solidFill>
            </a:rPr>
            <a:t>Computación en la nube.</a:t>
          </a:r>
          <a:endParaRPr lang="es-CO" sz="1600" kern="1200" dirty="0">
            <a:solidFill>
              <a:schemeClr val="tx1"/>
            </a:solidFill>
          </a:endParaRPr>
        </a:p>
        <a:p>
          <a:pPr marL="171450" lvl="1" indent="-171450" algn="l" defTabSz="711200">
            <a:lnSpc>
              <a:spcPct val="90000"/>
            </a:lnSpc>
            <a:spcBef>
              <a:spcPct val="0"/>
            </a:spcBef>
            <a:spcAft>
              <a:spcPct val="20000"/>
            </a:spcAft>
            <a:buChar char="••"/>
          </a:pPr>
          <a:r>
            <a:rPr lang="es-CO" sz="1600" kern="1200" dirty="0" smtClean="0">
              <a:solidFill>
                <a:schemeClr val="tx1"/>
              </a:solidFill>
            </a:rPr>
            <a:t>Bases de datos No Relacionales</a:t>
          </a:r>
          <a:endParaRPr lang="es-CO" sz="1600" kern="1200" dirty="0">
            <a:solidFill>
              <a:schemeClr val="tx1"/>
            </a:solidFill>
          </a:endParaRPr>
        </a:p>
      </dsp:txBody>
      <dsp:txXfrm>
        <a:off x="0" y="3839031"/>
        <a:ext cx="4986986" cy="5542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22063-17C3-49CF-A1E5-8A5EF6FBAF9F}">
      <dsp:nvSpPr>
        <dsp:cNvPr id="0" name=""/>
        <dsp:cNvSpPr/>
      </dsp:nvSpPr>
      <dsp:spPr>
        <a:xfrm>
          <a:off x="0" y="293"/>
          <a:ext cx="4986986" cy="916827"/>
        </a:xfrm>
        <a:prstGeom prst="roundRect">
          <a:avLst/>
        </a:prstGeom>
        <a:gradFill rotWithShape="0">
          <a:gsLst>
            <a:gs pos="0">
              <a:schemeClr val="accent1">
                <a:shade val="80000"/>
                <a:hueOff val="0"/>
                <a:satOff val="0"/>
                <a:lumOff val="0"/>
                <a:alphaOff val="0"/>
                <a:tint val="65000"/>
                <a:shade val="92000"/>
                <a:satMod val="130000"/>
              </a:schemeClr>
            </a:gs>
            <a:gs pos="45000">
              <a:schemeClr val="accent1">
                <a:shade val="80000"/>
                <a:hueOff val="0"/>
                <a:satOff val="0"/>
                <a:lumOff val="0"/>
                <a:alphaOff val="0"/>
                <a:tint val="60000"/>
                <a:shade val="99000"/>
                <a:satMod val="120000"/>
              </a:schemeClr>
            </a:gs>
            <a:gs pos="100000">
              <a:schemeClr val="accent1">
                <a:shade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err="1" smtClean="0">
              <a:solidFill>
                <a:schemeClr val="tx1"/>
              </a:solidFill>
            </a:rPr>
            <a:t>Bigtable</a:t>
          </a:r>
          <a:r>
            <a:rPr lang="es-CO" sz="1800" kern="1200" dirty="0" smtClean="0">
              <a:solidFill>
                <a:schemeClr val="tx1"/>
              </a:solidFill>
            </a:rPr>
            <a:t> (Chang et al. 2006), </a:t>
          </a:r>
          <a:r>
            <a:rPr lang="es-CO" sz="1800" kern="1200" dirty="0" err="1" smtClean="0">
              <a:solidFill>
                <a:schemeClr val="tx1"/>
              </a:solidFill>
            </a:rPr>
            <a:t>HBase</a:t>
          </a:r>
          <a:r>
            <a:rPr lang="es-CO" sz="1800" kern="1200" dirty="0" smtClean="0">
              <a:solidFill>
                <a:schemeClr val="tx1"/>
              </a:solidFill>
            </a:rPr>
            <a:t> (Apache Software </a:t>
          </a:r>
          <a:r>
            <a:rPr lang="es-CO" sz="1800" kern="1200" dirty="0" err="1" smtClean="0">
              <a:solidFill>
                <a:schemeClr val="tx1"/>
              </a:solidFill>
            </a:rPr>
            <a:t>Foundation</a:t>
          </a:r>
          <a:r>
            <a:rPr lang="es-CO" sz="1800" kern="1200" dirty="0" smtClean="0">
              <a:solidFill>
                <a:schemeClr val="tx1"/>
              </a:solidFill>
            </a:rPr>
            <a:t> 2012), </a:t>
          </a:r>
          <a:r>
            <a:rPr lang="es-CO" sz="1800" b="1" kern="1200" dirty="0" err="1" smtClean="0">
              <a:solidFill>
                <a:schemeClr val="tx1"/>
              </a:solidFill>
            </a:rPr>
            <a:t>SimpleDB</a:t>
          </a:r>
          <a:r>
            <a:rPr lang="es-CO" sz="1800" b="1" kern="1200" dirty="0" smtClean="0">
              <a:solidFill>
                <a:schemeClr val="tx1"/>
              </a:solidFill>
            </a:rPr>
            <a:t> (Amazon 2008): </a:t>
          </a:r>
          <a:r>
            <a:rPr lang="es-CO" sz="1600" b="1" i="1" kern="1200" dirty="0" smtClean="0">
              <a:solidFill>
                <a:schemeClr val="tx1"/>
              </a:solidFill>
            </a:rPr>
            <a:t>“</a:t>
          </a:r>
          <a:r>
            <a:rPr lang="es-CO" sz="1600" i="1" kern="1200" dirty="0" smtClean="0"/>
            <a:t>el modelo de dato de almacenes de familias de columnas”</a:t>
          </a:r>
          <a:endParaRPr lang="es-CO" sz="1800" i="1" kern="1200" dirty="0">
            <a:solidFill>
              <a:schemeClr val="tx1"/>
            </a:solidFill>
          </a:endParaRPr>
        </a:p>
      </dsp:txBody>
      <dsp:txXfrm>
        <a:off x="44756" y="45049"/>
        <a:ext cx="4897474" cy="8273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22063-17C3-49CF-A1E5-8A5EF6FBAF9F}">
      <dsp:nvSpPr>
        <dsp:cNvPr id="0" name=""/>
        <dsp:cNvSpPr/>
      </dsp:nvSpPr>
      <dsp:spPr>
        <a:xfrm>
          <a:off x="0" y="94637"/>
          <a:ext cx="4986986" cy="1006931"/>
        </a:xfrm>
        <a:prstGeom prst="roundRect">
          <a:avLst/>
        </a:prstGeom>
        <a:solidFill>
          <a:schemeClr val="accent4">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err="1" smtClean="0">
              <a:solidFill>
                <a:schemeClr val="tx1"/>
              </a:solidFill>
            </a:rPr>
            <a:t>Delen</a:t>
          </a:r>
          <a:r>
            <a:rPr lang="es-CO" sz="1800" kern="1200" dirty="0" smtClean="0">
              <a:solidFill>
                <a:schemeClr val="tx1"/>
              </a:solidFill>
            </a:rPr>
            <a:t>, </a:t>
          </a:r>
          <a:r>
            <a:rPr lang="es-CO" sz="1800" kern="1200" dirty="0" err="1" smtClean="0">
              <a:solidFill>
                <a:schemeClr val="tx1"/>
              </a:solidFill>
            </a:rPr>
            <a:t>Zaim</a:t>
          </a:r>
          <a:r>
            <a:rPr lang="es-CO" sz="1800" kern="1200" dirty="0" smtClean="0">
              <a:solidFill>
                <a:schemeClr val="tx1"/>
              </a:solidFill>
            </a:rPr>
            <a:t>, </a:t>
          </a:r>
          <a:r>
            <a:rPr lang="es-CO" sz="1800" kern="1200" dirty="0" err="1" smtClean="0">
              <a:solidFill>
                <a:schemeClr val="tx1"/>
              </a:solidFill>
            </a:rPr>
            <a:t>Kuzey</a:t>
          </a:r>
          <a:r>
            <a:rPr lang="es-CO" sz="1800" kern="1200" dirty="0" smtClean="0">
              <a:solidFill>
                <a:schemeClr val="tx1"/>
              </a:solidFill>
            </a:rPr>
            <a:t>, &amp; </a:t>
          </a:r>
          <a:r>
            <a:rPr lang="es-CO" sz="1800" kern="1200" dirty="0" err="1" smtClean="0">
              <a:solidFill>
                <a:schemeClr val="tx1"/>
              </a:solidFill>
            </a:rPr>
            <a:t>Zaim</a:t>
          </a:r>
          <a:r>
            <a:rPr lang="es-CO" sz="1800" kern="1200" dirty="0" smtClean="0">
              <a:solidFill>
                <a:schemeClr val="tx1"/>
              </a:solidFill>
            </a:rPr>
            <a:t>, 2013; Mochón, 2016; </a:t>
          </a:r>
          <a:r>
            <a:rPr lang="es-CO" sz="1800" kern="1200" dirty="0" err="1" smtClean="0">
              <a:solidFill>
                <a:schemeClr val="tx1"/>
              </a:solidFill>
            </a:rPr>
            <a:t>Wiedemann</a:t>
          </a:r>
          <a:r>
            <a:rPr lang="es-CO" sz="1800" kern="1200" dirty="0" smtClean="0">
              <a:solidFill>
                <a:schemeClr val="tx1"/>
              </a:solidFill>
            </a:rPr>
            <a:t>, 2016; Laura &amp; </a:t>
          </a:r>
          <a:r>
            <a:rPr lang="es-CO" sz="1800" kern="1200" dirty="0" err="1" smtClean="0">
              <a:solidFill>
                <a:schemeClr val="tx1"/>
              </a:solidFill>
            </a:rPr>
            <a:t>Gianluigi</a:t>
          </a:r>
          <a:r>
            <a:rPr lang="es-CO" sz="1800" kern="1200" dirty="0" smtClean="0">
              <a:solidFill>
                <a:schemeClr val="tx1"/>
              </a:solidFill>
            </a:rPr>
            <a:t>, 2015.</a:t>
          </a:r>
          <a:endParaRPr lang="es-CO" sz="1800" kern="1200" dirty="0">
            <a:solidFill>
              <a:schemeClr val="tx1"/>
            </a:solidFill>
          </a:endParaRPr>
        </a:p>
      </dsp:txBody>
      <dsp:txXfrm>
        <a:off x="49154" y="143791"/>
        <a:ext cx="4888678" cy="908623"/>
      </dsp:txXfrm>
    </dsp:sp>
    <dsp:sp modelId="{E44F6E09-DCBE-453D-9A28-CA4217276422}">
      <dsp:nvSpPr>
        <dsp:cNvPr id="0" name=""/>
        <dsp:cNvSpPr/>
      </dsp:nvSpPr>
      <dsp:spPr>
        <a:xfrm>
          <a:off x="0" y="1101568"/>
          <a:ext cx="4986986"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CO" sz="1400" kern="1200" dirty="0" smtClean="0">
              <a:solidFill>
                <a:schemeClr val="tx1"/>
              </a:solidFill>
            </a:rPr>
            <a:t>El análisis de comportamiento social aplicando técnicas semánticas.</a:t>
          </a:r>
          <a:endParaRPr lang="es-CO" sz="1400" kern="1200" dirty="0">
            <a:solidFill>
              <a:schemeClr val="tx1"/>
            </a:solidFill>
          </a:endParaRPr>
        </a:p>
      </dsp:txBody>
      <dsp:txXfrm>
        <a:off x="0" y="1101568"/>
        <a:ext cx="4986986" cy="437805"/>
      </dsp:txXfrm>
    </dsp:sp>
    <dsp:sp modelId="{390D7F83-E1FA-4685-935C-775908D92EC9}">
      <dsp:nvSpPr>
        <dsp:cNvPr id="0" name=""/>
        <dsp:cNvSpPr/>
      </dsp:nvSpPr>
      <dsp:spPr>
        <a:xfrm>
          <a:off x="0" y="1539373"/>
          <a:ext cx="4986986" cy="1006931"/>
        </a:xfrm>
        <a:prstGeom prst="roundRect">
          <a:avLst/>
        </a:prstGeom>
        <a:solidFill>
          <a:schemeClr val="accent4">
            <a:shade val="50000"/>
            <a:hueOff val="-200587"/>
            <a:satOff val="-7399"/>
            <a:lumOff val="287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err="1" smtClean="0">
              <a:solidFill>
                <a:schemeClr val="tx1"/>
              </a:solidFill>
            </a:rPr>
            <a:t>Schatten</a:t>
          </a:r>
          <a:r>
            <a:rPr lang="es-CO" sz="1800" kern="1200" dirty="0" smtClean="0">
              <a:solidFill>
                <a:schemeClr val="tx1"/>
              </a:solidFill>
            </a:rPr>
            <a:t>, 2012, </a:t>
          </a:r>
          <a:r>
            <a:rPr lang="es-CO" sz="1800" kern="1200" dirty="0" err="1" smtClean="0">
              <a:solidFill>
                <a:schemeClr val="tx1"/>
              </a:solidFill>
            </a:rPr>
            <a:t>Lancieri</a:t>
          </a:r>
          <a:r>
            <a:rPr lang="es-CO" sz="1800" kern="1200" dirty="0" smtClean="0">
              <a:solidFill>
                <a:schemeClr val="tx1"/>
              </a:solidFill>
            </a:rPr>
            <a:t> &amp; </a:t>
          </a:r>
          <a:r>
            <a:rPr lang="es-CO" sz="1800" kern="1200" dirty="0" err="1" smtClean="0">
              <a:solidFill>
                <a:schemeClr val="tx1"/>
              </a:solidFill>
            </a:rPr>
            <a:t>Lepretre</a:t>
          </a:r>
          <a:r>
            <a:rPr lang="es-CO" sz="1800" kern="1200" dirty="0" smtClean="0">
              <a:solidFill>
                <a:schemeClr val="tx1"/>
              </a:solidFill>
            </a:rPr>
            <a:t>, 2015; Cantador &amp; </a:t>
          </a:r>
          <a:r>
            <a:rPr lang="es-CO" sz="1800" kern="1200" dirty="0" err="1" smtClean="0">
              <a:solidFill>
                <a:schemeClr val="tx1"/>
              </a:solidFill>
            </a:rPr>
            <a:t>Castells</a:t>
          </a:r>
          <a:r>
            <a:rPr lang="es-CO" sz="1800" kern="1200" dirty="0" smtClean="0">
              <a:solidFill>
                <a:schemeClr val="tx1"/>
              </a:solidFill>
            </a:rPr>
            <a:t>, 2006; W3C;</a:t>
          </a:r>
          <a:endParaRPr lang="es-CO" sz="1800" kern="1200" dirty="0">
            <a:solidFill>
              <a:schemeClr val="tx1"/>
            </a:solidFill>
          </a:endParaRPr>
        </a:p>
      </dsp:txBody>
      <dsp:txXfrm>
        <a:off x="49154" y="1588527"/>
        <a:ext cx="4888678" cy="908623"/>
      </dsp:txXfrm>
    </dsp:sp>
    <dsp:sp modelId="{82228400-A132-4C04-83B5-46A3D1C7BC28}">
      <dsp:nvSpPr>
        <dsp:cNvPr id="0" name=""/>
        <dsp:cNvSpPr/>
      </dsp:nvSpPr>
      <dsp:spPr>
        <a:xfrm>
          <a:off x="0" y="2546305"/>
          <a:ext cx="4986986"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CO" sz="1400" kern="1200" dirty="0" smtClean="0">
              <a:solidFill>
                <a:schemeClr val="tx1"/>
              </a:solidFill>
            </a:rPr>
            <a:t>La web social.</a:t>
          </a:r>
          <a:endParaRPr lang="es-CO" sz="1400" kern="1200" dirty="0">
            <a:solidFill>
              <a:schemeClr val="tx1"/>
            </a:solidFill>
          </a:endParaRPr>
        </a:p>
        <a:p>
          <a:pPr marL="114300" lvl="1" indent="-114300" algn="l" defTabSz="622300">
            <a:lnSpc>
              <a:spcPct val="90000"/>
            </a:lnSpc>
            <a:spcBef>
              <a:spcPct val="0"/>
            </a:spcBef>
            <a:spcAft>
              <a:spcPct val="20000"/>
            </a:spcAft>
            <a:buChar char="••"/>
          </a:pPr>
          <a:r>
            <a:rPr lang="es-CO" sz="1400" kern="1200" dirty="0" smtClean="0">
              <a:solidFill>
                <a:schemeClr val="tx1"/>
              </a:solidFill>
            </a:rPr>
            <a:t>Minería web.</a:t>
          </a:r>
          <a:endParaRPr lang="es-CO" sz="1400" kern="1200" dirty="0">
            <a:solidFill>
              <a:schemeClr val="tx1"/>
            </a:solidFill>
          </a:endParaRPr>
        </a:p>
      </dsp:txBody>
      <dsp:txXfrm>
        <a:off x="0" y="2546305"/>
        <a:ext cx="4986986" cy="484380"/>
      </dsp:txXfrm>
    </dsp:sp>
    <dsp:sp modelId="{119DF664-E662-46F0-9F28-6A65B03FF828}">
      <dsp:nvSpPr>
        <dsp:cNvPr id="0" name=""/>
        <dsp:cNvSpPr/>
      </dsp:nvSpPr>
      <dsp:spPr>
        <a:xfrm>
          <a:off x="0" y="3030685"/>
          <a:ext cx="4986986" cy="1006931"/>
        </a:xfrm>
        <a:prstGeom prst="roundRect">
          <a:avLst/>
        </a:prstGeom>
        <a:solidFill>
          <a:schemeClr val="accent4">
            <a:shade val="50000"/>
            <a:hueOff val="-200587"/>
            <a:satOff val="-7399"/>
            <a:lumOff val="287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smtClean="0">
              <a:solidFill>
                <a:schemeClr val="tx1"/>
              </a:solidFill>
            </a:rPr>
            <a:t>De </a:t>
          </a:r>
          <a:r>
            <a:rPr lang="es-CO" sz="1800" kern="1200" dirty="0" err="1" smtClean="0">
              <a:solidFill>
                <a:schemeClr val="tx1"/>
              </a:solidFill>
            </a:rPr>
            <a:t>Maio</a:t>
          </a:r>
          <a:r>
            <a:rPr lang="es-CO" sz="1800" kern="1200" dirty="0" smtClean="0">
              <a:solidFill>
                <a:schemeClr val="tx1"/>
              </a:solidFill>
            </a:rPr>
            <a:t>, </a:t>
          </a:r>
          <a:r>
            <a:rPr lang="es-CO" sz="1800" kern="1200" dirty="0" err="1" smtClean="0">
              <a:solidFill>
                <a:schemeClr val="tx1"/>
              </a:solidFill>
            </a:rPr>
            <a:t>Fenza</a:t>
          </a:r>
          <a:r>
            <a:rPr lang="es-CO" sz="1800" kern="1200" dirty="0" smtClean="0">
              <a:solidFill>
                <a:schemeClr val="tx1"/>
              </a:solidFill>
            </a:rPr>
            <a:t>, Gallo, </a:t>
          </a:r>
          <a:r>
            <a:rPr lang="es-CO" sz="1800" kern="1200" dirty="0" err="1" smtClean="0">
              <a:solidFill>
                <a:schemeClr val="tx1"/>
              </a:solidFill>
            </a:rPr>
            <a:t>Loia</a:t>
          </a:r>
          <a:r>
            <a:rPr lang="es-CO" sz="1800" kern="1200" dirty="0" smtClean="0">
              <a:solidFill>
                <a:schemeClr val="tx1"/>
              </a:solidFill>
            </a:rPr>
            <a:t>, &amp; </a:t>
          </a:r>
          <a:r>
            <a:rPr lang="es-CO" sz="1800" kern="1200" dirty="0" err="1" smtClean="0">
              <a:solidFill>
                <a:schemeClr val="tx1"/>
              </a:solidFill>
            </a:rPr>
            <a:t>Senatore</a:t>
          </a:r>
          <a:r>
            <a:rPr lang="es-CO" sz="1800" kern="1200" dirty="0" smtClean="0">
              <a:solidFill>
                <a:schemeClr val="tx1"/>
              </a:solidFill>
            </a:rPr>
            <a:t>, 2014, (Cabrerizo, y otros, 2015) &amp; (</a:t>
          </a:r>
          <a:r>
            <a:rPr lang="es-CO" sz="1800" kern="1200" dirty="0" err="1" smtClean="0">
              <a:solidFill>
                <a:schemeClr val="tx1"/>
              </a:solidFill>
            </a:rPr>
            <a:t>Morente</a:t>
          </a:r>
          <a:r>
            <a:rPr lang="es-CO" sz="1800" kern="1200" dirty="0" smtClean="0">
              <a:solidFill>
                <a:schemeClr val="tx1"/>
              </a:solidFill>
            </a:rPr>
            <a:t>-Molinera, y otros, 2016; </a:t>
          </a:r>
          <a:endParaRPr lang="es-CO" sz="1800" kern="1200" dirty="0">
            <a:solidFill>
              <a:schemeClr val="tx1"/>
            </a:solidFill>
          </a:endParaRPr>
        </a:p>
      </dsp:txBody>
      <dsp:txXfrm>
        <a:off x="49154" y="3079839"/>
        <a:ext cx="4888678" cy="908623"/>
      </dsp:txXfrm>
    </dsp:sp>
    <dsp:sp modelId="{2C98E7FE-7938-436D-B2A0-01CECEA85572}">
      <dsp:nvSpPr>
        <dsp:cNvPr id="0" name=""/>
        <dsp:cNvSpPr/>
      </dsp:nvSpPr>
      <dsp:spPr>
        <a:xfrm>
          <a:off x="0" y="4037616"/>
          <a:ext cx="4986986"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CO" sz="1400" kern="1200" dirty="0" smtClean="0">
              <a:solidFill>
                <a:schemeClr val="tx1"/>
              </a:solidFill>
            </a:rPr>
            <a:t>Sistemas de soporte a la toma de decisiones.</a:t>
          </a:r>
          <a:endParaRPr lang="es-CO" sz="1400" kern="1200" dirty="0">
            <a:solidFill>
              <a:schemeClr val="tx1"/>
            </a:solidFill>
          </a:endParaRPr>
        </a:p>
      </dsp:txBody>
      <dsp:txXfrm>
        <a:off x="0" y="4037616"/>
        <a:ext cx="4986986" cy="2980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22063-17C3-49CF-A1E5-8A5EF6FBAF9F}">
      <dsp:nvSpPr>
        <dsp:cNvPr id="0" name=""/>
        <dsp:cNvSpPr/>
      </dsp:nvSpPr>
      <dsp:spPr>
        <a:xfrm>
          <a:off x="0" y="26462"/>
          <a:ext cx="4669298" cy="551655"/>
        </a:xfrm>
        <a:prstGeom prst="roundRect">
          <a:avLst/>
        </a:prstGeom>
        <a:gradFill rotWithShape="0">
          <a:gsLst>
            <a:gs pos="0">
              <a:schemeClr val="accent4">
                <a:shade val="50000"/>
                <a:hueOff val="0"/>
                <a:satOff val="0"/>
                <a:lumOff val="0"/>
                <a:alphaOff val="0"/>
                <a:tint val="65000"/>
                <a:shade val="92000"/>
                <a:satMod val="130000"/>
              </a:schemeClr>
            </a:gs>
            <a:gs pos="45000">
              <a:schemeClr val="accent4">
                <a:shade val="50000"/>
                <a:hueOff val="0"/>
                <a:satOff val="0"/>
                <a:lumOff val="0"/>
                <a:alphaOff val="0"/>
                <a:tint val="60000"/>
                <a:shade val="99000"/>
                <a:satMod val="120000"/>
              </a:schemeClr>
            </a:gs>
            <a:gs pos="100000">
              <a:schemeClr val="accent4">
                <a:shade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O" sz="2300" kern="1200" smtClean="0"/>
            <a:t>Murphy, 2012; Linux, 2014.</a:t>
          </a:r>
          <a:endParaRPr lang="es-CO" sz="2300" kern="1200" dirty="0"/>
        </a:p>
      </dsp:txBody>
      <dsp:txXfrm>
        <a:off x="26930" y="53392"/>
        <a:ext cx="4615438" cy="497795"/>
      </dsp:txXfrm>
    </dsp:sp>
    <dsp:sp modelId="{E44F6E09-DCBE-453D-9A28-CA4217276422}">
      <dsp:nvSpPr>
        <dsp:cNvPr id="0" name=""/>
        <dsp:cNvSpPr/>
      </dsp:nvSpPr>
      <dsp:spPr>
        <a:xfrm>
          <a:off x="0" y="578117"/>
          <a:ext cx="4669298"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25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CO" sz="1800" kern="1200" smtClean="0"/>
            <a:t>Aprendizaje de máquina.</a:t>
          </a:r>
          <a:endParaRPr lang="es-CO" sz="1800" kern="1200" dirty="0"/>
        </a:p>
        <a:p>
          <a:pPr marL="171450" lvl="1" indent="-171450" algn="l" defTabSz="800100">
            <a:lnSpc>
              <a:spcPct val="90000"/>
            </a:lnSpc>
            <a:spcBef>
              <a:spcPct val="0"/>
            </a:spcBef>
            <a:spcAft>
              <a:spcPct val="20000"/>
            </a:spcAft>
            <a:buChar char="••"/>
          </a:pPr>
          <a:r>
            <a:rPr lang="es-CO" sz="1800" b="0" i="0" kern="1200" smtClean="0"/>
            <a:t>Kit de herramientas de lenguaje natural, o más comúnmente NLTK.</a:t>
          </a:r>
          <a:endParaRPr lang="es-CO" sz="1800" b="0" i="0" kern="1200" dirty="0"/>
        </a:p>
      </dsp:txBody>
      <dsp:txXfrm>
        <a:off x="0" y="578117"/>
        <a:ext cx="4669298" cy="880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3EC9E-3CD3-44EC-AA2E-FDEC06C18FE5}">
      <dsp:nvSpPr>
        <dsp:cNvPr id="0" name=""/>
        <dsp:cNvSpPr/>
      </dsp:nvSpPr>
      <dsp:spPr>
        <a:xfrm rot="5400000">
          <a:off x="2180506" y="-272077"/>
          <a:ext cx="2844729" cy="3390937"/>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O" sz="1800" kern="1200" dirty="0" smtClean="0"/>
            <a:t>El diseño del metamodelo</a:t>
          </a:r>
          <a:endParaRPr lang="es-CO" sz="1800" kern="1200" dirty="0"/>
        </a:p>
        <a:p>
          <a:pPr marL="171450" lvl="1" indent="-171450" algn="l" defTabSz="800100">
            <a:lnSpc>
              <a:spcPct val="90000"/>
            </a:lnSpc>
            <a:spcBef>
              <a:spcPct val="0"/>
            </a:spcBef>
            <a:spcAft>
              <a:spcPct val="15000"/>
            </a:spcAft>
            <a:buChar char="••"/>
          </a:pPr>
          <a:r>
            <a:rPr lang="es-CO" sz="1800" kern="1200" dirty="0" smtClean="0"/>
            <a:t>La arquitectura</a:t>
          </a:r>
          <a:endParaRPr lang="es-CO" sz="1800" kern="1200" dirty="0"/>
        </a:p>
        <a:p>
          <a:pPr marL="171450" lvl="1" indent="-171450" algn="l" defTabSz="800100">
            <a:lnSpc>
              <a:spcPct val="90000"/>
            </a:lnSpc>
            <a:spcBef>
              <a:spcPct val="0"/>
            </a:spcBef>
            <a:spcAft>
              <a:spcPct val="15000"/>
            </a:spcAft>
            <a:buChar char="••"/>
          </a:pPr>
          <a:r>
            <a:rPr lang="es-CO" sz="1800" kern="1200" dirty="0" smtClean="0"/>
            <a:t>Modelo del prototipo</a:t>
          </a:r>
          <a:endParaRPr lang="es-CO" sz="1800" kern="1200" dirty="0"/>
        </a:p>
        <a:p>
          <a:pPr marL="171450" lvl="1" indent="-171450" algn="l" defTabSz="800100">
            <a:lnSpc>
              <a:spcPct val="90000"/>
            </a:lnSpc>
            <a:spcBef>
              <a:spcPct val="0"/>
            </a:spcBef>
            <a:spcAft>
              <a:spcPct val="15000"/>
            </a:spcAft>
            <a:buChar char="••"/>
          </a:pPr>
          <a:r>
            <a:rPr lang="es-CO" sz="1800" kern="1200" dirty="0" smtClean="0"/>
            <a:t>La aplicación en la red social</a:t>
          </a:r>
          <a:endParaRPr lang="es-CO" sz="1800" kern="1200" dirty="0"/>
        </a:p>
        <a:p>
          <a:pPr marL="171450" lvl="1" indent="-171450" algn="l" defTabSz="800100">
            <a:lnSpc>
              <a:spcPct val="90000"/>
            </a:lnSpc>
            <a:spcBef>
              <a:spcPct val="0"/>
            </a:spcBef>
            <a:spcAft>
              <a:spcPct val="15000"/>
            </a:spcAft>
            <a:buChar char="••"/>
          </a:pPr>
          <a:r>
            <a:rPr lang="es-CO" sz="1800" kern="1200" dirty="0" smtClean="0"/>
            <a:t>Diseño del análisis semántico</a:t>
          </a:r>
          <a:endParaRPr lang="es-CO" sz="1800" kern="1200" dirty="0"/>
        </a:p>
        <a:p>
          <a:pPr marL="171450" lvl="1" indent="-171450" algn="l" defTabSz="800100">
            <a:lnSpc>
              <a:spcPct val="90000"/>
            </a:lnSpc>
            <a:spcBef>
              <a:spcPct val="0"/>
            </a:spcBef>
            <a:spcAft>
              <a:spcPct val="15000"/>
            </a:spcAft>
            <a:buChar char="••"/>
          </a:pPr>
          <a:r>
            <a:rPr lang="es-CO" sz="1800" kern="1200" dirty="0" smtClean="0"/>
            <a:t>El </a:t>
          </a:r>
          <a:r>
            <a:rPr lang="es-CO" sz="1800" kern="1200" dirty="0" err="1" smtClean="0"/>
            <a:t>framework</a:t>
          </a:r>
          <a:r>
            <a:rPr lang="es-CO" sz="1800" kern="1200" dirty="0" smtClean="0"/>
            <a:t> del aprendizaje de máquina</a:t>
          </a:r>
          <a:endParaRPr lang="es-CO" sz="1800" kern="1200" dirty="0"/>
        </a:p>
        <a:p>
          <a:pPr marL="171450" lvl="1" indent="-171450" algn="l" defTabSz="800100">
            <a:lnSpc>
              <a:spcPct val="90000"/>
            </a:lnSpc>
            <a:spcBef>
              <a:spcPct val="0"/>
            </a:spcBef>
            <a:spcAft>
              <a:spcPct val="15000"/>
            </a:spcAft>
            <a:buChar char="••"/>
          </a:pPr>
          <a:r>
            <a:rPr lang="es-CO" sz="1800" kern="1200" dirty="0" smtClean="0"/>
            <a:t>La aplicación del algoritmo</a:t>
          </a:r>
          <a:endParaRPr lang="es-CO" sz="1800" kern="1200" dirty="0"/>
        </a:p>
      </dsp:txBody>
      <dsp:txXfrm rot="-5400000">
        <a:off x="1907402" y="139895"/>
        <a:ext cx="3252069" cy="2566993"/>
      </dsp:txXfrm>
    </dsp:sp>
    <dsp:sp modelId="{29074148-C1DD-4844-AD2E-873E41235B18}">
      <dsp:nvSpPr>
        <dsp:cNvPr id="0" name=""/>
        <dsp:cNvSpPr/>
      </dsp:nvSpPr>
      <dsp:spPr>
        <a:xfrm>
          <a:off x="0" y="261275"/>
          <a:ext cx="1907402" cy="232423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CO" sz="2800" kern="1200" dirty="0" smtClean="0"/>
            <a:t>Parte III. Desarrollo de la propuesta</a:t>
          </a:r>
          <a:endParaRPr lang="es-CO" sz="2800" kern="1200" dirty="0"/>
        </a:p>
      </dsp:txBody>
      <dsp:txXfrm>
        <a:off x="93112" y="354387"/>
        <a:ext cx="1721178" cy="2138007"/>
      </dsp:txXfrm>
    </dsp:sp>
    <dsp:sp modelId="{61AD3F00-1B5A-46A4-83ED-22F15E2BFDE0}">
      <dsp:nvSpPr>
        <dsp:cNvPr id="0" name=""/>
        <dsp:cNvSpPr/>
      </dsp:nvSpPr>
      <dsp:spPr>
        <a:xfrm rot="5400000">
          <a:off x="3053820" y="1835079"/>
          <a:ext cx="1105144" cy="3394252"/>
        </a:xfrm>
        <a:prstGeom prst="round2SameRect">
          <a:avLst/>
        </a:prstGeom>
        <a:solidFill>
          <a:schemeClr val="accent4">
            <a:tint val="40000"/>
            <a:alpha val="90000"/>
            <a:hueOff val="2274726"/>
            <a:satOff val="8522"/>
            <a:lumOff val="1100"/>
            <a:alphaOff val="0"/>
          </a:schemeClr>
        </a:solidFill>
        <a:ln w="15875" cap="flat" cmpd="sng" algn="ctr">
          <a:solidFill>
            <a:schemeClr val="accent4">
              <a:tint val="40000"/>
              <a:alpha val="90000"/>
              <a:hueOff val="2274726"/>
              <a:satOff val="8522"/>
              <a:lumOff val="1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O" sz="1800" kern="1200" dirty="0" smtClean="0"/>
            <a:t>Resultados</a:t>
          </a:r>
          <a:endParaRPr lang="es-CO" sz="1800" kern="1200" dirty="0"/>
        </a:p>
        <a:p>
          <a:pPr marL="171450" lvl="1" indent="-171450" algn="l" defTabSz="800100">
            <a:lnSpc>
              <a:spcPct val="90000"/>
            </a:lnSpc>
            <a:spcBef>
              <a:spcPct val="0"/>
            </a:spcBef>
            <a:spcAft>
              <a:spcPct val="15000"/>
            </a:spcAft>
            <a:buChar char="••"/>
          </a:pPr>
          <a:r>
            <a:rPr lang="es-CO" sz="1800" kern="1200" dirty="0" smtClean="0"/>
            <a:t>Conclusiones</a:t>
          </a:r>
          <a:endParaRPr lang="es-CO" sz="1800" kern="1200" dirty="0"/>
        </a:p>
        <a:p>
          <a:pPr marL="171450" lvl="1" indent="-171450" algn="l" defTabSz="800100">
            <a:lnSpc>
              <a:spcPct val="90000"/>
            </a:lnSpc>
            <a:spcBef>
              <a:spcPct val="0"/>
            </a:spcBef>
            <a:spcAft>
              <a:spcPct val="15000"/>
            </a:spcAft>
            <a:buChar char="••"/>
          </a:pPr>
          <a:r>
            <a:rPr lang="es-CO" sz="1800" kern="1200" dirty="0" smtClean="0"/>
            <a:t>Propuestas de nuevos trabajos</a:t>
          </a:r>
          <a:endParaRPr lang="es-CO" sz="1800" kern="1200" dirty="0"/>
        </a:p>
      </dsp:txBody>
      <dsp:txXfrm rot="-5400000">
        <a:off x="1909267" y="3033582"/>
        <a:ext cx="3340303" cy="997246"/>
      </dsp:txXfrm>
    </dsp:sp>
    <dsp:sp modelId="{F0941693-E9D0-4877-AFF6-51C36E5CE50B}">
      <dsp:nvSpPr>
        <dsp:cNvPr id="0" name=""/>
        <dsp:cNvSpPr/>
      </dsp:nvSpPr>
      <dsp:spPr>
        <a:xfrm>
          <a:off x="0" y="2961967"/>
          <a:ext cx="1909266" cy="1140477"/>
        </a:xfrm>
        <a:prstGeom prst="roundRect">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CO" sz="2800" kern="1200" dirty="0" smtClean="0"/>
            <a:t>Parte IV.</a:t>
          </a:r>
          <a:endParaRPr lang="es-CO" sz="2800" kern="1200" dirty="0"/>
        </a:p>
      </dsp:txBody>
      <dsp:txXfrm>
        <a:off x="55673" y="3017640"/>
        <a:ext cx="1797920" cy="1029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95952-1FF9-4EF7-B146-1AB3393672E8}">
      <dsp:nvSpPr>
        <dsp:cNvPr id="0" name=""/>
        <dsp:cNvSpPr/>
      </dsp:nvSpPr>
      <dsp:spPr>
        <a:xfrm>
          <a:off x="0" y="2167"/>
          <a:ext cx="10705207"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C70567-1DD2-477F-B8E9-01753651B827}">
      <dsp:nvSpPr>
        <dsp:cNvPr id="0" name=""/>
        <dsp:cNvSpPr/>
      </dsp:nvSpPr>
      <dsp:spPr>
        <a:xfrm>
          <a:off x="0" y="0"/>
          <a:ext cx="782400" cy="443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wordArtVert" wrap="square" lIns="76200" tIns="76200" rIns="76200" bIns="76200" numCol="1" spcCol="1270" anchor="t" anchorCtr="0">
          <a:noAutofit/>
        </a:bodyPr>
        <a:lstStyle/>
        <a:p>
          <a:pPr lvl="0" algn="l" defTabSz="889000">
            <a:lnSpc>
              <a:spcPct val="90000"/>
            </a:lnSpc>
            <a:spcBef>
              <a:spcPct val="0"/>
            </a:spcBef>
            <a:spcAft>
              <a:spcPct val="35000"/>
            </a:spcAft>
          </a:pPr>
          <a:r>
            <a:rPr lang="es-CO" sz="2000" kern="1200" dirty="0" smtClean="0"/>
            <a:t>Objetivos específicos</a:t>
          </a:r>
          <a:endParaRPr lang="es-CO" sz="2000" kern="1200" dirty="0"/>
        </a:p>
      </dsp:txBody>
      <dsp:txXfrm>
        <a:off x="0" y="0"/>
        <a:ext cx="782400" cy="4433989"/>
      </dsp:txXfrm>
    </dsp:sp>
    <dsp:sp modelId="{5074A30F-144C-4B01-8F9A-DE4E879A76DF}">
      <dsp:nvSpPr>
        <dsp:cNvPr id="0" name=""/>
        <dsp:cNvSpPr/>
      </dsp:nvSpPr>
      <dsp:spPr>
        <a:xfrm>
          <a:off x="942978" y="32098"/>
          <a:ext cx="8403587" cy="59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Realizar un levantamiento de la conceptualización de la gestión de conocimiento organizacional y personal versus los conceptos de metamodelos de gestión de conocimiento.</a:t>
          </a:r>
          <a:endParaRPr lang="es-CO" sz="1400" kern="1200" dirty="0"/>
        </a:p>
      </dsp:txBody>
      <dsp:txXfrm>
        <a:off x="942978" y="32098"/>
        <a:ext cx="8403587" cy="598631"/>
      </dsp:txXfrm>
    </dsp:sp>
    <dsp:sp modelId="{736383A4-2E80-4B35-839C-77B1CD3E9767}">
      <dsp:nvSpPr>
        <dsp:cNvPr id="0" name=""/>
        <dsp:cNvSpPr/>
      </dsp:nvSpPr>
      <dsp:spPr>
        <a:xfrm>
          <a:off x="782400" y="630730"/>
          <a:ext cx="8564165"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68E207-D5C3-431A-B33A-DAA874136219}">
      <dsp:nvSpPr>
        <dsp:cNvPr id="0" name=""/>
        <dsp:cNvSpPr/>
      </dsp:nvSpPr>
      <dsp:spPr>
        <a:xfrm>
          <a:off x="942978" y="660662"/>
          <a:ext cx="8403587" cy="59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Describir el metamodelo de gestión de conocimiento desde un diseño general de sus componentes.</a:t>
          </a:r>
          <a:endParaRPr lang="es-CO" sz="1400" kern="1200" dirty="0"/>
        </a:p>
      </dsp:txBody>
      <dsp:txXfrm>
        <a:off x="942978" y="660662"/>
        <a:ext cx="8403587" cy="598631"/>
      </dsp:txXfrm>
    </dsp:sp>
    <dsp:sp modelId="{9099FCCA-6EF9-4CFB-8F46-EA1855BAEC71}">
      <dsp:nvSpPr>
        <dsp:cNvPr id="0" name=""/>
        <dsp:cNvSpPr/>
      </dsp:nvSpPr>
      <dsp:spPr>
        <a:xfrm>
          <a:off x="782400" y="1259294"/>
          <a:ext cx="8564165"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987202-37CF-4B52-85BF-B2062DA7488B}">
      <dsp:nvSpPr>
        <dsp:cNvPr id="0" name=""/>
        <dsp:cNvSpPr/>
      </dsp:nvSpPr>
      <dsp:spPr>
        <a:xfrm>
          <a:off x="942978" y="1289225"/>
          <a:ext cx="8403587" cy="59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Llevar a cabo el estudio e identificación de los componentes y herramientas que puedan permitir el desarrollo del prototipo del metamodelo.</a:t>
          </a:r>
        </a:p>
      </dsp:txBody>
      <dsp:txXfrm>
        <a:off x="942978" y="1289225"/>
        <a:ext cx="8403587" cy="598631"/>
      </dsp:txXfrm>
    </dsp:sp>
    <dsp:sp modelId="{4FFBBBFA-AA99-4844-B362-11598BE3BB79}">
      <dsp:nvSpPr>
        <dsp:cNvPr id="0" name=""/>
        <dsp:cNvSpPr/>
      </dsp:nvSpPr>
      <dsp:spPr>
        <a:xfrm>
          <a:off x="782400" y="1887857"/>
          <a:ext cx="8564165"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CA7EB-1C06-436E-B766-AB5E6FF2E35A}">
      <dsp:nvSpPr>
        <dsp:cNvPr id="0" name=""/>
        <dsp:cNvSpPr/>
      </dsp:nvSpPr>
      <dsp:spPr>
        <a:xfrm>
          <a:off x="942978" y="1917789"/>
          <a:ext cx="8403587" cy="59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Desarrollar una aplicación en una red social (Facebook) que permita el registro de las lecciones aprendidas de la población estudiada y soportada en una base de datos No relacional (computación en la nube).</a:t>
          </a:r>
        </a:p>
      </dsp:txBody>
      <dsp:txXfrm>
        <a:off x="942978" y="1917789"/>
        <a:ext cx="8403587" cy="598631"/>
      </dsp:txXfrm>
    </dsp:sp>
    <dsp:sp modelId="{61CF4526-B83C-42C4-AE16-4F89EFD9B21E}">
      <dsp:nvSpPr>
        <dsp:cNvPr id="0" name=""/>
        <dsp:cNvSpPr/>
      </dsp:nvSpPr>
      <dsp:spPr>
        <a:xfrm>
          <a:off x="782400" y="2516421"/>
          <a:ext cx="8564165"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49F3AB-2729-4D9F-830B-69ED9FEF5128}">
      <dsp:nvSpPr>
        <dsp:cNvPr id="0" name=""/>
        <dsp:cNvSpPr/>
      </dsp:nvSpPr>
      <dsp:spPr>
        <a:xfrm>
          <a:off x="942978" y="2546352"/>
          <a:ext cx="8403587" cy="59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Hacer la exploración de técnicas de aprendizaje de máquina y seleccionar la más adecuada para realizar el análisis semántico que permita la validación de la generación de conocimiento organizacional.</a:t>
          </a:r>
        </a:p>
      </dsp:txBody>
      <dsp:txXfrm>
        <a:off x="942978" y="2546352"/>
        <a:ext cx="8403587" cy="598631"/>
      </dsp:txXfrm>
    </dsp:sp>
    <dsp:sp modelId="{769EA5A1-7B53-47AA-A33D-0ECFCF817F80}">
      <dsp:nvSpPr>
        <dsp:cNvPr id="0" name=""/>
        <dsp:cNvSpPr/>
      </dsp:nvSpPr>
      <dsp:spPr>
        <a:xfrm>
          <a:off x="782400" y="3144984"/>
          <a:ext cx="8564165"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452BFF-0ADD-43A7-B55B-0360BDA62AC0}">
      <dsp:nvSpPr>
        <dsp:cNvPr id="0" name=""/>
        <dsp:cNvSpPr/>
      </dsp:nvSpPr>
      <dsp:spPr>
        <a:xfrm>
          <a:off x="942978" y="3174916"/>
          <a:ext cx="8403587" cy="59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smtClean="0"/>
            <a:t>Aplicar el análisis semántico al registro de las lecciones aprendidas y validar la generación de nuevo conocimiento organizacional.</a:t>
          </a:r>
          <a:endParaRPr lang="es-CO" sz="1400" kern="1200" dirty="0" smtClean="0"/>
        </a:p>
      </dsp:txBody>
      <dsp:txXfrm>
        <a:off x="942978" y="3174916"/>
        <a:ext cx="8403587" cy="598631"/>
      </dsp:txXfrm>
    </dsp:sp>
    <dsp:sp modelId="{52B377A1-7851-4100-A7AC-674D977AAD4C}">
      <dsp:nvSpPr>
        <dsp:cNvPr id="0" name=""/>
        <dsp:cNvSpPr/>
      </dsp:nvSpPr>
      <dsp:spPr>
        <a:xfrm>
          <a:off x="782400" y="3773548"/>
          <a:ext cx="8564165"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37BB08-618E-4CD0-8A72-3750108EA012}">
      <dsp:nvSpPr>
        <dsp:cNvPr id="0" name=""/>
        <dsp:cNvSpPr/>
      </dsp:nvSpPr>
      <dsp:spPr>
        <a:xfrm>
          <a:off x="942978" y="3803479"/>
          <a:ext cx="8403587" cy="59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smtClean="0"/>
            <a:t>Describir las conclusiones y las propuestas de nuevos trabajos a realizar en el alcance de la gestión de conocimiento.</a:t>
          </a:r>
          <a:endParaRPr lang="es-CO" sz="1400" kern="1200" dirty="0" smtClean="0"/>
        </a:p>
      </dsp:txBody>
      <dsp:txXfrm>
        <a:off x="942978" y="3803479"/>
        <a:ext cx="8403587" cy="598631"/>
      </dsp:txXfrm>
    </dsp:sp>
    <dsp:sp modelId="{70FAD2CC-AF6E-4DD9-B0F2-897624973B11}">
      <dsp:nvSpPr>
        <dsp:cNvPr id="0" name=""/>
        <dsp:cNvSpPr/>
      </dsp:nvSpPr>
      <dsp:spPr>
        <a:xfrm>
          <a:off x="782400" y="4402111"/>
          <a:ext cx="8564165"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ED593-82EC-4CA1-8671-D71E9F643707}">
      <dsp:nvSpPr>
        <dsp:cNvPr id="0" name=""/>
        <dsp:cNvSpPr/>
      </dsp:nvSpPr>
      <dsp:spPr>
        <a:xfrm>
          <a:off x="2122" y="402955"/>
          <a:ext cx="835271" cy="835271"/>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F03B3-907A-4B29-91DF-17B9660E2E45}">
      <dsp:nvSpPr>
        <dsp:cNvPr id="0" name=""/>
        <dsp:cNvSpPr/>
      </dsp:nvSpPr>
      <dsp:spPr>
        <a:xfrm>
          <a:off x="85650" y="486482"/>
          <a:ext cx="668217" cy="668217"/>
        </a:xfrm>
        <a:prstGeom prst="pie">
          <a:avLst>
            <a:gd name="adj1" fmla="val 13500000"/>
            <a:gd name="adj2" fmla="val 162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52650A-419E-4159-BD38-38F6F4F80212}">
      <dsp:nvSpPr>
        <dsp:cNvPr id="0" name=""/>
        <dsp:cNvSpPr/>
      </dsp:nvSpPr>
      <dsp:spPr>
        <a:xfrm rot="16200000">
          <a:off x="-958439" y="2282316"/>
          <a:ext cx="2422287" cy="501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555750">
            <a:lnSpc>
              <a:spcPct val="90000"/>
            </a:lnSpc>
            <a:spcBef>
              <a:spcPct val="0"/>
            </a:spcBef>
            <a:spcAft>
              <a:spcPct val="35000"/>
            </a:spcAft>
          </a:pPr>
          <a:r>
            <a:rPr lang="es-CO" sz="3500" i="1" kern="1200"/>
            <a:t>2011</a:t>
          </a:r>
        </a:p>
      </dsp:txBody>
      <dsp:txXfrm>
        <a:off x="-958439" y="2282316"/>
        <a:ext cx="2422287" cy="501162"/>
      </dsp:txXfrm>
    </dsp:sp>
    <dsp:sp modelId="{01B50E95-BC01-42F9-A2A4-4011D3285332}">
      <dsp:nvSpPr>
        <dsp:cNvPr id="0" name=""/>
        <dsp:cNvSpPr/>
      </dsp:nvSpPr>
      <dsp:spPr>
        <a:xfrm>
          <a:off x="586813" y="402955"/>
          <a:ext cx="1670543" cy="3341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CO" sz="2000" i="1" kern="1200" dirty="0"/>
            <a:t>Teorización</a:t>
          </a:r>
        </a:p>
        <a:p>
          <a:pPr lvl="0" algn="l" defTabSz="889000">
            <a:lnSpc>
              <a:spcPct val="90000"/>
            </a:lnSpc>
            <a:spcBef>
              <a:spcPct val="0"/>
            </a:spcBef>
            <a:spcAft>
              <a:spcPct val="35000"/>
            </a:spcAft>
          </a:pPr>
          <a:r>
            <a:rPr lang="es-CO" sz="2000" i="1" kern="1200" dirty="0"/>
            <a:t>Definición de </a:t>
          </a:r>
          <a:r>
            <a:rPr lang="es-CO" sz="2000" i="1" kern="1200" dirty="0" smtClean="0"/>
            <a:t>hipótesis </a:t>
          </a:r>
          <a:r>
            <a:rPr lang="es-CO" sz="2000" i="1" kern="1200" dirty="0"/>
            <a:t>y objetivos</a:t>
          </a:r>
        </a:p>
        <a:p>
          <a:pPr lvl="0" algn="l" defTabSz="889000">
            <a:lnSpc>
              <a:spcPct val="90000"/>
            </a:lnSpc>
            <a:spcBef>
              <a:spcPct val="0"/>
            </a:spcBef>
            <a:spcAft>
              <a:spcPct val="35000"/>
            </a:spcAft>
          </a:pPr>
          <a:r>
            <a:rPr lang="es-CO" sz="2000" i="1" kern="1200" dirty="0"/>
            <a:t>Especificaciones tecnológicas</a:t>
          </a:r>
        </a:p>
      </dsp:txBody>
      <dsp:txXfrm>
        <a:off x="586813" y="402955"/>
        <a:ext cx="1670543" cy="3341086"/>
      </dsp:txXfrm>
    </dsp:sp>
    <dsp:sp modelId="{ADF5397C-4DBF-4822-A68C-30CCBA2022E6}">
      <dsp:nvSpPr>
        <dsp:cNvPr id="0" name=""/>
        <dsp:cNvSpPr/>
      </dsp:nvSpPr>
      <dsp:spPr>
        <a:xfrm>
          <a:off x="2601763" y="402955"/>
          <a:ext cx="835271" cy="835271"/>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96692-44B5-4E75-B7A2-00F363E7807D}">
      <dsp:nvSpPr>
        <dsp:cNvPr id="0" name=""/>
        <dsp:cNvSpPr/>
      </dsp:nvSpPr>
      <dsp:spPr>
        <a:xfrm>
          <a:off x="2685290" y="486482"/>
          <a:ext cx="668217" cy="668217"/>
        </a:xfrm>
        <a:prstGeom prst="pie">
          <a:avLst>
            <a:gd name="adj1" fmla="val 10800000"/>
            <a:gd name="adj2" fmla="val 162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EDDF2-FAC5-4362-B924-4BC256FDA79F}">
      <dsp:nvSpPr>
        <dsp:cNvPr id="0" name=""/>
        <dsp:cNvSpPr/>
      </dsp:nvSpPr>
      <dsp:spPr>
        <a:xfrm rot="16200000">
          <a:off x="1641200" y="2282316"/>
          <a:ext cx="2422287" cy="501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555750">
            <a:lnSpc>
              <a:spcPct val="90000"/>
            </a:lnSpc>
            <a:spcBef>
              <a:spcPct val="0"/>
            </a:spcBef>
            <a:spcAft>
              <a:spcPct val="35000"/>
            </a:spcAft>
          </a:pPr>
          <a:r>
            <a:rPr lang="es-CO" sz="3500" i="1" kern="1200"/>
            <a:t>2012-2013</a:t>
          </a:r>
        </a:p>
      </dsp:txBody>
      <dsp:txXfrm>
        <a:off x="1641200" y="2282316"/>
        <a:ext cx="2422287" cy="501162"/>
      </dsp:txXfrm>
    </dsp:sp>
    <dsp:sp modelId="{0D09E344-EBF2-453F-B306-B724B43F9B8F}">
      <dsp:nvSpPr>
        <dsp:cNvPr id="0" name=""/>
        <dsp:cNvSpPr/>
      </dsp:nvSpPr>
      <dsp:spPr>
        <a:xfrm>
          <a:off x="3186453" y="402955"/>
          <a:ext cx="1670543" cy="3341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CO" sz="2000" i="1" kern="1200"/>
            <a:t>1era versión del metamodelo</a:t>
          </a:r>
        </a:p>
        <a:p>
          <a:pPr lvl="0" algn="l" defTabSz="889000">
            <a:lnSpc>
              <a:spcPct val="90000"/>
            </a:lnSpc>
            <a:spcBef>
              <a:spcPct val="0"/>
            </a:spcBef>
            <a:spcAft>
              <a:spcPct val="35000"/>
            </a:spcAft>
          </a:pPr>
          <a:r>
            <a:rPr lang="es-CO" sz="2000" i="1" kern="1200"/>
            <a:t>Desarrollo de la aplicación: red social + lecciones aprendidas</a:t>
          </a:r>
        </a:p>
      </dsp:txBody>
      <dsp:txXfrm>
        <a:off x="3186453" y="402955"/>
        <a:ext cx="1670543" cy="3341086"/>
      </dsp:txXfrm>
    </dsp:sp>
    <dsp:sp modelId="{EE21CC88-71EB-4A9A-A258-7DE643595C30}">
      <dsp:nvSpPr>
        <dsp:cNvPr id="0" name=""/>
        <dsp:cNvSpPr/>
      </dsp:nvSpPr>
      <dsp:spPr>
        <a:xfrm>
          <a:off x="5201403" y="402955"/>
          <a:ext cx="835271" cy="835271"/>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72F0A-02A3-4143-A4FF-5EF2947F1EC4}">
      <dsp:nvSpPr>
        <dsp:cNvPr id="0" name=""/>
        <dsp:cNvSpPr/>
      </dsp:nvSpPr>
      <dsp:spPr>
        <a:xfrm>
          <a:off x="5284930" y="486482"/>
          <a:ext cx="668217" cy="668217"/>
        </a:xfrm>
        <a:prstGeom prst="pie">
          <a:avLst>
            <a:gd name="adj1" fmla="val 8100000"/>
            <a:gd name="adj2" fmla="val 162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7C33E-28DC-4F3F-B384-C4861F5FD422}">
      <dsp:nvSpPr>
        <dsp:cNvPr id="0" name=""/>
        <dsp:cNvSpPr/>
      </dsp:nvSpPr>
      <dsp:spPr>
        <a:xfrm rot="16200000">
          <a:off x="4240841" y="2282316"/>
          <a:ext cx="2422287" cy="501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555750">
            <a:lnSpc>
              <a:spcPct val="90000"/>
            </a:lnSpc>
            <a:spcBef>
              <a:spcPct val="0"/>
            </a:spcBef>
            <a:spcAft>
              <a:spcPct val="35000"/>
            </a:spcAft>
          </a:pPr>
          <a:r>
            <a:rPr lang="es-CO" sz="3500" i="1" kern="1200"/>
            <a:t>2014-2015</a:t>
          </a:r>
        </a:p>
      </dsp:txBody>
      <dsp:txXfrm>
        <a:off x="4240841" y="2282316"/>
        <a:ext cx="2422287" cy="501162"/>
      </dsp:txXfrm>
    </dsp:sp>
    <dsp:sp modelId="{E215B0F9-81A8-41C5-B7C9-1741708A44B1}">
      <dsp:nvSpPr>
        <dsp:cNvPr id="0" name=""/>
        <dsp:cNvSpPr/>
      </dsp:nvSpPr>
      <dsp:spPr>
        <a:xfrm>
          <a:off x="5786093" y="402955"/>
          <a:ext cx="1670543" cy="3341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CO" sz="2000" i="1" kern="1200"/>
            <a:t>2da versión del metamodelo</a:t>
          </a:r>
        </a:p>
        <a:p>
          <a:pPr lvl="0" algn="l" defTabSz="889000">
            <a:lnSpc>
              <a:spcPct val="90000"/>
            </a:lnSpc>
            <a:spcBef>
              <a:spcPct val="0"/>
            </a:spcBef>
            <a:spcAft>
              <a:spcPct val="35000"/>
            </a:spcAft>
          </a:pPr>
          <a:r>
            <a:rPr lang="es-CO" sz="2000" i="1" kern="1200"/>
            <a:t>2da versión de la aplicación</a:t>
          </a:r>
        </a:p>
        <a:p>
          <a:pPr lvl="0" algn="l" defTabSz="889000">
            <a:lnSpc>
              <a:spcPct val="90000"/>
            </a:lnSpc>
            <a:spcBef>
              <a:spcPct val="0"/>
            </a:spcBef>
            <a:spcAft>
              <a:spcPct val="35000"/>
            </a:spcAft>
          </a:pPr>
          <a:r>
            <a:rPr lang="es-CO" sz="2000" i="1" kern="1200"/>
            <a:t>Inclusión del análisis semántico</a:t>
          </a:r>
        </a:p>
      </dsp:txBody>
      <dsp:txXfrm>
        <a:off x="5786093" y="402955"/>
        <a:ext cx="1670543" cy="3341086"/>
      </dsp:txXfrm>
    </dsp:sp>
    <dsp:sp modelId="{D894C5C8-2719-42D3-9FE0-D59A1920E972}">
      <dsp:nvSpPr>
        <dsp:cNvPr id="0" name=""/>
        <dsp:cNvSpPr/>
      </dsp:nvSpPr>
      <dsp:spPr>
        <a:xfrm>
          <a:off x="7801043" y="402955"/>
          <a:ext cx="835271" cy="835271"/>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6A2B80-08F2-43BD-ABDD-B30A620A4246}">
      <dsp:nvSpPr>
        <dsp:cNvPr id="0" name=""/>
        <dsp:cNvSpPr/>
      </dsp:nvSpPr>
      <dsp:spPr>
        <a:xfrm>
          <a:off x="7884570" y="486482"/>
          <a:ext cx="668217" cy="668217"/>
        </a:xfrm>
        <a:prstGeom prst="pie">
          <a:avLst>
            <a:gd name="adj1" fmla="val 5400000"/>
            <a:gd name="adj2" fmla="val 162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9A104-EDDB-435B-AC6A-F0F38D7182C7}">
      <dsp:nvSpPr>
        <dsp:cNvPr id="0" name=""/>
        <dsp:cNvSpPr/>
      </dsp:nvSpPr>
      <dsp:spPr>
        <a:xfrm rot="16200000">
          <a:off x="6840481" y="2282316"/>
          <a:ext cx="2422287" cy="501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555750">
            <a:lnSpc>
              <a:spcPct val="90000"/>
            </a:lnSpc>
            <a:spcBef>
              <a:spcPct val="0"/>
            </a:spcBef>
            <a:spcAft>
              <a:spcPct val="35000"/>
            </a:spcAft>
          </a:pPr>
          <a:r>
            <a:rPr lang="es-CO" sz="3500" i="1" kern="1200"/>
            <a:t>2016</a:t>
          </a:r>
        </a:p>
      </dsp:txBody>
      <dsp:txXfrm>
        <a:off x="6840481" y="2282316"/>
        <a:ext cx="2422287" cy="501162"/>
      </dsp:txXfrm>
    </dsp:sp>
    <dsp:sp modelId="{417C7E60-D2C4-42E4-AA45-BD17D7A23FEA}">
      <dsp:nvSpPr>
        <dsp:cNvPr id="0" name=""/>
        <dsp:cNvSpPr/>
      </dsp:nvSpPr>
      <dsp:spPr>
        <a:xfrm>
          <a:off x="8385733" y="402955"/>
          <a:ext cx="1670543" cy="3341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CO" sz="2000" i="1" kern="1200"/>
            <a:t>Resultados finales</a:t>
          </a:r>
        </a:p>
        <a:p>
          <a:pPr lvl="0" algn="l" defTabSz="889000">
            <a:lnSpc>
              <a:spcPct val="90000"/>
            </a:lnSpc>
            <a:spcBef>
              <a:spcPct val="0"/>
            </a:spcBef>
            <a:spcAft>
              <a:spcPct val="35000"/>
            </a:spcAft>
          </a:pPr>
          <a:r>
            <a:rPr lang="es-CO" sz="2000" i="1" kern="1200"/>
            <a:t>Nuevas conclusiones</a:t>
          </a:r>
        </a:p>
        <a:p>
          <a:pPr lvl="0" algn="l" defTabSz="889000">
            <a:lnSpc>
              <a:spcPct val="90000"/>
            </a:lnSpc>
            <a:spcBef>
              <a:spcPct val="0"/>
            </a:spcBef>
            <a:spcAft>
              <a:spcPct val="35000"/>
            </a:spcAft>
          </a:pPr>
          <a:r>
            <a:rPr lang="es-CO" sz="2000" i="1" kern="1200"/>
            <a:t>Publicaciones avanzadas</a:t>
          </a:r>
        </a:p>
        <a:p>
          <a:pPr lvl="0" algn="l" defTabSz="889000">
            <a:lnSpc>
              <a:spcPct val="90000"/>
            </a:lnSpc>
            <a:spcBef>
              <a:spcPct val="0"/>
            </a:spcBef>
            <a:spcAft>
              <a:spcPct val="35000"/>
            </a:spcAft>
          </a:pPr>
          <a:endParaRPr lang="es-CO" sz="2000" i="1" kern="1200"/>
        </a:p>
      </dsp:txBody>
      <dsp:txXfrm>
        <a:off x="8385733" y="402955"/>
        <a:ext cx="1670543" cy="3341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A7A68-7DBC-44D6-9D5E-47701F16A0C0}">
      <dsp:nvSpPr>
        <dsp:cNvPr id="0" name=""/>
        <dsp:cNvSpPr/>
      </dsp:nvSpPr>
      <dsp:spPr>
        <a:xfrm>
          <a:off x="1704418" y="10535"/>
          <a:ext cx="9367008" cy="1364193"/>
        </a:xfrm>
        <a:prstGeom prst="rightArrow">
          <a:avLst>
            <a:gd name="adj1" fmla="val 50000"/>
            <a:gd name="adj2" fmla="val 5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16566" numCol="1" spcCol="1270" anchor="ctr" anchorCtr="0">
          <a:noAutofit/>
        </a:bodyPr>
        <a:lstStyle/>
        <a:p>
          <a:pPr lvl="0" algn="l" defTabSz="800100">
            <a:lnSpc>
              <a:spcPct val="90000"/>
            </a:lnSpc>
            <a:spcBef>
              <a:spcPct val="0"/>
            </a:spcBef>
            <a:spcAft>
              <a:spcPct val="35000"/>
            </a:spcAft>
          </a:pPr>
          <a:r>
            <a:rPr lang="es-CO" sz="1800" b="1" kern="1200" smtClean="0">
              <a:solidFill>
                <a:schemeClr val="tx1"/>
              </a:solidFill>
              <a:latin typeface="+mj-lt"/>
            </a:rPr>
            <a:t>Metamodelo</a:t>
          </a:r>
          <a:endParaRPr lang="es-CO" sz="1800" b="1" kern="1200">
            <a:solidFill>
              <a:schemeClr val="tx1"/>
            </a:solidFill>
            <a:latin typeface="+mj-lt"/>
          </a:endParaRPr>
        </a:p>
      </dsp:txBody>
      <dsp:txXfrm>
        <a:off x="1704418" y="351583"/>
        <a:ext cx="9025960" cy="682097"/>
      </dsp:txXfrm>
    </dsp:sp>
    <dsp:sp modelId="{C84A912C-7D78-48C5-84B9-87C2B5C72880}">
      <dsp:nvSpPr>
        <dsp:cNvPr id="0" name=""/>
        <dsp:cNvSpPr/>
      </dsp:nvSpPr>
      <dsp:spPr>
        <a:xfrm>
          <a:off x="1704418" y="879318"/>
          <a:ext cx="2885038" cy="2994351"/>
        </a:xfrm>
        <a:prstGeom prst="rect">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CO" sz="2200" b="0" i="1" kern="1200" dirty="0" smtClean="0">
              <a:solidFill>
                <a:schemeClr val="tx1"/>
              </a:solidFill>
              <a:latin typeface="+mj-lt"/>
            </a:rPr>
            <a:t>Descripción metodológica del desarrollo de un metamodelo. </a:t>
          </a:r>
          <a:r>
            <a:rPr lang="es-CO" sz="2200" b="0" i="1" kern="1200" dirty="0" smtClean="0">
              <a:solidFill>
                <a:schemeClr val="tx1"/>
              </a:solidFill>
            </a:rPr>
            <a:t>(</a:t>
          </a:r>
          <a:r>
            <a:rPr lang="es-CO" sz="2200" b="0" i="1" kern="1200" dirty="0" err="1" smtClean="0">
              <a:solidFill>
                <a:schemeClr val="tx1"/>
              </a:solidFill>
            </a:rPr>
            <a:t>Ammann</a:t>
          </a:r>
          <a:r>
            <a:rPr lang="es-CO" sz="2200" b="0" i="1" kern="1200" dirty="0" smtClean="0">
              <a:solidFill>
                <a:schemeClr val="tx1"/>
              </a:solidFill>
            </a:rPr>
            <a:t>, 2008); (García-Díaz, Pascual-Espada, Pelayo G-Bustelo, &amp; Cueva-</a:t>
          </a:r>
          <a:r>
            <a:rPr lang="es-CO" sz="2200" b="0" i="1" kern="1200" dirty="0" err="1" smtClean="0">
              <a:solidFill>
                <a:schemeClr val="tx1"/>
              </a:solidFill>
            </a:rPr>
            <a:t>Lovelle</a:t>
          </a:r>
          <a:r>
            <a:rPr lang="es-CO" sz="2200" b="0" i="1" kern="1200" dirty="0" smtClean="0">
              <a:solidFill>
                <a:schemeClr val="tx1"/>
              </a:solidFill>
            </a:rPr>
            <a:t>, 2015)</a:t>
          </a:r>
          <a:endParaRPr lang="es-CO" sz="2200" b="1" i="1" kern="1200" dirty="0">
            <a:solidFill>
              <a:schemeClr val="tx1"/>
            </a:solidFill>
            <a:latin typeface="+mj-lt"/>
          </a:endParaRPr>
        </a:p>
      </dsp:txBody>
      <dsp:txXfrm>
        <a:off x="1704418" y="879318"/>
        <a:ext cx="2885038" cy="2994351"/>
      </dsp:txXfrm>
    </dsp:sp>
    <dsp:sp modelId="{7D73A8D6-D39D-4BCF-A5D9-BDCCF333DED0}">
      <dsp:nvSpPr>
        <dsp:cNvPr id="0" name=""/>
        <dsp:cNvSpPr/>
      </dsp:nvSpPr>
      <dsp:spPr>
        <a:xfrm>
          <a:off x="4589456" y="465266"/>
          <a:ext cx="6481969" cy="1364193"/>
        </a:xfrm>
        <a:prstGeom prst="rightArrow">
          <a:avLst>
            <a:gd name="adj1" fmla="val 50000"/>
            <a:gd name="adj2" fmla="val 50000"/>
          </a:avLst>
        </a:prstGeom>
        <a:solidFill>
          <a:schemeClr val="accent4">
            <a:hueOff val="822717"/>
            <a:satOff val="3566"/>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16566" numCol="1" spcCol="1270" anchor="ctr" anchorCtr="0">
          <a:noAutofit/>
        </a:bodyPr>
        <a:lstStyle/>
        <a:p>
          <a:pPr lvl="0" algn="l" defTabSz="800100">
            <a:lnSpc>
              <a:spcPct val="90000"/>
            </a:lnSpc>
            <a:spcBef>
              <a:spcPct val="0"/>
            </a:spcBef>
            <a:spcAft>
              <a:spcPct val="35000"/>
            </a:spcAft>
          </a:pPr>
          <a:r>
            <a:rPr lang="es-CO" sz="1800" b="1" kern="1200" smtClean="0">
              <a:solidFill>
                <a:schemeClr val="tx1"/>
              </a:solidFill>
              <a:latin typeface="+mj-lt"/>
            </a:rPr>
            <a:t>Prototipo: redes sociales y computación en la nube</a:t>
          </a:r>
          <a:endParaRPr lang="es-CO" sz="1800" b="1" kern="1200">
            <a:solidFill>
              <a:schemeClr val="tx1"/>
            </a:solidFill>
            <a:latin typeface="+mj-lt"/>
          </a:endParaRPr>
        </a:p>
      </dsp:txBody>
      <dsp:txXfrm>
        <a:off x="4589456" y="806314"/>
        <a:ext cx="6140921" cy="682097"/>
      </dsp:txXfrm>
    </dsp:sp>
    <dsp:sp modelId="{592F8441-E20E-4033-A327-A17A5C2FD7F3}">
      <dsp:nvSpPr>
        <dsp:cNvPr id="0" name=""/>
        <dsp:cNvSpPr/>
      </dsp:nvSpPr>
      <dsp:spPr>
        <a:xfrm>
          <a:off x="4589456" y="1517256"/>
          <a:ext cx="2885038" cy="2627938"/>
        </a:xfrm>
        <a:prstGeom prst="rect">
          <a:avLst/>
        </a:prstGeom>
        <a:solidFill>
          <a:schemeClr val="lt1">
            <a:hueOff val="0"/>
            <a:satOff val="0"/>
            <a:lumOff val="0"/>
            <a:alphaOff val="0"/>
          </a:schemeClr>
        </a:solidFill>
        <a:ln w="15875" cap="flat" cmpd="sng" algn="ctr">
          <a:solidFill>
            <a:schemeClr val="accent4">
              <a:hueOff val="822717"/>
              <a:satOff val="3566"/>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b="0" i="1" kern="1200" dirty="0" smtClean="0">
              <a:solidFill>
                <a:schemeClr val="tx1"/>
              </a:solidFill>
              <a:latin typeface="+mj-lt"/>
            </a:rPr>
            <a:t>Proceso sistemático o metodología de desarrollo de prototipos de software en la nube.</a:t>
          </a:r>
          <a:endParaRPr lang="es-CO" sz="2400" b="0" i="1" kern="1200" dirty="0">
            <a:solidFill>
              <a:schemeClr val="tx1"/>
            </a:solidFill>
            <a:latin typeface="+mj-lt"/>
          </a:endParaRPr>
        </a:p>
      </dsp:txBody>
      <dsp:txXfrm>
        <a:off x="4589456" y="1517256"/>
        <a:ext cx="2885038" cy="2627938"/>
      </dsp:txXfrm>
    </dsp:sp>
    <dsp:sp modelId="{5493B79D-52B7-4E33-9C4B-23846BB5C9C7}">
      <dsp:nvSpPr>
        <dsp:cNvPr id="0" name=""/>
        <dsp:cNvSpPr/>
      </dsp:nvSpPr>
      <dsp:spPr>
        <a:xfrm>
          <a:off x="7474495" y="919997"/>
          <a:ext cx="3596931" cy="1364193"/>
        </a:xfrm>
        <a:prstGeom prst="rightArrow">
          <a:avLst>
            <a:gd name="adj1" fmla="val 50000"/>
            <a:gd name="adj2" fmla="val 50000"/>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16566" numCol="1" spcCol="1270" anchor="ctr" anchorCtr="0">
          <a:noAutofit/>
        </a:bodyPr>
        <a:lstStyle/>
        <a:p>
          <a:pPr lvl="0" algn="l" defTabSz="800100">
            <a:lnSpc>
              <a:spcPct val="90000"/>
            </a:lnSpc>
            <a:spcBef>
              <a:spcPct val="0"/>
            </a:spcBef>
            <a:spcAft>
              <a:spcPct val="35000"/>
            </a:spcAft>
          </a:pPr>
          <a:r>
            <a:rPr lang="es-CO" sz="1800" b="1" kern="1200" smtClean="0">
              <a:solidFill>
                <a:schemeClr val="tx1"/>
              </a:solidFill>
              <a:latin typeface="+mj-lt"/>
            </a:rPr>
            <a:t>Análisis semántico</a:t>
          </a:r>
          <a:endParaRPr lang="es-CO" sz="1800" b="1" kern="1200">
            <a:solidFill>
              <a:schemeClr val="tx1"/>
            </a:solidFill>
            <a:latin typeface="+mj-lt"/>
          </a:endParaRPr>
        </a:p>
      </dsp:txBody>
      <dsp:txXfrm>
        <a:off x="7474495" y="1261045"/>
        <a:ext cx="3255883" cy="682097"/>
      </dsp:txXfrm>
    </dsp:sp>
    <dsp:sp modelId="{08F73C71-9FF3-4D23-B563-24113987BDF4}">
      <dsp:nvSpPr>
        <dsp:cNvPr id="0" name=""/>
        <dsp:cNvSpPr/>
      </dsp:nvSpPr>
      <dsp:spPr>
        <a:xfrm>
          <a:off x="7474495" y="1971987"/>
          <a:ext cx="2885038" cy="2589478"/>
        </a:xfrm>
        <a:prstGeom prst="rect">
          <a:avLst/>
        </a:prstGeom>
        <a:solidFill>
          <a:schemeClr val="lt1">
            <a:hueOff val="0"/>
            <a:satOff val="0"/>
            <a:lumOff val="0"/>
            <a:alphaOff val="0"/>
          </a:schemeClr>
        </a:solidFill>
        <a:ln w="15875" cap="flat" cmpd="sng" algn="ctr">
          <a:solidFill>
            <a:schemeClr val="accent4">
              <a:hueOff val="1645434"/>
              <a:satOff val="7132"/>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b="0" i="1" kern="1200" dirty="0" smtClean="0">
              <a:solidFill>
                <a:schemeClr val="tx1"/>
              </a:solidFill>
              <a:latin typeface="+mj-lt"/>
            </a:rPr>
            <a:t>Metodología de aplicación de una técnica de análisis semántico (aprendizaje de máquina)</a:t>
          </a:r>
          <a:endParaRPr lang="es-CO" sz="2400" b="0" i="1" kern="1200" dirty="0">
            <a:solidFill>
              <a:schemeClr val="tx1"/>
            </a:solidFill>
            <a:latin typeface="+mj-lt"/>
          </a:endParaRPr>
        </a:p>
      </dsp:txBody>
      <dsp:txXfrm>
        <a:off x="7474495" y="1971987"/>
        <a:ext cx="2885038" cy="25894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22063-17C3-49CF-A1E5-8A5EF6FBAF9F}">
      <dsp:nvSpPr>
        <dsp:cNvPr id="0" name=""/>
        <dsp:cNvSpPr/>
      </dsp:nvSpPr>
      <dsp:spPr>
        <a:xfrm>
          <a:off x="0" y="67439"/>
          <a:ext cx="4986986" cy="87395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O" sz="2200" kern="1200" dirty="0" err="1" smtClean="0"/>
            <a:t>Ammann</a:t>
          </a:r>
          <a:r>
            <a:rPr lang="es-CO" sz="2200" kern="1200" dirty="0" smtClean="0"/>
            <a:t>, 2008.</a:t>
          </a:r>
          <a:endParaRPr lang="es-CO" sz="2200" kern="1200" dirty="0"/>
        </a:p>
      </dsp:txBody>
      <dsp:txXfrm>
        <a:off x="42663" y="110102"/>
        <a:ext cx="4901660" cy="788627"/>
      </dsp:txXfrm>
    </dsp:sp>
    <dsp:sp modelId="{E44F6E09-DCBE-453D-9A28-CA4217276422}">
      <dsp:nvSpPr>
        <dsp:cNvPr id="0" name=""/>
        <dsp:cNvSpPr/>
      </dsp:nvSpPr>
      <dsp:spPr>
        <a:xfrm>
          <a:off x="0" y="941392"/>
          <a:ext cx="4986986"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CO" sz="1700" kern="1200" dirty="0" smtClean="0"/>
            <a:t>Modelos de seis (6) entidades.</a:t>
          </a:r>
          <a:endParaRPr lang="es-CO" sz="1700" kern="1200" dirty="0"/>
        </a:p>
      </dsp:txBody>
      <dsp:txXfrm>
        <a:off x="0" y="941392"/>
        <a:ext cx="4986986" cy="364320"/>
      </dsp:txXfrm>
    </dsp:sp>
    <dsp:sp modelId="{390D7F83-E1FA-4685-935C-775908D92EC9}">
      <dsp:nvSpPr>
        <dsp:cNvPr id="0" name=""/>
        <dsp:cNvSpPr/>
      </dsp:nvSpPr>
      <dsp:spPr>
        <a:xfrm>
          <a:off x="0" y="1305712"/>
          <a:ext cx="4986986" cy="873953"/>
        </a:xfrm>
        <a:prstGeom prst="roundRect">
          <a:avLst/>
        </a:prstGeom>
        <a:solidFill>
          <a:schemeClr val="accent2">
            <a:hueOff val="1620045"/>
            <a:satOff val="225"/>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O" sz="2200" kern="1200" dirty="0" smtClean="0"/>
            <a:t>Maté &amp; Trujillo, 2012</a:t>
          </a:r>
          <a:endParaRPr lang="es-CO" sz="2200" kern="1200" dirty="0"/>
        </a:p>
      </dsp:txBody>
      <dsp:txXfrm>
        <a:off x="42663" y="1348375"/>
        <a:ext cx="4901660" cy="788627"/>
      </dsp:txXfrm>
    </dsp:sp>
    <dsp:sp modelId="{82228400-A132-4C04-83B5-46A3D1C7BC28}">
      <dsp:nvSpPr>
        <dsp:cNvPr id="0" name=""/>
        <dsp:cNvSpPr/>
      </dsp:nvSpPr>
      <dsp:spPr>
        <a:xfrm>
          <a:off x="0" y="2179666"/>
          <a:ext cx="4986986"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CO" sz="1700" kern="1200" dirty="0" smtClean="0"/>
            <a:t>Un </a:t>
          </a:r>
          <a:r>
            <a:rPr lang="es-CO" sz="1700" kern="1200" dirty="0" err="1" smtClean="0"/>
            <a:t>framework</a:t>
          </a:r>
          <a:r>
            <a:rPr lang="es-CO" sz="1700" kern="1200" dirty="0" smtClean="0"/>
            <a:t> de arquitectura dirigida por modelos (MDA).</a:t>
          </a:r>
          <a:endParaRPr lang="es-CO" sz="1700" kern="1200" dirty="0"/>
        </a:p>
      </dsp:txBody>
      <dsp:txXfrm>
        <a:off x="0" y="2179666"/>
        <a:ext cx="4986986" cy="535095"/>
      </dsp:txXfrm>
    </dsp:sp>
    <dsp:sp modelId="{B52D8548-58AE-4318-B121-9EFD6652DB05}">
      <dsp:nvSpPr>
        <dsp:cNvPr id="0" name=""/>
        <dsp:cNvSpPr/>
      </dsp:nvSpPr>
      <dsp:spPr>
        <a:xfrm>
          <a:off x="0" y="2714761"/>
          <a:ext cx="4986986" cy="873953"/>
        </a:xfrm>
        <a:prstGeom prst="round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O" sz="2200" kern="1200" dirty="0" err="1" smtClean="0"/>
            <a:t>Lahoud</a:t>
          </a:r>
          <a:r>
            <a:rPr lang="es-CO" sz="2200" kern="1200" dirty="0" smtClean="0"/>
            <a:t>, </a:t>
          </a:r>
          <a:r>
            <a:rPr lang="es-CO" sz="2200" kern="1200" dirty="0" err="1" smtClean="0"/>
            <a:t>Monticolo</a:t>
          </a:r>
          <a:r>
            <a:rPr lang="es-CO" sz="2200" kern="1200" dirty="0" smtClean="0"/>
            <a:t>, </a:t>
          </a:r>
          <a:r>
            <a:rPr lang="es-CO" sz="2200" kern="1200" dirty="0" err="1" smtClean="0"/>
            <a:t>Hilarie</a:t>
          </a:r>
          <a:r>
            <a:rPr lang="es-CO" sz="2200" kern="1200" dirty="0" smtClean="0"/>
            <a:t>, Gomes, &amp; </a:t>
          </a:r>
          <a:r>
            <a:rPr lang="es-CO" sz="2200" kern="1200" dirty="0" err="1" smtClean="0"/>
            <a:t>Bonjour</a:t>
          </a:r>
          <a:r>
            <a:rPr lang="es-CO" sz="2200" kern="1200" dirty="0" smtClean="0"/>
            <a:t>, 2012</a:t>
          </a:r>
          <a:endParaRPr lang="es-CO" sz="2200" kern="1200" dirty="0"/>
        </a:p>
      </dsp:txBody>
      <dsp:txXfrm>
        <a:off x="42663" y="2757424"/>
        <a:ext cx="4901660" cy="788627"/>
      </dsp:txXfrm>
    </dsp:sp>
    <dsp:sp modelId="{772543A5-24B8-4E9B-9A3F-88183926ADBE}">
      <dsp:nvSpPr>
        <dsp:cNvPr id="0" name=""/>
        <dsp:cNvSpPr/>
      </dsp:nvSpPr>
      <dsp:spPr>
        <a:xfrm>
          <a:off x="0" y="3588714"/>
          <a:ext cx="4986986"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CO" sz="1700" kern="1200" dirty="0" smtClean="0"/>
            <a:t>Sistemas para extraer información de bases de datos de negocio mediante un modelo de ontologías formales</a:t>
          </a:r>
          <a:endParaRPr lang="es-CO" sz="1700" kern="1200" dirty="0"/>
        </a:p>
      </dsp:txBody>
      <dsp:txXfrm>
        <a:off x="0" y="3588714"/>
        <a:ext cx="4986986" cy="7741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22063-17C3-49CF-A1E5-8A5EF6FBAF9F}">
      <dsp:nvSpPr>
        <dsp:cNvPr id="0" name=""/>
        <dsp:cNvSpPr/>
      </dsp:nvSpPr>
      <dsp:spPr>
        <a:xfrm>
          <a:off x="0" y="11764"/>
          <a:ext cx="4986986" cy="11606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O" sz="2400" kern="1200" dirty="0" err="1" smtClean="0"/>
            <a:t>Fahey</a:t>
          </a:r>
          <a:r>
            <a:rPr lang="es-CO" sz="2400" kern="1200" dirty="0" smtClean="0"/>
            <a:t> &amp; </a:t>
          </a:r>
          <a:r>
            <a:rPr lang="es-CO" sz="2400" kern="1200" dirty="0" err="1" smtClean="0"/>
            <a:t>Burbridge</a:t>
          </a:r>
          <a:r>
            <a:rPr lang="es-CO" sz="2400" kern="1200" dirty="0" smtClean="0"/>
            <a:t>, 2008</a:t>
          </a:r>
          <a:endParaRPr lang="es-CO" sz="2400" kern="1200" dirty="0"/>
        </a:p>
      </dsp:txBody>
      <dsp:txXfrm>
        <a:off x="56658" y="68422"/>
        <a:ext cx="4873670" cy="1047324"/>
      </dsp:txXfrm>
    </dsp:sp>
    <dsp:sp modelId="{E44F6E09-DCBE-453D-9A28-CA4217276422}">
      <dsp:nvSpPr>
        <dsp:cNvPr id="0" name=""/>
        <dsp:cNvSpPr/>
      </dsp:nvSpPr>
      <dsp:spPr>
        <a:xfrm>
          <a:off x="0" y="1172404"/>
          <a:ext cx="4986986" cy="105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CO" sz="1800" kern="1200" dirty="0" smtClean="0"/>
            <a:t>i. Estar interesado en el personal; ii. requerir un tema de generación y consultas; iii. estar relacionados con expertos; iv. apoya la interacción y el flujo de gestión.</a:t>
          </a:r>
          <a:endParaRPr lang="es-CO" sz="1800" kern="1200" dirty="0"/>
        </a:p>
      </dsp:txBody>
      <dsp:txXfrm>
        <a:off x="0" y="1172404"/>
        <a:ext cx="4986986" cy="1058805"/>
      </dsp:txXfrm>
    </dsp:sp>
    <dsp:sp modelId="{390D7F83-E1FA-4685-935C-775908D92EC9}">
      <dsp:nvSpPr>
        <dsp:cNvPr id="0" name=""/>
        <dsp:cNvSpPr/>
      </dsp:nvSpPr>
      <dsp:spPr>
        <a:xfrm>
          <a:off x="0" y="2231209"/>
          <a:ext cx="4986986" cy="1160640"/>
        </a:xfrm>
        <a:prstGeom prst="roundRect">
          <a:avLst/>
        </a:prstGeom>
        <a:solidFill>
          <a:schemeClr val="accent3">
            <a:hueOff val="935912"/>
            <a:satOff val="-252"/>
            <a:lumOff val="76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O" sz="2400" kern="1200" dirty="0" err="1" smtClean="0"/>
            <a:t>Cardenas</a:t>
          </a:r>
          <a:r>
            <a:rPr lang="es-CO" sz="2400" kern="1200" dirty="0" smtClean="0"/>
            <a:t> &amp; </a:t>
          </a:r>
          <a:r>
            <a:rPr lang="es-CO" sz="2400" kern="1200" dirty="0" err="1" smtClean="0"/>
            <a:t>Spinola</a:t>
          </a:r>
          <a:r>
            <a:rPr lang="es-CO" sz="2400" kern="1200" dirty="0" smtClean="0"/>
            <a:t>, 2013</a:t>
          </a:r>
          <a:endParaRPr lang="es-CO" sz="2400" kern="1200" dirty="0"/>
        </a:p>
      </dsp:txBody>
      <dsp:txXfrm>
        <a:off x="56658" y="2287867"/>
        <a:ext cx="4873670" cy="1047324"/>
      </dsp:txXfrm>
    </dsp:sp>
    <dsp:sp modelId="{82228400-A132-4C04-83B5-46A3D1C7BC28}">
      <dsp:nvSpPr>
        <dsp:cNvPr id="0" name=""/>
        <dsp:cNvSpPr/>
      </dsp:nvSpPr>
      <dsp:spPr>
        <a:xfrm>
          <a:off x="0" y="3391849"/>
          <a:ext cx="4986986"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CO" sz="1800" kern="1200" dirty="0" smtClean="0"/>
            <a:t>Facilitar la localización precisa y rápida de consulta de información requerida para el conocimiento.</a:t>
          </a:r>
          <a:endParaRPr lang="es-CO" sz="1800" kern="1200" dirty="0"/>
        </a:p>
      </dsp:txBody>
      <dsp:txXfrm>
        <a:off x="0" y="3391849"/>
        <a:ext cx="4986986" cy="1026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22063-17C3-49CF-A1E5-8A5EF6FBAF9F}">
      <dsp:nvSpPr>
        <dsp:cNvPr id="0" name=""/>
        <dsp:cNvSpPr/>
      </dsp:nvSpPr>
      <dsp:spPr>
        <a:xfrm>
          <a:off x="0" y="38359"/>
          <a:ext cx="4986986" cy="835379"/>
        </a:xfrm>
        <a:prstGeom prst="roundRect">
          <a:avLst/>
        </a:prstGeom>
        <a:solidFill>
          <a:schemeClr val="accent4">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O" sz="2100" kern="1200" dirty="0" err="1" smtClean="0">
              <a:solidFill>
                <a:schemeClr val="tx1"/>
              </a:solidFill>
            </a:rPr>
            <a:t>Nonaka</a:t>
          </a:r>
          <a:r>
            <a:rPr lang="es-CO" sz="2100" kern="1200" dirty="0" smtClean="0">
              <a:solidFill>
                <a:schemeClr val="tx1"/>
              </a:solidFill>
            </a:rPr>
            <a:t>, 1994; </a:t>
          </a:r>
          <a:r>
            <a:rPr lang="es-CO" sz="2100" kern="1200" dirty="0" err="1" smtClean="0">
              <a:solidFill>
                <a:schemeClr val="tx1"/>
              </a:solidFill>
            </a:rPr>
            <a:t>Nasiri</a:t>
          </a:r>
          <a:r>
            <a:rPr lang="es-CO" sz="2100" kern="1200" dirty="0" smtClean="0">
              <a:solidFill>
                <a:schemeClr val="tx1"/>
              </a:solidFill>
            </a:rPr>
            <a:t>, </a:t>
          </a:r>
          <a:r>
            <a:rPr lang="es-CO" sz="2100" kern="1200" dirty="0" err="1" smtClean="0">
              <a:solidFill>
                <a:schemeClr val="tx1"/>
              </a:solidFill>
            </a:rPr>
            <a:t>Ansari</a:t>
          </a:r>
          <a:r>
            <a:rPr lang="es-CO" sz="2100" kern="1200" dirty="0" smtClean="0">
              <a:solidFill>
                <a:schemeClr val="tx1"/>
              </a:solidFill>
            </a:rPr>
            <a:t>, &amp; </a:t>
          </a:r>
          <a:r>
            <a:rPr lang="es-CO" sz="2100" kern="1200" dirty="0" err="1" smtClean="0">
              <a:solidFill>
                <a:schemeClr val="tx1"/>
              </a:solidFill>
            </a:rPr>
            <a:t>Fathi</a:t>
          </a:r>
          <a:r>
            <a:rPr lang="es-CO" sz="2100" kern="1200" dirty="0" smtClean="0">
              <a:solidFill>
                <a:schemeClr val="tx1"/>
              </a:solidFill>
            </a:rPr>
            <a:t>, 2013; </a:t>
          </a:r>
          <a:r>
            <a:rPr lang="es-CO" sz="2100" kern="1200" dirty="0" err="1" smtClean="0">
              <a:solidFill>
                <a:schemeClr val="tx1"/>
              </a:solidFill>
            </a:rPr>
            <a:t>Østergaard</a:t>
          </a:r>
          <a:r>
            <a:rPr lang="es-CO" sz="2100" kern="1200" dirty="0" smtClean="0">
              <a:solidFill>
                <a:schemeClr val="tx1"/>
              </a:solidFill>
            </a:rPr>
            <a:t>, 2009</a:t>
          </a:r>
          <a:endParaRPr lang="es-CO" sz="2100" kern="1200" dirty="0">
            <a:solidFill>
              <a:schemeClr val="tx1"/>
            </a:solidFill>
          </a:endParaRPr>
        </a:p>
      </dsp:txBody>
      <dsp:txXfrm>
        <a:off x="40780" y="79139"/>
        <a:ext cx="4905426" cy="753819"/>
      </dsp:txXfrm>
    </dsp:sp>
    <dsp:sp modelId="{E44F6E09-DCBE-453D-9A28-CA4217276422}">
      <dsp:nvSpPr>
        <dsp:cNvPr id="0" name=""/>
        <dsp:cNvSpPr/>
      </dsp:nvSpPr>
      <dsp:spPr>
        <a:xfrm>
          <a:off x="0" y="873739"/>
          <a:ext cx="4986986"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CO" sz="1600" kern="1200" dirty="0" smtClean="0">
              <a:solidFill>
                <a:schemeClr val="tx1"/>
              </a:solidFill>
            </a:rPr>
            <a:t>GC: Proceso humano dinámico.</a:t>
          </a:r>
          <a:endParaRPr lang="es-CO" sz="1600" kern="1200" dirty="0">
            <a:solidFill>
              <a:schemeClr val="tx1"/>
            </a:solidFill>
          </a:endParaRPr>
        </a:p>
      </dsp:txBody>
      <dsp:txXfrm>
        <a:off x="0" y="873739"/>
        <a:ext cx="4986986" cy="347760"/>
      </dsp:txXfrm>
    </dsp:sp>
    <dsp:sp modelId="{390D7F83-E1FA-4685-935C-775908D92EC9}">
      <dsp:nvSpPr>
        <dsp:cNvPr id="0" name=""/>
        <dsp:cNvSpPr/>
      </dsp:nvSpPr>
      <dsp:spPr>
        <a:xfrm>
          <a:off x="0" y="1221499"/>
          <a:ext cx="4986986" cy="835379"/>
        </a:xfrm>
        <a:prstGeom prst="roundRect">
          <a:avLst/>
        </a:prstGeom>
        <a:solidFill>
          <a:schemeClr val="accent4">
            <a:shade val="50000"/>
            <a:hueOff val="-200587"/>
            <a:satOff val="-7399"/>
            <a:lumOff val="287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O" sz="2100" kern="1200" dirty="0" smtClean="0">
              <a:solidFill>
                <a:schemeClr val="tx1"/>
              </a:solidFill>
            </a:rPr>
            <a:t>K. </a:t>
          </a:r>
          <a:r>
            <a:rPr lang="es-CO" sz="2100" kern="1200" dirty="0" err="1" smtClean="0">
              <a:solidFill>
                <a:schemeClr val="tx1"/>
              </a:solidFill>
            </a:rPr>
            <a:t>Kakabadse</a:t>
          </a:r>
          <a:r>
            <a:rPr lang="es-CO" sz="2100" kern="1200" dirty="0" smtClean="0">
              <a:solidFill>
                <a:schemeClr val="tx1"/>
              </a:solidFill>
            </a:rPr>
            <a:t>, </a:t>
          </a:r>
          <a:r>
            <a:rPr lang="es-CO" sz="2100" kern="1200" dirty="0" err="1" smtClean="0">
              <a:solidFill>
                <a:schemeClr val="tx1"/>
              </a:solidFill>
            </a:rPr>
            <a:t>Kouzmin</a:t>
          </a:r>
          <a:r>
            <a:rPr lang="es-CO" sz="2100" kern="1200" dirty="0" smtClean="0">
              <a:solidFill>
                <a:schemeClr val="tx1"/>
              </a:solidFill>
            </a:rPr>
            <a:t>, &amp; </a:t>
          </a:r>
          <a:r>
            <a:rPr lang="es-CO" sz="2100" kern="1200" dirty="0" err="1" smtClean="0">
              <a:solidFill>
                <a:schemeClr val="tx1"/>
              </a:solidFill>
            </a:rPr>
            <a:t>Kakabadse</a:t>
          </a:r>
          <a:r>
            <a:rPr lang="es-CO" sz="2100" kern="1200" dirty="0" smtClean="0">
              <a:solidFill>
                <a:schemeClr val="tx1"/>
              </a:solidFill>
            </a:rPr>
            <a:t>, 2001</a:t>
          </a:r>
          <a:endParaRPr lang="es-CO" sz="2100" kern="1200" dirty="0">
            <a:solidFill>
              <a:schemeClr val="tx1"/>
            </a:solidFill>
          </a:endParaRPr>
        </a:p>
      </dsp:txBody>
      <dsp:txXfrm>
        <a:off x="40780" y="1262279"/>
        <a:ext cx="4905426" cy="753819"/>
      </dsp:txXfrm>
    </dsp:sp>
    <dsp:sp modelId="{82228400-A132-4C04-83B5-46A3D1C7BC28}">
      <dsp:nvSpPr>
        <dsp:cNvPr id="0" name=""/>
        <dsp:cNvSpPr/>
      </dsp:nvSpPr>
      <dsp:spPr>
        <a:xfrm>
          <a:off x="0" y="2056879"/>
          <a:ext cx="4986986"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CO" sz="1600" kern="1200" dirty="0" smtClean="0">
              <a:solidFill>
                <a:schemeClr val="tx1"/>
              </a:solidFill>
            </a:rPr>
            <a:t>Un recurso </a:t>
          </a:r>
          <a:r>
            <a:rPr lang="es-CO" sz="1600" kern="1200" dirty="0" err="1" smtClean="0">
              <a:solidFill>
                <a:schemeClr val="tx1"/>
              </a:solidFill>
            </a:rPr>
            <a:t>autogenerable</a:t>
          </a:r>
          <a:r>
            <a:rPr lang="es-CO" sz="1600" kern="1200" dirty="0" smtClean="0">
              <a:solidFill>
                <a:schemeClr val="tx1"/>
              </a:solidFill>
            </a:rPr>
            <a:t> que a través de su gestión se auto-reproduce.</a:t>
          </a:r>
          <a:endParaRPr lang="es-CO" sz="1600" kern="1200" dirty="0">
            <a:solidFill>
              <a:schemeClr val="tx1"/>
            </a:solidFill>
          </a:endParaRPr>
        </a:p>
        <a:p>
          <a:pPr marL="171450" lvl="1" indent="-171450" algn="l" defTabSz="711200">
            <a:lnSpc>
              <a:spcPct val="90000"/>
            </a:lnSpc>
            <a:spcBef>
              <a:spcPct val="0"/>
            </a:spcBef>
            <a:spcAft>
              <a:spcPct val="20000"/>
            </a:spcAft>
            <a:buChar char="••"/>
          </a:pPr>
          <a:r>
            <a:rPr lang="es-CO" sz="1600" kern="1200" dirty="0" smtClean="0">
              <a:solidFill>
                <a:schemeClr val="tx1"/>
              </a:solidFill>
            </a:rPr>
            <a:t>Propuesta de proceso y de condiciones para su gestión.</a:t>
          </a:r>
          <a:endParaRPr lang="es-CO" sz="1600" kern="1200" dirty="0">
            <a:solidFill>
              <a:schemeClr val="tx1"/>
            </a:solidFill>
          </a:endParaRPr>
        </a:p>
      </dsp:txBody>
      <dsp:txXfrm>
        <a:off x="0" y="2056879"/>
        <a:ext cx="4986986" cy="999809"/>
      </dsp:txXfrm>
    </dsp:sp>
    <dsp:sp modelId="{B52D8548-58AE-4318-B121-9EFD6652DB05}">
      <dsp:nvSpPr>
        <dsp:cNvPr id="0" name=""/>
        <dsp:cNvSpPr/>
      </dsp:nvSpPr>
      <dsp:spPr>
        <a:xfrm>
          <a:off x="0" y="3056689"/>
          <a:ext cx="4986986" cy="835379"/>
        </a:xfrm>
        <a:prstGeom prst="roundRect">
          <a:avLst/>
        </a:prstGeom>
        <a:solidFill>
          <a:schemeClr val="accent4">
            <a:shade val="50000"/>
            <a:hueOff val="-200587"/>
            <a:satOff val="-7399"/>
            <a:lumOff val="287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O" sz="2100" kern="1200" dirty="0" err="1" smtClean="0">
              <a:solidFill>
                <a:schemeClr val="tx1"/>
              </a:solidFill>
            </a:rPr>
            <a:t>Nonaka</a:t>
          </a:r>
          <a:r>
            <a:rPr lang="es-CO" sz="2100" kern="1200" dirty="0" smtClean="0">
              <a:solidFill>
                <a:schemeClr val="tx1"/>
              </a:solidFill>
            </a:rPr>
            <a:t> &amp; </a:t>
          </a:r>
          <a:r>
            <a:rPr lang="es-CO" sz="2100" kern="1200" dirty="0" err="1" smtClean="0">
              <a:solidFill>
                <a:schemeClr val="tx1"/>
              </a:solidFill>
            </a:rPr>
            <a:t>Peltokorpi</a:t>
          </a:r>
          <a:r>
            <a:rPr lang="es-CO" sz="2100" kern="1200" dirty="0" smtClean="0">
              <a:solidFill>
                <a:schemeClr val="tx1"/>
              </a:solidFill>
            </a:rPr>
            <a:t>, 2006; </a:t>
          </a:r>
          <a:r>
            <a:rPr lang="es-CO" sz="2100" kern="1200" dirty="0" err="1" smtClean="0">
              <a:solidFill>
                <a:schemeClr val="tx1"/>
              </a:solidFill>
            </a:rPr>
            <a:t>Spender</a:t>
          </a:r>
          <a:r>
            <a:rPr lang="es-CO" sz="2100" kern="1200" dirty="0" smtClean="0">
              <a:solidFill>
                <a:schemeClr val="tx1"/>
              </a:solidFill>
            </a:rPr>
            <a:t>, 2006; </a:t>
          </a:r>
          <a:r>
            <a:rPr lang="es-CO" sz="2100" kern="1200" dirty="0" err="1" smtClean="0">
              <a:solidFill>
                <a:schemeClr val="tx1"/>
              </a:solidFill>
            </a:rPr>
            <a:t>Haas</a:t>
          </a:r>
          <a:r>
            <a:rPr lang="es-CO" sz="2100" kern="1200" dirty="0" smtClean="0">
              <a:solidFill>
                <a:schemeClr val="tx1"/>
              </a:solidFill>
            </a:rPr>
            <a:t> &amp; Hansen, 2007; </a:t>
          </a:r>
          <a:r>
            <a:rPr lang="es-CO" sz="2100" kern="1200" dirty="0" err="1" smtClean="0">
              <a:solidFill>
                <a:schemeClr val="tx1"/>
              </a:solidFill>
            </a:rPr>
            <a:t>Widen</a:t>
          </a:r>
          <a:r>
            <a:rPr lang="es-CO" sz="2100" kern="1200" dirty="0" smtClean="0">
              <a:solidFill>
                <a:schemeClr val="tx1"/>
              </a:solidFill>
            </a:rPr>
            <a:t>, 2011</a:t>
          </a:r>
          <a:endParaRPr lang="es-CO" sz="2100" kern="1200" dirty="0">
            <a:solidFill>
              <a:schemeClr val="tx1"/>
            </a:solidFill>
          </a:endParaRPr>
        </a:p>
      </dsp:txBody>
      <dsp:txXfrm>
        <a:off x="40780" y="3097469"/>
        <a:ext cx="4905426" cy="753819"/>
      </dsp:txXfrm>
    </dsp:sp>
    <dsp:sp modelId="{772543A5-24B8-4E9B-9A3F-88183926ADBE}">
      <dsp:nvSpPr>
        <dsp:cNvPr id="0" name=""/>
        <dsp:cNvSpPr/>
      </dsp:nvSpPr>
      <dsp:spPr>
        <a:xfrm>
          <a:off x="0" y="3892069"/>
          <a:ext cx="4986986"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CO" sz="1600" kern="1200" dirty="0" smtClean="0">
              <a:solidFill>
                <a:schemeClr val="tx1"/>
              </a:solidFill>
            </a:rPr>
            <a:t>Conocimiento organizacional es la sinergia de los conocimientos individuales.</a:t>
          </a:r>
          <a:endParaRPr lang="es-CO" sz="1600" kern="1200" dirty="0">
            <a:solidFill>
              <a:schemeClr val="tx1"/>
            </a:solidFill>
          </a:endParaRPr>
        </a:p>
      </dsp:txBody>
      <dsp:txXfrm>
        <a:off x="0" y="3892069"/>
        <a:ext cx="4986986" cy="4999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22063-17C3-49CF-A1E5-8A5EF6FBAF9F}">
      <dsp:nvSpPr>
        <dsp:cNvPr id="0" name=""/>
        <dsp:cNvSpPr/>
      </dsp:nvSpPr>
      <dsp:spPr>
        <a:xfrm>
          <a:off x="0" y="72750"/>
          <a:ext cx="4986986" cy="1044809"/>
        </a:xfrm>
        <a:prstGeom prst="roundRect">
          <a:avLst/>
        </a:prstGeom>
        <a:solidFill>
          <a:schemeClr val="accent5">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CO" sz="1900" kern="1200" dirty="0" err="1" smtClean="0">
              <a:solidFill>
                <a:schemeClr val="tx1"/>
              </a:solidFill>
            </a:rPr>
            <a:t>Nonaka</a:t>
          </a:r>
          <a:r>
            <a:rPr lang="es-CO" sz="1900" kern="1200" dirty="0" smtClean="0">
              <a:solidFill>
                <a:schemeClr val="tx1"/>
              </a:solidFill>
            </a:rPr>
            <a:t>, 1994; </a:t>
          </a:r>
          <a:r>
            <a:rPr lang="es-CO" sz="1900" kern="1200" dirty="0" err="1" smtClean="0">
              <a:solidFill>
                <a:schemeClr val="tx1"/>
              </a:solidFill>
            </a:rPr>
            <a:t>Rugless</a:t>
          </a:r>
          <a:r>
            <a:rPr lang="es-CO" sz="1900" kern="1200" dirty="0" smtClean="0">
              <a:solidFill>
                <a:schemeClr val="tx1"/>
              </a:solidFill>
            </a:rPr>
            <a:t>, 1998; </a:t>
          </a:r>
          <a:r>
            <a:rPr lang="es-CO" sz="1900" kern="1200" dirty="0" err="1" smtClean="0">
              <a:solidFill>
                <a:schemeClr val="tx1"/>
              </a:solidFill>
            </a:rPr>
            <a:t>Carlucci</a:t>
          </a:r>
          <a:r>
            <a:rPr lang="es-CO" sz="1900" kern="1200" dirty="0" smtClean="0">
              <a:solidFill>
                <a:schemeClr val="tx1"/>
              </a:solidFill>
            </a:rPr>
            <a:t> &amp; </a:t>
          </a:r>
          <a:r>
            <a:rPr lang="es-CO" sz="1900" kern="1200" dirty="0" err="1" smtClean="0">
              <a:solidFill>
                <a:schemeClr val="tx1"/>
              </a:solidFill>
            </a:rPr>
            <a:t>Schiuma</a:t>
          </a:r>
          <a:r>
            <a:rPr lang="es-CO" sz="1900" kern="1200" dirty="0" smtClean="0">
              <a:solidFill>
                <a:schemeClr val="tx1"/>
              </a:solidFill>
            </a:rPr>
            <a:t>, 2007; K. </a:t>
          </a:r>
          <a:r>
            <a:rPr lang="es-CO" sz="1900" kern="1200" dirty="0" err="1" smtClean="0">
              <a:solidFill>
                <a:schemeClr val="tx1"/>
              </a:solidFill>
            </a:rPr>
            <a:t>Kakabadse</a:t>
          </a:r>
          <a:r>
            <a:rPr lang="es-CO" sz="1900" kern="1200" dirty="0" smtClean="0">
              <a:solidFill>
                <a:schemeClr val="tx1"/>
              </a:solidFill>
            </a:rPr>
            <a:t>, </a:t>
          </a:r>
          <a:r>
            <a:rPr lang="es-CO" sz="1900" kern="1200" dirty="0" err="1" smtClean="0">
              <a:solidFill>
                <a:schemeClr val="tx1"/>
              </a:solidFill>
            </a:rPr>
            <a:t>Kouzmin</a:t>
          </a:r>
          <a:r>
            <a:rPr lang="es-CO" sz="1900" kern="1200" dirty="0" smtClean="0">
              <a:solidFill>
                <a:schemeClr val="tx1"/>
              </a:solidFill>
            </a:rPr>
            <a:t>, &amp; </a:t>
          </a:r>
          <a:r>
            <a:rPr lang="es-CO" sz="1900" kern="1200" dirty="0" err="1" smtClean="0">
              <a:solidFill>
                <a:schemeClr val="tx1"/>
              </a:solidFill>
            </a:rPr>
            <a:t>Kakabadse</a:t>
          </a:r>
          <a:r>
            <a:rPr lang="es-CO" sz="1900" kern="1200" dirty="0" smtClean="0">
              <a:solidFill>
                <a:schemeClr val="tx1"/>
              </a:solidFill>
            </a:rPr>
            <a:t>, 2001; Cepeda &amp; Vera, 2007</a:t>
          </a:r>
          <a:endParaRPr lang="es-CO" sz="1900" kern="1200" dirty="0">
            <a:solidFill>
              <a:schemeClr val="tx1"/>
            </a:solidFill>
          </a:endParaRPr>
        </a:p>
      </dsp:txBody>
      <dsp:txXfrm>
        <a:off x="51003" y="123753"/>
        <a:ext cx="4884980" cy="942803"/>
      </dsp:txXfrm>
    </dsp:sp>
    <dsp:sp modelId="{E44F6E09-DCBE-453D-9A28-CA4217276422}">
      <dsp:nvSpPr>
        <dsp:cNvPr id="0" name=""/>
        <dsp:cNvSpPr/>
      </dsp:nvSpPr>
      <dsp:spPr>
        <a:xfrm>
          <a:off x="0" y="1117560"/>
          <a:ext cx="4986986"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CO" sz="1500" kern="1200" dirty="0" smtClean="0">
              <a:solidFill>
                <a:schemeClr val="tx1"/>
              </a:solidFill>
            </a:rPr>
            <a:t>Propuestas de procesos de GC.</a:t>
          </a:r>
          <a:endParaRPr lang="es-CO" sz="1500" kern="1200" dirty="0">
            <a:solidFill>
              <a:schemeClr val="tx1"/>
            </a:solidFill>
          </a:endParaRPr>
        </a:p>
      </dsp:txBody>
      <dsp:txXfrm>
        <a:off x="0" y="1117560"/>
        <a:ext cx="4986986" cy="314640"/>
      </dsp:txXfrm>
    </dsp:sp>
    <dsp:sp modelId="{390D7F83-E1FA-4685-935C-775908D92EC9}">
      <dsp:nvSpPr>
        <dsp:cNvPr id="0" name=""/>
        <dsp:cNvSpPr/>
      </dsp:nvSpPr>
      <dsp:spPr>
        <a:xfrm>
          <a:off x="0" y="1432200"/>
          <a:ext cx="4986986" cy="1044809"/>
        </a:xfrm>
        <a:prstGeom prst="roundRect">
          <a:avLst/>
        </a:prstGeom>
        <a:solidFill>
          <a:schemeClr val="accent5">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CO" sz="1900" kern="1200" dirty="0" err="1" smtClean="0">
              <a:solidFill>
                <a:schemeClr val="tx1"/>
              </a:solidFill>
            </a:rPr>
            <a:t>Razmerita</a:t>
          </a:r>
          <a:r>
            <a:rPr lang="es-CO" sz="1900" kern="1200" dirty="0" smtClean="0">
              <a:solidFill>
                <a:schemeClr val="tx1"/>
              </a:solidFill>
            </a:rPr>
            <a:t>, Kirchner, &amp; </a:t>
          </a:r>
          <a:r>
            <a:rPr lang="es-CO" sz="1900" kern="1200" dirty="0" err="1" smtClean="0">
              <a:solidFill>
                <a:schemeClr val="tx1"/>
              </a:solidFill>
            </a:rPr>
            <a:t>Sudzina</a:t>
          </a:r>
          <a:r>
            <a:rPr lang="es-CO" sz="1900" kern="1200" dirty="0" smtClean="0">
              <a:solidFill>
                <a:schemeClr val="tx1"/>
              </a:solidFill>
            </a:rPr>
            <a:t>, 2009; Miller, 2005; </a:t>
          </a:r>
          <a:r>
            <a:rPr lang="es-CO" sz="1900" kern="1200" dirty="0" err="1" smtClean="0">
              <a:solidFill>
                <a:schemeClr val="tx1"/>
              </a:solidFill>
            </a:rPr>
            <a:t>Pauleen</a:t>
          </a:r>
          <a:r>
            <a:rPr lang="es-CO" sz="1900" kern="1200" dirty="0" smtClean="0">
              <a:solidFill>
                <a:schemeClr val="tx1"/>
              </a:solidFill>
            </a:rPr>
            <a:t>, 2009; </a:t>
          </a:r>
          <a:r>
            <a:rPr lang="es-CO" sz="1900" kern="1200" dirty="0" err="1" smtClean="0">
              <a:solidFill>
                <a:schemeClr val="tx1"/>
              </a:solidFill>
            </a:rPr>
            <a:t>Chatti</a:t>
          </a:r>
          <a:r>
            <a:rPr lang="es-CO" sz="1900" kern="1200" dirty="0" smtClean="0">
              <a:solidFill>
                <a:schemeClr val="tx1"/>
              </a:solidFill>
            </a:rPr>
            <a:t>, 2012</a:t>
          </a:r>
          <a:endParaRPr lang="es-CO" sz="1900" kern="1200" dirty="0">
            <a:solidFill>
              <a:schemeClr val="tx1"/>
            </a:solidFill>
          </a:endParaRPr>
        </a:p>
      </dsp:txBody>
      <dsp:txXfrm>
        <a:off x="51003" y="1483203"/>
        <a:ext cx="4884980" cy="942803"/>
      </dsp:txXfrm>
    </dsp:sp>
    <dsp:sp modelId="{82228400-A132-4C04-83B5-46A3D1C7BC28}">
      <dsp:nvSpPr>
        <dsp:cNvPr id="0" name=""/>
        <dsp:cNvSpPr/>
      </dsp:nvSpPr>
      <dsp:spPr>
        <a:xfrm>
          <a:off x="0" y="2477010"/>
          <a:ext cx="4986986"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CO" sz="1500" kern="1200" dirty="0" smtClean="0">
              <a:solidFill>
                <a:schemeClr val="tx1"/>
              </a:solidFill>
            </a:rPr>
            <a:t>Gestión de conocimiento personal (GCP).</a:t>
          </a:r>
          <a:endParaRPr lang="es-CO" sz="1500" kern="1200" dirty="0">
            <a:solidFill>
              <a:schemeClr val="tx1"/>
            </a:solidFill>
          </a:endParaRPr>
        </a:p>
        <a:p>
          <a:pPr marL="114300" lvl="1" indent="-114300" algn="l" defTabSz="666750">
            <a:lnSpc>
              <a:spcPct val="90000"/>
            </a:lnSpc>
            <a:spcBef>
              <a:spcPct val="0"/>
            </a:spcBef>
            <a:spcAft>
              <a:spcPct val="20000"/>
            </a:spcAft>
            <a:buChar char="••"/>
          </a:pPr>
          <a:r>
            <a:rPr lang="es-CO" sz="1500" kern="1200" dirty="0" smtClean="0">
              <a:solidFill>
                <a:schemeClr val="tx1"/>
              </a:solidFill>
            </a:rPr>
            <a:t>El apoyo de la tecnología en los procesos de GCP.</a:t>
          </a:r>
          <a:endParaRPr lang="es-CO" sz="1500" kern="1200" dirty="0">
            <a:solidFill>
              <a:schemeClr val="tx1"/>
            </a:solidFill>
          </a:endParaRPr>
        </a:p>
      </dsp:txBody>
      <dsp:txXfrm>
        <a:off x="0" y="2477010"/>
        <a:ext cx="4986986" cy="521122"/>
      </dsp:txXfrm>
    </dsp:sp>
    <dsp:sp modelId="{B52D8548-58AE-4318-B121-9EFD6652DB05}">
      <dsp:nvSpPr>
        <dsp:cNvPr id="0" name=""/>
        <dsp:cNvSpPr/>
      </dsp:nvSpPr>
      <dsp:spPr>
        <a:xfrm>
          <a:off x="0" y="2998133"/>
          <a:ext cx="4986986" cy="1044809"/>
        </a:xfrm>
        <a:prstGeom prst="roundRect">
          <a:avLst/>
        </a:prstGeom>
        <a:solidFill>
          <a:schemeClr val="accent5">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CO" sz="1900" kern="1200" dirty="0" err="1" smtClean="0">
              <a:solidFill>
                <a:schemeClr val="tx1">
                  <a:lumMod val="95000"/>
                  <a:lumOff val="5000"/>
                </a:schemeClr>
              </a:solidFill>
            </a:rPr>
            <a:t>Widen</a:t>
          </a:r>
          <a:r>
            <a:rPr lang="es-CO" sz="1900" kern="1200" dirty="0" smtClean="0">
              <a:solidFill>
                <a:schemeClr val="tx1">
                  <a:lumMod val="95000"/>
                  <a:lumOff val="5000"/>
                </a:schemeClr>
              </a:solidFill>
            </a:rPr>
            <a:t>, 2011; BID, 2011; Brent, </a:t>
          </a:r>
          <a:r>
            <a:rPr lang="es-CO" sz="1900" kern="1200" dirty="0" err="1" smtClean="0">
              <a:solidFill>
                <a:schemeClr val="tx1">
                  <a:lumMod val="95000"/>
                  <a:lumOff val="5000"/>
                </a:schemeClr>
              </a:solidFill>
            </a:rPr>
            <a:t>Beruvides</a:t>
          </a:r>
          <a:r>
            <a:rPr lang="es-CO" sz="1900" kern="1200" dirty="0" smtClean="0">
              <a:solidFill>
                <a:schemeClr val="tx1">
                  <a:lumMod val="95000"/>
                  <a:lumOff val="5000"/>
                </a:schemeClr>
              </a:solidFill>
            </a:rPr>
            <a:t>, &amp; Ben, 2008; </a:t>
          </a:r>
          <a:r>
            <a:rPr lang="es-CO" sz="1900" kern="1200" dirty="0" err="1" smtClean="0">
              <a:solidFill>
                <a:schemeClr val="tx1">
                  <a:lumMod val="95000"/>
                  <a:lumOff val="5000"/>
                </a:schemeClr>
              </a:solidFill>
            </a:rPr>
            <a:t>Greer</a:t>
          </a:r>
          <a:r>
            <a:rPr lang="es-CO" sz="1900" kern="1200" dirty="0" smtClean="0">
              <a:solidFill>
                <a:schemeClr val="tx1">
                  <a:lumMod val="95000"/>
                  <a:lumOff val="5000"/>
                </a:schemeClr>
              </a:solidFill>
            </a:rPr>
            <a:t>, 2008; Richter &amp; Weber, 2013; </a:t>
          </a:r>
          <a:r>
            <a:rPr lang="es-CO" sz="1900" kern="1200" dirty="0" err="1" smtClean="0">
              <a:solidFill>
                <a:schemeClr val="tx1">
                  <a:lumMod val="95000"/>
                  <a:lumOff val="5000"/>
                </a:schemeClr>
              </a:solidFill>
            </a:rPr>
            <a:t>Cardenas</a:t>
          </a:r>
          <a:r>
            <a:rPr lang="es-CO" sz="1900" kern="1200" dirty="0" smtClean="0">
              <a:solidFill>
                <a:schemeClr val="tx1">
                  <a:lumMod val="95000"/>
                  <a:lumOff val="5000"/>
                </a:schemeClr>
              </a:solidFill>
            </a:rPr>
            <a:t> &amp; </a:t>
          </a:r>
          <a:r>
            <a:rPr lang="es-CO" sz="1900" kern="1200" dirty="0" err="1" smtClean="0">
              <a:solidFill>
                <a:schemeClr val="tx1">
                  <a:lumMod val="95000"/>
                  <a:lumOff val="5000"/>
                </a:schemeClr>
              </a:solidFill>
            </a:rPr>
            <a:t>Spinola</a:t>
          </a:r>
          <a:r>
            <a:rPr lang="es-CO" sz="1900" kern="1200" dirty="0" smtClean="0">
              <a:solidFill>
                <a:schemeClr val="tx1">
                  <a:lumMod val="95000"/>
                  <a:lumOff val="5000"/>
                </a:schemeClr>
              </a:solidFill>
            </a:rPr>
            <a:t>, 2013</a:t>
          </a:r>
          <a:endParaRPr lang="es-CO" sz="1900" kern="1200" dirty="0">
            <a:solidFill>
              <a:schemeClr val="tx1">
                <a:lumMod val="95000"/>
                <a:lumOff val="5000"/>
              </a:schemeClr>
            </a:solidFill>
          </a:endParaRPr>
        </a:p>
      </dsp:txBody>
      <dsp:txXfrm>
        <a:off x="51003" y="3049136"/>
        <a:ext cx="4884980" cy="942803"/>
      </dsp:txXfrm>
    </dsp:sp>
    <dsp:sp modelId="{772543A5-24B8-4E9B-9A3F-88183926ADBE}">
      <dsp:nvSpPr>
        <dsp:cNvPr id="0" name=""/>
        <dsp:cNvSpPr/>
      </dsp:nvSpPr>
      <dsp:spPr>
        <a:xfrm>
          <a:off x="0" y="4042943"/>
          <a:ext cx="4986986"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3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CO" sz="1500" kern="1200" dirty="0" smtClean="0">
              <a:solidFill>
                <a:schemeClr val="tx1"/>
              </a:solidFill>
            </a:rPr>
            <a:t>Lecciones aprendidas.</a:t>
          </a:r>
          <a:endParaRPr lang="es-CO" sz="1500" kern="1200" dirty="0">
            <a:solidFill>
              <a:schemeClr val="tx1"/>
            </a:solidFill>
          </a:endParaRPr>
        </a:p>
      </dsp:txBody>
      <dsp:txXfrm>
        <a:off x="0" y="4042943"/>
        <a:ext cx="4986986" cy="31464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5/31/2017</a:t>
            </a:fld>
            <a:endParaRPr lang="en-US" dirty="0"/>
          </a:p>
        </p:txBody>
      </p:sp>
      <p:sp>
        <p:nvSpPr>
          <p:cNvPr id="5" name="Footer Placeholder 4"/>
          <p:cNvSpPr>
            <a:spLocks noGrp="1"/>
          </p:cNvSpPr>
          <p:nvPr>
            <p:ph type="ftr" sz="quarter" idx="11"/>
          </p:nvPr>
        </p:nvSpPr>
        <p:spPr/>
        <p:txBody>
          <a:bodyPr/>
          <a:lstStyle/>
          <a:p>
            <a:r>
              <a:rPr lang="en-US" dirty="0" err="1" smtClean="0"/>
              <a:t>Doctorado</a:t>
            </a:r>
            <a:r>
              <a:rPr lang="en-US" dirty="0" smtClean="0"/>
              <a:t> </a:t>
            </a:r>
            <a:r>
              <a:rPr lang="en-US" dirty="0" err="1" smtClean="0"/>
              <a:t>en</a:t>
            </a:r>
            <a:r>
              <a:rPr lang="en-US" dirty="0" smtClean="0"/>
              <a:t> </a:t>
            </a:r>
            <a:r>
              <a:rPr lang="en-US" dirty="0" err="1" smtClean="0"/>
              <a:t>ingeniería</a:t>
            </a:r>
            <a:r>
              <a:rPr lang="en-US" dirty="0" smtClean="0"/>
              <a:t> </a:t>
            </a:r>
            <a:r>
              <a:rPr lang="en-US" dirty="0" err="1" smtClean="0"/>
              <a:t>informática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6F077B-A50F-4D64-8574-E2D6A98A5553}" type="datetimeFigureOut">
              <a:rPr lang="en-US" dirty="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5/31/2017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5/31/2017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5/31/2017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5/31/2017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5B747F8-9654-4282-85D2-65F41AAE7A75}" type="datetimeFigureOut">
              <a:rPr lang="en-US" dirty="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5/31/2017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Imagen 10"/>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96600" y="57101"/>
            <a:ext cx="1236662" cy="96488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Layout" Target="../diagrams/layout10.xml"/><Relationship Id="rId7" Type="http://schemas.openxmlformats.org/officeDocument/2006/relationships/image" Target="../media/image7.jpg"/><Relationship Id="rId12" Type="http://schemas.microsoft.com/office/2007/relationships/diagramDrawing" Target="../diagrams/drawing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diagramColors" Target="../diagrams/colors11.xml"/><Relationship Id="rId5" Type="http://schemas.openxmlformats.org/officeDocument/2006/relationships/diagramColors" Target="../diagrams/colors10.xml"/><Relationship Id="rId10" Type="http://schemas.openxmlformats.org/officeDocument/2006/relationships/diagramQuickStyle" Target="../diagrams/quickStyle11.xml"/><Relationship Id="rId4" Type="http://schemas.openxmlformats.org/officeDocument/2006/relationships/diagramQuickStyle" Target="../diagrams/quickStyle10.xml"/><Relationship Id="rId9"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8.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textalytics.com/api/sempub/1.0/semantic_tagg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CO" sz="4400" dirty="0" smtClean="0"/>
              <a:t>Tesis: “</a:t>
            </a:r>
            <a:r>
              <a:rPr lang="es-CO" sz="4400" b="1" dirty="0"/>
              <a:t>QIRISYA. Las redes sociales y la computación en la nube para el mantenimiento y la prospectiva de la gestión del conocimiento en las </a:t>
            </a:r>
            <a:r>
              <a:rPr lang="es-CO" sz="4400" b="1" dirty="0" smtClean="0"/>
              <a:t>organizaciones”.</a:t>
            </a:r>
            <a:r>
              <a:rPr lang="es-CO" sz="4400" dirty="0" smtClean="0"/>
              <a:t/>
            </a:r>
            <a:br>
              <a:rPr lang="es-CO" sz="4400" dirty="0" smtClean="0"/>
            </a:br>
            <a:endParaRPr lang="es-CO" sz="4400" dirty="0"/>
          </a:p>
        </p:txBody>
      </p:sp>
      <p:sp>
        <p:nvSpPr>
          <p:cNvPr id="3" name="Subtítulo 2"/>
          <p:cNvSpPr>
            <a:spLocks noGrp="1"/>
          </p:cNvSpPr>
          <p:nvPr>
            <p:ph type="subTitle" idx="1"/>
          </p:nvPr>
        </p:nvSpPr>
        <p:spPr/>
        <p:txBody>
          <a:bodyPr>
            <a:normAutofit fontScale="85000" lnSpcReduction="20000"/>
          </a:bodyPr>
          <a:lstStyle/>
          <a:p>
            <a:r>
              <a:rPr lang="es-CO" dirty="0" smtClean="0">
                <a:solidFill>
                  <a:schemeClr val="tx1"/>
                </a:solidFill>
              </a:rPr>
              <a:t>Doctorando: </a:t>
            </a:r>
            <a:r>
              <a:rPr lang="es-CO" b="1" dirty="0" smtClean="0">
                <a:solidFill>
                  <a:schemeClr val="tx1"/>
                </a:solidFill>
              </a:rPr>
              <a:t>José Fernando López quintero</a:t>
            </a:r>
          </a:p>
          <a:p>
            <a:r>
              <a:rPr lang="es-CO" b="1" dirty="0" smtClean="0">
                <a:solidFill>
                  <a:schemeClr val="tx1"/>
                </a:solidFill>
              </a:rPr>
              <a:t>universidad </a:t>
            </a:r>
            <a:r>
              <a:rPr lang="es-CO" b="1" dirty="0" smtClean="0">
                <a:solidFill>
                  <a:schemeClr val="tx1"/>
                </a:solidFill>
              </a:rPr>
              <a:t>De Oviedo</a:t>
            </a:r>
          </a:p>
          <a:p>
            <a:r>
              <a:rPr lang="es-CO" dirty="0" smtClean="0">
                <a:solidFill>
                  <a:schemeClr val="tx1"/>
                </a:solidFill>
              </a:rPr>
              <a:t>08 de junio de 2017</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156879" y="4455621"/>
            <a:ext cx="2423486" cy="1605526"/>
          </a:xfrm>
          <a:prstGeom prst="rect">
            <a:avLst/>
          </a:prstGeom>
          <a:noFill/>
        </p:spPr>
      </p:pic>
    </p:spTree>
    <p:extLst>
      <p:ext uri="{BB962C8B-B14F-4D97-AF65-F5344CB8AC3E}">
        <p14:creationId xmlns:p14="http://schemas.microsoft.com/office/powerpoint/2010/main" val="3738795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Metodología. Metamodelo</a:t>
            </a:r>
            <a:endParaRPr lang="es-CO" dirty="0"/>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1196071" y="2034861"/>
            <a:ext cx="5309905" cy="3400023"/>
          </a:xfrm>
          <a:prstGeom prst="rect">
            <a:avLst/>
          </a:prstGeom>
          <a:noFill/>
          <a:ln>
            <a:noFill/>
          </a:ln>
        </p:spPr>
      </p:pic>
      <p:sp>
        <p:nvSpPr>
          <p:cNvPr id="5" name="Rectángulo 4"/>
          <p:cNvSpPr/>
          <p:nvPr/>
        </p:nvSpPr>
        <p:spPr>
          <a:xfrm>
            <a:off x="1196071" y="5531479"/>
            <a:ext cx="5189221" cy="481670"/>
          </a:xfrm>
          <a:prstGeom prst="rect">
            <a:avLst/>
          </a:prstGeom>
        </p:spPr>
        <p:txBody>
          <a:bodyPr wrap="square">
            <a:spAutoFit/>
          </a:bodyPr>
          <a:lstStyle/>
          <a:p>
            <a:pPr algn="ctr">
              <a:lnSpc>
                <a:spcPct val="115000"/>
              </a:lnSpc>
              <a:spcAft>
                <a:spcPts val="0"/>
              </a:spcAft>
            </a:pPr>
            <a:r>
              <a:rPr lang="es-CO" sz="1100" kern="1600" dirty="0" smtClean="0">
                <a:solidFill>
                  <a:srgbClr val="000000"/>
                </a:solidFill>
                <a:latin typeface="Cambria" panose="02040503050406030204" pitchFamily="18" charset="0"/>
                <a:ea typeface="Times New Roman" panose="02020603050405020304" pitchFamily="18" charset="0"/>
              </a:rPr>
              <a:t>Fuente: (</a:t>
            </a:r>
            <a:r>
              <a:rPr lang="es-CO" sz="1100" kern="1600" dirty="0" err="1" smtClean="0">
                <a:solidFill>
                  <a:srgbClr val="000000"/>
                </a:solidFill>
                <a:latin typeface="Cambria" panose="02040503050406030204" pitchFamily="18" charset="0"/>
                <a:ea typeface="Times New Roman" panose="02020603050405020304" pitchFamily="18" charset="0"/>
              </a:rPr>
              <a:t>Ammann</a:t>
            </a:r>
            <a:r>
              <a:rPr lang="es-CO" sz="1100" kern="1600" dirty="0" smtClean="0">
                <a:solidFill>
                  <a:srgbClr val="000000"/>
                </a:solidFill>
                <a:latin typeface="Cambria" panose="02040503050406030204" pitchFamily="18" charset="0"/>
                <a:ea typeface="Times New Roman" panose="02020603050405020304" pitchFamily="18" charset="0"/>
              </a:rPr>
              <a:t>, A </a:t>
            </a:r>
            <a:r>
              <a:rPr lang="es-CO" sz="1100" kern="1600" dirty="0" err="1" smtClean="0">
                <a:solidFill>
                  <a:srgbClr val="000000"/>
                </a:solidFill>
                <a:latin typeface="Cambria" panose="02040503050406030204" pitchFamily="18" charset="0"/>
                <a:ea typeface="Times New Roman" panose="02020603050405020304" pitchFamily="18" charset="0"/>
              </a:rPr>
              <a:t>Hierarchical</a:t>
            </a:r>
            <a:r>
              <a:rPr lang="es-CO" sz="1100" kern="1600" dirty="0" smtClean="0">
                <a:solidFill>
                  <a:srgbClr val="000000"/>
                </a:solidFill>
                <a:latin typeface="Cambria" panose="02040503050406030204" pitchFamily="18" charset="0"/>
                <a:ea typeface="Times New Roman" panose="02020603050405020304" pitchFamily="18" charset="0"/>
              </a:rPr>
              <a:t> </a:t>
            </a:r>
            <a:r>
              <a:rPr lang="es-CO" sz="1100" kern="1600" dirty="0" err="1" smtClean="0">
                <a:solidFill>
                  <a:srgbClr val="000000"/>
                </a:solidFill>
                <a:latin typeface="Cambria" panose="02040503050406030204" pitchFamily="18" charset="0"/>
                <a:ea typeface="Times New Roman" panose="02020603050405020304" pitchFamily="18" charset="0"/>
              </a:rPr>
              <a:t>Modelling</a:t>
            </a:r>
            <a:r>
              <a:rPr lang="es-CO" sz="1100" kern="1600" dirty="0" smtClean="0">
                <a:solidFill>
                  <a:srgbClr val="000000"/>
                </a:solidFill>
                <a:latin typeface="Cambria" panose="02040503050406030204" pitchFamily="18" charset="0"/>
                <a:ea typeface="Times New Roman" panose="02020603050405020304" pitchFamily="18" charset="0"/>
              </a:rPr>
              <a:t> </a:t>
            </a:r>
            <a:r>
              <a:rPr lang="es-CO" sz="1100" kern="1600" dirty="0" err="1" smtClean="0">
                <a:solidFill>
                  <a:srgbClr val="000000"/>
                </a:solidFill>
                <a:latin typeface="Cambria" panose="02040503050406030204" pitchFamily="18" charset="0"/>
                <a:ea typeface="Times New Roman" panose="02020603050405020304" pitchFamily="18" charset="0"/>
              </a:rPr>
              <a:t>Approach</a:t>
            </a:r>
            <a:r>
              <a:rPr lang="es-CO" sz="1100" kern="1600" dirty="0" smtClean="0">
                <a:solidFill>
                  <a:srgbClr val="000000"/>
                </a:solidFill>
                <a:latin typeface="Cambria" panose="02040503050406030204" pitchFamily="18" charset="0"/>
                <a:ea typeface="Times New Roman" panose="02020603050405020304" pitchFamily="18" charset="0"/>
              </a:rPr>
              <a:t> to </a:t>
            </a:r>
            <a:r>
              <a:rPr lang="es-CO" sz="1100" kern="1600" dirty="0" err="1" smtClean="0">
                <a:solidFill>
                  <a:srgbClr val="000000"/>
                </a:solidFill>
                <a:latin typeface="Cambria" panose="02040503050406030204" pitchFamily="18" charset="0"/>
                <a:ea typeface="Times New Roman" panose="02020603050405020304" pitchFamily="18" charset="0"/>
              </a:rPr>
              <a:t>Intellectual</a:t>
            </a:r>
            <a:r>
              <a:rPr lang="es-CO" sz="1100" kern="1600" dirty="0" smtClean="0">
                <a:solidFill>
                  <a:srgbClr val="000000"/>
                </a:solidFill>
                <a:latin typeface="Cambria" panose="02040503050406030204" pitchFamily="18" charset="0"/>
                <a:ea typeface="Times New Roman" panose="02020603050405020304" pitchFamily="18" charset="0"/>
              </a:rPr>
              <a:t> Capital </a:t>
            </a:r>
            <a:r>
              <a:rPr lang="es-CO" sz="1100" kern="1600" dirty="0" err="1" smtClean="0">
                <a:solidFill>
                  <a:srgbClr val="000000"/>
                </a:solidFill>
                <a:latin typeface="Cambria" panose="02040503050406030204" pitchFamily="18" charset="0"/>
                <a:ea typeface="Times New Roman" panose="02020603050405020304" pitchFamily="18" charset="0"/>
              </a:rPr>
              <a:t>Development</a:t>
            </a:r>
            <a:r>
              <a:rPr lang="es-CO" sz="1100" kern="1600" dirty="0" smtClean="0">
                <a:solidFill>
                  <a:srgbClr val="000000"/>
                </a:solidFill>
                <a:latin typeface="Cambria" panose="02040503050406030204" pitchFamily="18" charset="0"/>
                <a:ea typeface="Times New Roman" panose="02020603050405020304" pitchFamily="18" charset="0"/>
              </a:rPr>
              <a:t>, 2010)</a:t>
            </a:r>
            <a:endParaRPr lang="es-CO" sz="105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2018172" y="1732186"/>
            <a:ext cx="3663182" cy="270459"/>
          </a:xfrm>
          <a:prstGeom prst="rect">
            <a:avLst/>
          </a:prstGeom>
        </p:spPr>
        <p:txBody>
          <a:bodyPr wrap="none">
            <a:spAutoFit/>
          </a:bodyPr>
          <a:lstStyle/>
          <a:p>
            <a:pPr algn="ctr">
              <a:lnSpc>
                <a:spcPct val="115000"/>
              </a:lnSpc>
              <a:spcAft>
                <a:spcPts val="1000"/>
              </a:spcAft>
            </a:pPr>
            <a:r>
              <a:rPr lang="es-CO" sz="1100" b="1" dirty="0">
                <a:solidFill>
                  <a:srgbClr val="4F81BD"/>
                </a:solidFill>
                <a:latin typeface="Cambria" panose="02040503050406030204" pitchFamily="18" charset="0"/>
                <a:ea typeface="Calibri" panose="020F0502020204030204" pitchFamily="34" charset="0"/>
              </a:rPr>
              <a:t>Ilustración 6 Relación entre los tipos de conocimiento</a:t>
            </a:r>
            <a:endParaRPr lang="es-CO" sz="1100" b="1" dirty="0">
              <a:solidFill>
                <a:srgbClr val="4F81BD"/>
              </a:solidFill>
              <a:effectLst/>
              <a:latin typeface="Arial" panose="020B0604020202020204" pitchFamily="34" charset="0"/>
              <a:ea typeface="Calibri" panose="020F0502020204030204" pitchFamily="34" charset="0"/>
            </a:endParaRPr>
          </a:p>
        </p:txBody>
      </p:sp>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6531735" y="2002915"/>
            <a:ext cx="5181600" cy="3675380"/>
          </a:xfrm>
          <a:prstGeom prst="rect">
            <a:avLst/>
          </a:prstGeom>
          <a:noFill/>
          <a:ln>
            <a:noFill/>
          </a:ln>
        </p:spPr>
      </p:pic>
      <p:sp>
        <p:nvSpPr>
          <p:cNvPr id="9" name="Rectángulo 8"/>
          <p:cNvSpPr/>
          <p:nvPr/>
        </p:nvSpPr>
        <p:spPr>
          <a:xfrm>
            <a:off x="7546742" y="5665416"/>
            <a:ext cx="3134191" cy="305468"/>
          </a:xfrm>
          <a:prstGeom prst="rect">
            <a:avLst/>
          </a:prstGeom>
        </p:spPr>
        <p:txBody>
          <a:bodyPr wrap="none">
            <a:spAutoFit/>
          </a:bodyPr>
          <a:lstStyle/>
          <a:p>
            <a:pPr algn="ctr">
              <a:lnSpc>
                <a:spcPct val="150000"/>
              </a:lnSpc>
              <a:spcAft>
                <a:spcPts val="0"/>
              </a:spcAft>
            </a:pPr>
            <a:r>
              <a:rPr lang="es-CO" sz="1050" kern="1600" dirty="0" smtClean="0">
                <a:solidFill>
                  <a:srgbClr val="000000"/>
                </a:solidFill>
                <a:latin typeface="Cambria" panose="02040503050406030204" pitchFamily="18" charset="0"/>
                <a:ea typeface="Times New Roman" panose="02020603050405020304" pitchFamily="18" charset="0"/>
              </a:rPr>
              <a:t>Fuente: (</a:t>
            </a:r>
            <a:r>
              <a:rPr lang="es-CO" sz="1050" kern="1600" dirty="0" err="1" smtClean="0">
                <a:solidFill>
                  <a:srgbClr val="000000"/>
                </a:solidFill>
                <a:latin typeface="Cambria" panose="02040503050406030204" pitchFamily="18" charset="0"/>
                <a:ea typeface="Times New Roman" panose="02020603050405020304" pitchFamily="18" charset="0"/>
              </a:rPr>
              <a:t>Qunner</a:t>
            </a:r>
            <a:r>
              <a:rPr lang="es-CO" sz="1050" kern="1600" dirty="0" smtClean="0">
                <a:solidFill>
                  <a:srgbClr val="000000"/>
                </a:solidFill>
                <a:latin typeface="Cambria" panose="02040503050406030204" pitchFamily="18" charset="0"/>
                <a:ea typeface="Times New Roman" panose="02020603050405020304" pitchFamily="18" charset="0"/>
              </a:rPr>
              <a:t>, Henderson-</a:t>
            </a:r>
            <a:r>
              <a:rPr lang="es-CO" sz="1050" kern="1600" dirty="0" err="1" smtClean="0">
                <a:solidFill>
                  <a:srgbClr val="000000"/>
                </a:solidFill>
                <a:latin typeface="Cambria" panose="02040503050406030204" pitchFamily="18" charset="0"/>
                <a:ea typeface="Times New Roman" panose="02020603050405020304" pitchFamily="18" charset="0"/>
              </a:rPr>
              <a:t>Sellers</a:t>
            </a:r>
            <a:r>
              <a:rPr lang="es-CO" sz="1050" kern="1600" dirty="0" smtClean="0">
                <a:solidFill>
                  <a:srgbClr val="000000"/>
                </a:solidFill>
                <a:latin typeface="Cambria" panose="02040503050406030204" pitchFamily="18" charset="0"/>
                <a:ea typeface="Times New Roman" panose="02020603050405020304" pitchFamily="18" charset="0"/>
              </a:rPr>
              <a:t>, &amp; </a:t>
            </a:r>
            <a:r>
              <a:rPr lang="es-CO" sz="1050" kern="1600" dirty="0" err="1" smtClean="0">
                <a:solidFill>
                  <a:srgbClr val="000000"/>
                </a:solidFill>
                <a:latin typeface="Cambria" panose="02040503050406030204" pitchFamily="18" charset="0"/>
                <a:ea typeface="Times New Roman" panose="02020603050405020304" pitchFamily="18" charset="0"/>
              </a:rPr>
              <a:t>Niazi</a:t>
            </a:r>
            <a:r>
              <a:rPr lang="es-CO" sz="1050" kern="1600" dirty="0" smtClean="0">
                <a:solidFill>
                  <a:srgbClr val="000000"/>
                </a:solidFill>
                <a:latin typeface="Cambria" panose="02040503050406030204" pitchFamily="18" charset="0"/>
                <a:ea typeface="Times New Roman" panose="02020603050405020304" pitchFamily="18" charset="0"/>
              </a:rPr>
              <a:t>, 2016)</a:t>
            </a:r>
            <a:endParaRPr lang="es-CO" sz="1000" dirty="0">
              <a:effectLst/>
              <a:latin typeface="Times New Roman" panose="02020603050405020304" pitchFamily="18" charset="0"/>
              <a:ea typeface="Calibri" panose="020F0502020204030204" pitchFamily="34" charset="0"/>
            </a:endParaRPr>
          </a:p>
        </p:txBody>
      </p:sp>
      <p:sp>
        <p:nvSpPr>
          <p:cNvPr id="11" name="Rectángulo 10"/>
          <p:cNvSpPr/>
          <p:nvPr/>
        </p:nvSpPr>
        <p:spPr>
          <a:xfrm>
            <a:off x="7363327" y="1738519"/>
            <a:ext cx="3260829" cy="270459"/>
          </a:xfrm>
          <a:prstGeom prst="rect">
            <a:avLst/>
          </a:prstGeom>
        </p:spPr>
        <p:txBody>
          <a:bodyPr wrap="none">
            <a:spAutoFit/>
          </a:bodyPr>
          <a:lstStyle/>
          <a:p>
            <a:pPr algn="ctr">
              <a:lnSpc>
                <a:spcPct val="115000"/>
              </a:lnSpc>
              <a:spcAft>
                <a:spcPts val="1000"/>
              </a:spcAft>
            </a:pPr>
            <a:r>
              <a:rPr lang="es-CO" sz="1100" b="1" dirty="0">
                <a:solidFill>
                  <a:srgbClr val="4F81BD"/>
                </a:solidFill>
                <a:latin typeface="Cambria" panose="02040503050406030204" pitchFamily="18" charset="0"/>
                <a:ea typeface="Calibri" panose="020F0502020204030204" pitchFamily="34" charset="0"/>
              </a:rPr>
              <a:t>Ilustración 7 Metodología de desarrollo híbrida</a:t>
            </a:r>
            <a:endParaRPr lang="es-CO" sz="1100" b="1" dirty="0">
              <a:solidFill>
                <a:srgbClr val="4F81BD"/>
              </a:solidFill>
              <a:effectLst/>
              <a:latin typeface="Arial" panose="020B0604020202020204" pitchFamily="34" charset="0"/>
              <a:ea typeface="Calibri" panose="020F0502020204030204" pitchFamily="34" charset="0"/>
            </a:endParaRPr>
          </a:p>
        </p:txBody>
      </p:sp>
      <p:sp>
        <p:nvSpPr>
          <p:cNvPr id="12" name="CuadroTexto 11"/>
          <p:cNvSpPr txBox="1"/>
          <p:nvPr/>
        </p:nvSpPr>
        <p:spPr>
          <a:xfrm>
            <a:off x="11027251" y="2041552"/>
            <a:ext cx="782587" cy="369332"/>
          </a:xfrm>
          <a:prstGeom prst="rect">
            <a:avLst/>
          </a:prstGeom>
          <a:noFill/>
        </p:spPr>
        <p:txBody>
          <a:bodyPr wrap="none" rtlCol="0">
            <a:spAutoFit/>
          </a:bodyPr>
          <a:lstStyle/>
          <a:p>
            <a:r>
              <a:rPr lang="es-CO" b="1" dirty="0" err="1" smtClean="0"/>
              <a:t>Scrum</a:t>
            </a:r>
            <a:endParaRPr lang="es-CO" b="1" dirty="0"/>
          </a:p>
        </p:txBody>
      </p:sp>
      <p:sp>
        <p:nvSpPr>
          <p:cNvPr id="13" name="Flecha derecha 12"/>
          <p:cNvSpPr/>
          <p:nvPr/>
        </p:nvSpPr>
        <p:spPr>
          <a:xfrm>
            <a:off x="10379457" y="2104326"/>
            <a:ext cx="489397" cy="3348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1889907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1675" y="1922220"/>
            <a:ext cx="10058400" cy="1450757"/>
          </a:xfrm>
        </p:spPr>
        <p:txBody>
          <a:bodyPr>
            <a:normAutofit/>
          </a:bodyPr>
          <a:lstStyle/>
          <a:p>
            <a:r>
              <a:rPr lang="es-CO" sz="8000" b="1" dirty="0" smtClean="0"/>
              <a:t>Parte II. Marco Teórico</a:t>
            </a:r>
            <a:endParaRPr lang="es-CO" sz="8000" b="1" dirty="0"/>
          </a:p>
        </p:txBody>
      </p:sp>
      <p:cxnSp>
        <p:nvCxnSpPr>
          <p:cNvPr id="3" name="Conector recto 2"/>
          <p:cNvCxnSpPr/>
          <p:nvPr/>
        </p:nvCxnSpPr>
        <p:spPr>
          <a:xfrm>
            <a:off x="1200311" y="3411615"/>
            <a:ext cx="10017188"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155875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 Metamodelos</a:t>
            </a:r>
            <a:endParaRPr lang="es-CO" dirty="0"/>
          </a:p>
        </p:txBody>
      </p:sp>
      <p:graphicFrame>
        <p:nvGraphicFramePr>
          <p:cNvPr id="5" name="Diagrama 4"/>
          <p:cNvGraphicFramePr/>
          <p:nvPr>
            <p:extLst>
              <p:ext uri="{D42A27DB-BD31-4B8C-83A1-F6EECF244321}">
                <p14:modId xmlns:p14="http://schemas.microsoft.com/office/powerpoint/2010/main" val="948145881"/>
              </p:ext>
            </p:extLst>
          </p:nvPr>
        </p:nvGraphicFramePr>
        <p:xfrm>
          <a:off x="1207752" y="1803041"/>
          <a:ext cx="4986986" cy="4430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569345881"/>
              </p:ext>
            </p:extLst>
          </p:nvPr>
        </p:nvGraphicFramePr>
        <p:xfrm>
          <a:off x="6408671" y="1803041"/>
          <a:ext cx="4986986" cy="44303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8319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 Gestión de conocimiento</a:t>
            </a:r>
            <a:endParaRPr lang="es-CO" dirty="0"/>
          </a:p>
        </p:txBody>
      </p:sp>
      <p:graphicFrame>
        <p:nvGraphicFramePr>
          <p:cNvPr id="4" name="Diagrama 3"/>
          <p:cNvGraphicFramePr/>
          <p:nvPr>
            <p:extLst>
              <p:ext uri="{D42A27DB-BD31-4B8C-83A1-F6EECF244321}">
                <p14:modId xmlns:p14="http://schemas.microsoft.com/office/powerpoint/2010/main" val="2735024146"/>
              </p:ext>
            </p:extLst>
          </p:nvPr>
        </p:nvGraphicFramePr>
        <p:xfrm>
          <a:off x="1179847" y="1826652"/>
          <a:ext cx="4986986" cy="4430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438197537"/>
              </p:ext>
            </p:extLst>
          </p:nvPr>
        </p:nvGraphicFramePr>
        <p:xfrm>
          <a:off x="6651222" y="1826652"/>
          <a:ext cx="4986986" cy="44303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6017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 Gestión de conocimiento</a:t>
            </a:r>
            <a:endParaRPr lang="es-CO" dirty="0"/>
          </a:p>
        </p:txBody>
      </p:sp>
      <p:pic>
        <p:nvPicPr>
          <p:cNvPr id="6" name="Imagen 5" descr="Ciclo Lecciones Aprendidas"/>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292440"/>
            <a:ext cx="6323937" cy="2593241"/>
          </a:xfrm>
          <a:prstGeom prst="rect">
            <a:avLst/>
          </a:prstGeom>
          <a:noFill/>
          <a:ln>
            <a:solidFill>
              <a:schemeClr val="tx2"/>
            </a:solidFill>
          </a:ln>
        </p:spPr>
      </p:pic>
      <p:sp>
        <p:nvSpPr>
          <p:cNvPr id="7" name="Rectángulo 6"/>
          <p:cNvSpPr/>
          <p:nvPr/>
        </p:nvSpPr>
        <p:spPr>
          <a:xfrm>
            <a:off x="2060671" y="1907508"/>
            <a:ext cx="4309321" cy="276999"/>
          </a:xfrm>
          <a:prstGeom prst="rect">
            <a:avLst/>
          </a:prstGeom>
        </p:spPr>
        <p:txBody>
          <a:bodyPr wrap="none">
            <a:spAutoFit/>
          </a:bodyPr>
          <a:lstStyle/>
          <a:p>
            <a:pPr algn="ctr"/>
            <a:r>
              <a:rPr lang="es-CO" sz="1200" b="1" dirty="0"/>
              <a:t>Ilustración 11 Proceso de levantamiento de lecciones aprendidas</a:t>
            </a:r>
          </a:p>
        </p:txBody>
      </p:sp>
      <p:sp>
        <p:nvSpPr>
          <p:cNvPr id="8" name="Rectángulo 7"/>
          <p:cNvSpPr/>
          <p:nvPr/>
        </p:nvSpPr>
        <p:spPr>
          <a:xfrm>
            <a:off x="3321321" y="4885681"/>
            <a:ext cx="1478930" cy="335926"/>
          </a:xfrm>
          <a:prstGeom prst="rect">
            <a:avLst/>
          </a:prstGeom>
        </p:spPr>
        <p:txBody>
          <a:bodyPr wrap="none">
            <a:spAutoFit/>
          </a:bodyPr>
          <a:lstStyle/>
          <a:p>
            <a:pPr algn="ctr">
              <a:lnSpc>
                <a:spcPct val="150000"/>
              </a:lnSpc>
              <a:spcAft>
                <a:spcPts val="0"/>
              </a:spcAft>
            </a:pPr>
            <a:r>
              <a:rPr lang="es-CO" sz="1200" dirty="0">
                <a:latin typeface="Cambria" panose="02040503050406030204" pitchFamily="18" charset="0"/>
                <a:ea typeface="Times New Roman" panose="02020603050405020304" pitchFamily="18" charset="0"/>
              </a:rPr>
              <a:t>Fuente: (BID, 2011)</a:t>
            </a:r>
            <a:endParaRPr lang="es-CO" sz="1100" dirty="0">
              <a:effectLst/>
              <a:latin typeface="Times New Roman" panose="02020603050405020304" pitchFamily="18" charset="0"/>
              <a:ea typeface="Calibri" panose="020F050202020403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835641736"/>
              </p:ext>
            </p:extLst>
          </p:nvPr>
        </p:nvGraphicFramePr>
        <p:xfrm>
          <a:off x="7660750" y="2814311"/>
          <a:ext cx="4137660" cy="1828800"/>
        </p:xfrm>
        <a:graphic>
          <a:graphicData uri="http://schemas.openxmlformats.org/drawingml/2006/table">
            <a:tbl>
              <a:tblPr firstRow="1" firstCol="1" bandRow="1">
                <a:tableStyleId>{5C22544A-7EE6-4342-B048-85BDC9FD1C3A}</a:tableStyleId>
              </a:tblPr>
              <a:tblGrid>
                <a:gridCol w="417195">
                  <a:extLst>
                    <a:ext uri="{9D8B030D-6E8A-4147-A177-3AD203B41FA5}">
                      <a16:colId xmlns:a16="http://schemas.microsoft.com/office/drawing/2014/main" val="20000"/>
                    </a:ext>
                  </a:extLst>
                </a:gridCol>
                <a:gridCol w="1780540">
                  <a:extLst>
                    <a:ext uri="{9D8B030D-6E8A-4147-A177-3AD203B41FA5}">
                      <a16:colId xmlns:a16="http://schemas.microsoft.com/office/drawing/2014/main" val="20001"/>
                    </a:ext>
                  </a:extLst>
                </a:gridCol>
                <a:gridCol w="1939925">
                  <a:extLst>
                    <a:ext uri="{9D8B030D-6E8A-4147-A177-3AD203B41FA5}">
                      <a16:colId xmlns:a16="http://schemas.microsoft.com/office/drawing/2014/main" val="20002"/>
                    </a:ext>
                  </a:extLst>
                </a:gridCol>
              </a:tblGrid>
              <a:tr h="0">
                <a:tc>
                  <a:txBody>
                    <a:bodyPr/>
                    <a:lstStyle/>
                    <a:p>
                      <a:pPr algn="ctr">
                        <a:lnSpc>
                          <a:spcPct val="150000"/>
                        </a:lnSpc>
                        <a:spcAft>
                          <a:spcPts val="0"/>
                        </a:spcAft>
                      </a:pPr>
                      <a:r>
                        <a:rPr lang="es-CO" sz="1600" dirty="0">
                          <a:effectLst/>
                        </a:rPr>
                        <a:t>No</a:t>
                      </a:r>
                      <a:endParaRPr lang="es-CO" sz="1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CO" sz="1400" dirty="0">
                          <a:effectLst/>
                        </a:rPr>
                        <a:t>Actividad Proceso BID</a:t>
                      </a:r>
                      <a:endParaRPr lang="es-CO"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CO" sz="1600" dirty="0">
                          <a:effectLst/>
                        </a:rPr>
                        <a:t>Proceso </a:t>
                      </a:r>
                      <a:r>
                        <a:rPr lang="es-CO" sz="1600" dirty="0" err="1">
                          <a:effectLst/>
                        </a:rPr>
                        <a:t>Nonaka</a:t>
                      </a:r>
                      <a:endParaRPr lang="es-CO" sz="1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150000"/>
                        </a:lnSpc>
                        <a:spcAft>
                          <a:spcPts val="0"/>
                        </a:spcAft>
                      </a:pPr>
                      <a:r>
                        <a:rPr lang="es-CO" sz="1600">
                          <a:effectLst/>
                        </a:rPr>
                        <a:t>1</a:t>
                      </a:r>
                      <a:endParaRPr lang="es-CO" sz="1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CO" sz="1600">
                          <a:effectLst/>
                        </a:rPr>
                        <a:t>Identificación</a:t>
                      </a:r>
                      <a:endParaRPr lang="es-CO" sz="1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CO" sz="1600">
                          <a:effectLst/>
                        </a:rPr>
                        <a:t>Interiorización</a:t>
                      </a:r>
                      <a:endParaRPr lang="es-CO"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50000"/>
                        </a:lnSpc>
                        <a:spcAft>
                          <a:spcPts val="0"/>
                        </a:spcAft>
                      </a:pPr>
                      <a:r>
                        <a:rPr lang="es-CO" sz="1600">
                          <a:effectLst/>
                        </a:rPr>
                        <a:t>2</a:t>
                      </a:r>
                      <a:endParaRPr lang="es-CO" sz="1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CO" sz="1600" dirty="0">
                          <a:effectLst/>
                        </a:rPr>
                        <a:t>Documentación</a:t>
                      </a:r>
                      <a:endParaRPr lang="es-CO" sz="1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CO" sz="1600">
                          <a:effectLst/>
                        </a:rPr>
                        <a:t>Combinación</a:t>
                      </a:r>
                      <a:endParaRPr lang="es-CO"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0">
                <a:tc>
                  <a:txBody>
                    <a:bodyPr/>
                    <a:lstStyle/>
                    <a:p>
                      <a:pPr algn="just">
                        <a:lnSpc>
                          <a:spcPct val="150000"/>
                        </a:lnSpc>
                        <a:spcAft>
                          <a:spcPts val="0"/>
                        </a:spcAft>
                      </a:pPr>
                      <a:r>
                        <a:rPr lang="es-CO" sz="1600">
                          <a:effectLst/>
                        </a:rPr>
                        <a:t>3</a:t>
                      </a:r>
                      <a:endParaRPr lang="es-CO" sz="1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CO" sz="1600">
                          <a:effectLst/>
                        </a:rPr>
                        <a:t>Diseminación</a:t>
                      </a:r>
                      <a:endParaRPr lang="es-CO" sz="1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CO" sz="1600">
                          <a:effectLst/>
                        </a:rPr>
                        <a:t>Socialización</a:t>
                      </a:r>
                      <a:endParaRPr lang="es-CO"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r h="0">
                <a:tc>
                  <a:txBody>
                    <a:bodyPr/>
                    <a:lstStyle/>
                    <a:p>
                      <a:pPr algn="just">
                        <a:lnSpc>
                          <a:spcPct val="150000"/>
                        </a:lnSpc>
                        <a:spcAft>
                          <a:spcPts val="0"/>
                        </a:spcAft>
                      </a:pPr>
                      <a:r>
                        <a:rPr lang="es-CO" sz="1600">
                          <a:effectLst/>
                        </a:rPr>
                        <a:t>4</a:t>
                      </a:r>
                      <a:endParaRPr lang="es-CO" sz="1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CO" sz="1600" dirty="0">
                          <a:effectLst/>
                        </a:rPr>
                        <a:t>Re-uso</a:t>
                      </a:r>
                      <a:endParaRPr lang="es-CO" sz="14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CO" sz="1600" dirty="0">
                          <a:effectLst/>
                        </a:rPr>
                        <a:t>Exteriorización</a:t>
                      </a:r>
                      <a:endParaRPr lang="es-CO" sz="1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10" name="Rectangle 1"/>
          <p:cNvSpPr>
            <a:spLocks noChangeArrowheads="1"/>
          </p:cNvSpPr>
          <p:nvPr/>
        </p:nvSpPr>
        <p:spPr bwMode="auto">
          <a:xfrm>
            <a:off x="7558063" y="2351109"/>
            <a:ext cx="42403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dirty="0" smtClean="0">
                <a:ln>
                  <a:noFill/>
                </a:ln>
                <a:solidFill>
                  <a:srgbClr val="4F81BD"/>
                </a:solidFill>
                <a:effectLst/>
                <a:ea typeface="Calibri" panose="020F0502020204030204" pitchFamily="34" charset="0"/>
                <a:cs typeface="Arial" panose="020B0604020202020204" pitchFamily="34" charset="0"/>
              </a:rPr>
              <a:t>Relacionamiento de actividades del proceso de Lecciones Aprendidas vs Proceso de </a:t>
            </a:r>
            <a:r>
              <a:rPr kumimoji="0" lang="es-CO" altLang="es-CO" sz="900" b="1" i="0" u="none" strike="noStrike" cap="none" normalizeH="0" baseline="0" dirty="0" err="1" smtClean="0">
                <a:ln>
                  <a:noFill/>
                </a:ln>
                <a:solidFill>
                  <a:srgbClr val="4F81BD"/>
                </a:solidFill>
                <a:effectLst/>
                <a:ea typeface="Calibri" panose="020F0502020204030204" pitchFamily="34" charset="0"/>
                <a:cs typeface="Arial" panose="020B0604020202020204" pitchFamily="34" charset="0"/>
              </a:rPr>
              <a:t>Nonaka</a:t>
            </a:r>
            <a:endParaRPr kumimoji="0" lang="es-CO" altLang="es-CO" sz="1100" b="0" i="0" u="none" strike="noStrike" cap="none" normalizeH="0" baseline="0" dirty="0" smtClean="0">
              <a:ln>
                <a:noFill/>
              </a:ln>
              <a:solidFill>
                <a:schemeClr val="tx1"/>
              </a:solidFill>
              <a:effectLst/>
            </a:endParaRPr>
          </a:p>
        </p:txBody>
      </p:sp>
      <p:sp>
        <p:nvSpPr>
          <p:cNvPr id="11" name="Rectángulo 10"/>
          <p:cNvSpPr/>
          <p:nvPr/>
        </p:nvSpPr>
        <p:spPr>
          <a:xfrm>
            <a:off x="9156058" y="4503366"/>
            <a:ext cx="1147044" cy="276999"/>
          </a:xfrm>
          <a:prstGeom prst="rect">
            <a:avLst/>
          </a:prstGeom>
        </p:spPr>
        <p:txBody>
          <a:bodyPr wrap="none">
            <a:spAutoFit/>
          </a:bodyPr>
          <a:lstStyle/>
          <a:p>
            <a:pPr lvl="0" algn="ctr" defTabSz="914400" eaLnBrk="0" fontAlgn="base" hangingPunct="0">
              <a:spcBef>
                <a:spcPct val="0"/>
              </a:spcBef>
              <a:spcAft>
                <a:spcPct val="0"/>
              </a:spcAft>
            </a:pPr>
            <a:r>
              <a:rPr lang="es-CO" altLang="es-CO" sz="1200" dirty="0">
                <a:latin typeface="Cambria" panose="02040503050406030204" pitchFamily="18" charset="0"/>
                <a:ea typeface="Calibri" panose="020F0502020204030204" pitchFamily="34" charset="0"/>
                <a:cs typeface="Times New Roman" panose="02020603050405020304" pitchFamily="18" charset="0"/>
              </a:rPr>
              <a:t>Fuente: Propia</a:t>
            </a:r>
            <a:endParaRPr lang="es-CO" altLang="es-CO" dirty="0">
              <a:latin typeface="Arial" panose="020B0604020202020204" pitchFamily="34" charset="0"/>
            </a:endParaRPr>
          </a:p>
        </p:txBody>
      </p:sp>
    </p:spTree>
    <p:extLst>
      <p:ext uri="{BB962C8B-B14F-4D97-AF65-F5344CB8AC3E}">
        <p14:creationId xmlns:p14="http://schemas.microsoft.com/office/powerpoint/2010/main" val="3114068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 La dimensión tecnológica</a:t>
            </a:r>
            <a:endParaRPr lang="es-CO" dirty="0"/>
          </a:p>
        </p:txBody>
      </p:sp>
      <p:graphicFrame>
        <p:nvGraphicFramePr>
          <p:cNvPr id="4" name="Diagrama 3"/>
          <p:cNvGraphicFramePr/>
          <p:nvPr>
            <p:extLst>
              <p:ext uri="{D42A27DB-BD31-4B8C-83A1-F6EECF244321}">
                <p14:modId xmlns:p14="http://schemas.microsoft.com/office/powerpoint/2010/main" val="2076273735"/>
              </p:ext>
            </p:extLst>
          </p:nvPr>
        </p:nvGraphicFramePr>
        <p:xfrm>
          <a:off x="1179847" y="1826652"/>
          <a:ext cx="4986986" cy="4430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extLst>
              <a:ext uri="{28A0092B-C50C-407E-A947-70E740481C1C}">
                <a14:useLocalDpi xmlns:a14="http://schemas.microsoft.com/office/drawing/2010/main" val="0"/>
              </a:ext>
            </a:extLst>
          </a:blip>
          <a:stretch>
            <a:fillRect/>
          </a:stretch>
        </p:blipFill>
        <p:spPr>
          <a:xfrm>
            <a:off x="6395568" y="1995098"/>
            <a:ext cx="5505450" cy="2934335"/>
          </a:xfrm>
          <a:prstGeom prst="rect">
            <a:avLst/>
          </a:prstGeom>
        </p:spPr>
      </p:pic>
      <p:sp>
        <p:nvSpPr>
          <p:cNvPr id="6" name="Rectángulo 5"/>
          <p:cNvSpPr/>
          <p:nvPr/>
        </p:nvSpPr>
        <p:spPr>
          <a:xfrm>
            <a:off x="7702311" y="1854673"/>
            <a:ext cx="2557110" cy="287002"/>
          </a:xfrm>
          <a:prstGeom prst="rect">
            <a:avLst/>
          </a:prstGeom>
        </p:spPr>
        <p:txBody>
          <a:bodyPr wrap="none">
            <a:spAutoFit/>
          </a:bodyPr>
          <a:lstStyle/>
          <a:p>
            <a:pPr algn="ctr">
              <a:lnSpc>
                <a:spcPct val="115000"/>
              </a:lnSpc>
              <a:spcAft>
                <a:spcPts val="1000"/>
              </a:spcAft>
            </a:pPr>
            <a:r>
              <a:rPr lang="es-CO" sz="1100" b="1" smtClean="0">
                <a:solidFill>
                  <a:srgbClr val="4F81BD"/>
                </a:solidFill>
                <a:latin typeface="Cambria" panose="02040503050406030204" pitchFamily="18" charset="0"/>
                <a:ea typeface="Calibri" panose="020F0502020204030204" pitchFamily="34" charset="0"/>
              </a:rPr>
              <a:t>Ilustración 13 Definición de un grafo</a:t>
            </a:r>
            <a:endParaRPr lang="es-CO" sz="1100" b="1" dirty="0">
              <a:solidFill>
                <a:srgbClr val="4F81BD"/>
              </a:solidFill>
              <a:effectLst/>
              <a:latin typeface="Arial" panose="020B0604020202020204" pitchFamily="34" charset="0"/>
              <a:ea typeface="Calibri" panose="020F0502020204030204" pitchFamily="34" charset="0"/>
            </a:endParaRPr>
          </a:p>
        </p:txBody>
      </p:sp>
      <p:sp>
        <p:nvSpPr>
          <p:cNvPr id="7" name="Rectángulo 6"/>
          <p:cNvSpPr/>
          <p:nvPr/>
        </p:nvSpPr>
        <p:spPr>
          <a:xfrm>
            <a:off x="8202342" y="4747884"/>
            <a:ext cx="1763110" cy="335926"/>
          </a:xfrm>
          <a:prstGeom prst="rect">
            <a:avLst/>
          </a:prstGeom>
        </p:spPr>
        <p:txBody>
          <a:bodyPr wrap="none">
            <a:spAutoFit/>
          </a:bodyPr>
          <a:lstStyle/>
          <a:p>
            <a:pPr algn="ctr">
              <a:lnSpc>
                <a:spcPct val="150000"/>
              </a:lnSpc>
              <a:spcAft>
                <a:spcPts val="1000"/>
              </a:spcAft>
            </a:pPr>
            <a:r>
              <a:rPr lang="es-CO" sz="1200" dirty="0">
                <a:latin typeface="Cambria" panose="02040503050406030204" pitchFamily="18" charset="0"/>
                <a:ea typeface="Calibri" panose="020F0502020204030204" pitchFamily="34" charset="0"/>
              </a:rPr>
              <a:t>Fuente: (Dawson, 2008)</a:t>
            </a:r>
            <a:endParaRPr lang="es-CO" sz="1100" dirty="0">
              <a:effectLst/>
              <a:latin typeface="Times New Roman" panose="02020603050405020304" pitchFamily="18" charset="0"/>
              <a:ea typeface="Calibri" panose="020F0502020204030204" pitchFamily="34" charset="0"/>
            </a:endParaRPr>
          </a:p>
        </p:txBody>
      </p:sp>
      <p:graphicFrame>
        <p:nvGraphicFramePr>
          <p:cNvPr id="8" name="Diagrama 7"/>
          <p:cNvGraphicFramePr/>
          <p:nvPr>
            <p:extLst>
              <p:ext uri="{D42A27DB-BD31-4B8C-83A1-F6EECF244321}">
                <p14:modId xmlns:p14="http://schemas.microsoft.com/office/powerpoint/2010/main" val="2491379335"/>
              </p:ext>
            </p:extLst>
          </p:nvPr>
        </p:nvGraphicFramePr>
        <p:xfrm>
          <a:off x="6757831" y="5315960"/>
          <a:ext cx="4986986" cy="9174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Flecha derecha 8"/>
          <p:cNvSpPr/>
          <p:nvPr/>
        </p:nvSpPr>
        <p:spPr>
          <a:xfrm>
            <a:off x="5859888" y="5628067"/>
            <a:ext cx="759854" cy="57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84746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 Aprendizaje de máquina</a:t>
            </a:r>
            <a:endParaRPr lang="es-CO" dirty="0"/>
          </a:p>
        </p:txBody>
      </p:sp>
      <p:graphicFrame>
        <p:nvGraphicFramePr>
          <p:cNvPr id="4" name="Diagrama 3"/>
          <p:cNvGraphicFramePr/>
          <p:nvPr>
            <p:extLst>
              <p:ext uri="{D42A27DB-BD31-4B8C-83A1-F6EECF244321}">
                <p14:modId xmlns:p14="http://schemas.microsoft.com/office/powerpoint/2010/main" val="2014743496"/>
              </p:ext>
            </p:extLst>
          </p:nvPr>
        </p:nvGraphicFramePr>
        <p:xfrm>
          <a:off x="1179847" y="1826652"/>
          <a:ext cx="4986986" cy="4430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2720038635"/>
              </p:ext>
            </p:extLst>
          </p:nvPr>
        </p:nvGraphicFramePr>
        <p:xfrm>
          <a:off x="6599716" y="1824505"/>
          <a:ext cx="4669298" cy="14853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descr="DcqQh5s.png"/>
          <p:cNvPicPr/>
          <p:nvPr/>
        </p:nvPicPr>
        <p:blipFill>
          <a:blip r:embed="rId12">
            <a:extLst>
              <a:ext uri="{28A0092B-C50C-407E-A947-70E740481C1C}">
                <a14:useLocalDpi xmlns:a14="http://schemas.microsoft.com/office/drawing/2010/main" val="0"/>
              </a:ext>
            </a:extLst>
          </a:blip>
          <a:srcRect/>
          <a:stretch>
            <a:fillRect/>
          </a:stretch>
        </p:blipFill>
        <p:spPr bwMode="auto">
          <a:xfrm>
            <a:off x="6599716" y="3551349"/>
            <a:ext cx="5026660" cy="2667000"/>
          </a:xfrm>
          <a:prstGeom prst="rect">
            <a:avLst/>
          </a:prstGeom>
          <a:noFill/>
          <a:ln>
            <a:noFill/>
          </a:ln>
        </p:spPr>
      </p:pic>
      <p:sp>
        <p:nvSpPr>
          <p:cNvPr id="7" name="Rectángulo 6"/>
          <p:cNvSpPr/>
          <p:nvPr/>
        </p:nvSpPr>
        <p:spPr>
          <a:xfrm>
            <a:off x="7001818" y="3220654"/>
            <a:ext cx="4473259" cy="369332"/>
          </a:xfrm>
          <a:prstGeom prst="rect">
            <a:avLst/>
          </a:prstGeom>
        </p:spPr>
        <p:txBody>
          <a:bodyPr wrap="square">
            <a:spAutoFit/>
          </a:bodyPr>
          <a:lstStyle/>
          <a:p>
            <a:pPr>
              <a:spcAft>
                <a:spcPts val="0"/>
              </a:spcAft>
            </a:pPr>
            <a:r>
              <a:rPr lang="es-CO" dirty="0">
                <a:latin typeface="Cambria" panose="02040503050406030204" pitchFamily="18" charset="0"/>
                <a:ea typeface="Times New Roman" panose="02020603050405020304" pitchFamily="18" charset="0"/>
              </a:rPr>
              <a:t> </a:t>
            </a:r>
            <a:r>
              <a:rPr lang="es-CO" sz="1100" b="1" dirty="0" smtClean="0">
                <a:solidFill>
                  <a:srgbClr val="4F81BD"/>
                </a:solidFill>
                <a:latin typeface="Cambria" panose="02040503050406030204" pitchFamily="18" charset="0"/>
                <a:ea typeface="Calibri" panose="020F0502020204030204" pitchFamily="34" charset="0"/>
              </a:rPr>
              <a:t>Ilustración </a:t>
            </a:r>
            <a:r>
              <a:rPr lang="es-CO" sz="1100" b="1" dirty="0">
                <a:solidFill>
                  <a:srgbClr val="4F81BD"/>
                </a:solidFill>
                <a:latin typeface="Cambria" panose="02040503050406030204" pitchFamily="18" charset="0"/>
                <a:ea typeface="Calibri" panose="020F0502020204030204" pitchFamily="34" charset="0"/>
              </a:rPr>
              <a:t>16 Ejemplo de algoritmo de ordenamiento por mezcla</a:t>
            </a:r>
            <a:endParaRPr lang="es-CO" sz="1100" b="1" dirty="0">
              <a:solidFill>
                <a:srgbClr val="4F81BD"/>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457476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1675" y="1922220"/>
            <a:ext cx="10058400" cy="1450757"/>
          </a:xfrm>
        </p:spPr>
        <p:txBody>
          <a:bodyPr>
            <a:noAutofit/>
          </a:bodyPr>
          <a:lstStyle/>
          <a:p>
            <a:r>
              <a:rPr lang="es-CO" sz="6000" b="1" dirty="0" smtClean="0"/>
              <a:t>Parte III. Desarrollo de la propuesta</a:t>
            </a:r>
            <a:endParaRPr lang="es-CO" sz="6000" b="1" dirty="0"/>
          </a:p>
        </p:txBody>
      </p:sp>
      <p:cxnSp>
        <p:nvCxnSpPr>
          <p:cNvPr id="3" name="Conector recto 2"/>
          <p:cNvCxnSpPr/>
          <p:nvPr/>
        </p:nvCxnSpPr>
        <p:spPr>
          <a:xfrm>
            <a:off x="1200311" y="3411615"/>
            <a:ext cx="10017188"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165520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El Diseño del Metamodelo. Arquitectura</a:t>
            </a:r>
            <a:endParaRPr lang="es-CO" dirty="0"/>
          </a:p>
        </p:txBody>
      </p:sp>
      <p:sp>
        <p:nvSpPr>
          <p:cNvPr id="4" name="Rectangle 2"/>
          <p:cNvSpPr>
            <a:spLocks noChangeArrowheads="1"/>
          </p:cNvSpPr>
          <p:nvPr/>
        </p:nvSpPr>
        <p:spPr bwMode="auto">
          <a:xfrm>
            <a:off x="4018206" y="1845734"/>
            <a:ext cx="41516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dirty="0" smtClean="0">
                <a:ln>
                  <a:noFill/>
                </a:ln>
                <a:solidFill>
                  <a:srgbClr val="4F81BD"/>
                </a:solidFill>
                <a:effectLst/>
                <a:latin typeface="Cambria" panose="02040503050406030204" pitchFamily="18" charset="0"/>
                <a:ea typeface="Calibri" panose="020F0502020204030204" pitchFamily="34" charset="0"/>
                <a:cs typeface="Arial" panose="020B0604020202020204" pitchFamily="34" charset="0"/>
              </a:rPr>
              <a:t>Ilustración 17 Arquitectura del metamodelo de Gestión de Conocimiento</a:t>
            </a:r>
            <a:endParaRPr kumimoji="0" lang="es-CO" altLang="es-CO"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pic>
        <p:nvPicPr>
          <p:cNvPr id="2049" name="Imag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06" y="2122237"/>
            <a:ext cx="9597277" cy="36732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871989" y="4937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Rectángulo 5"/>
          <p:cNvSpPr/>
          <p:nvPr/>
        </p:nvSpPr>
        <p:spPr>
          <a:xfrm>
            <a:off x="4374423" y="5886966"/>
            <a:ext cx="1069524" cy="315664"/>
          </a:xfrm>
          <a:prstGeom prst="rect">
            <a:avLst/>
          </a:prstGeom>
        </p:spPr>
        <p:txBody>
          <a:bodyPr wrap="none">
            <a:spAutoFit/>
          </a:bodyPr>
          <a:lstStyle/>
          <a:p>
            <a:pPr algn="ctr">
              <a:lnSpc>
                <a:spcPct val="150000"/>
              </a:lnSpc>
              <a:spcAft>
                <a:spcPts val="1000"/>
              </a:spcAft>
            </a:pPr>
            <a:r>
              <a:rPr lang="es-CO" sz="1100" dirty="0">
                <a:latin typeface="Cambria" panose="02040503050406030204" pitchFamily="18" charset="0"/>
                <a:ea typeface="Calibri" panose="020F0502020204030204" pitchFamily="34" charset="0"/>
              </a:rPr>
              <a:t>Fuente: Propia</a:t>
            </a:r>
            <a:endParaRPr lang="es-CO" sz="105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88931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Modelo General del Prototipo. </a:t>
            </a:r>
            <a:r>
              <a:rPr lang="es-CO" dirty="0" err="1" smtClean="0"/>
              <a:t>Qirisya</a:t>
            </a:r>
            <a:endParaRPr lang="es-CO" dirty="0"/>
          </a:p>
        </p:txBody>
      </p:sp>
      <p:sp>
        <p:nvSpPr>
          <p:cNvPr id="4" name="Rectangle 2"/>
          <p:cNvSpPr>
            <a:spLocks noChangeArrowheads="1"/>
          </p:cNvSpPr>
          <p:nvPr/>
        </p:nvSpPr>
        <p:spPr bwMode="auto">
          <a:xfrm>
            <a:off x="4571999" y="1921911"/>
            <a:ext cx="26272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dirty="0" smtClean="0" bmk="_Toc474334675">
                <a:ln>
                  <a:noFill/>
                </a:ln>
                <a:solidFill>
                  <a:srgbClr val="4F81BD"/>
                </a:solidFill>
                <a:effectLst/>
                <a:latin typeface="Cambria" panose="02040503050406030204" pitchFamily="18" charset="0"/>
                <a:ea typeface="Calibri" panose="020F0502020204030204" pitchFamily="34" charset="0"/>
                <a:cs typeface="Arial" panose="020B0604020202020204" pitchFamily="34" charset="0"/>
              </a:rPr>
              <a:t>Ilustración 18 Diagrama general del prototipo</a:t>
            </a:r>
            <a:endParaRPr kumimoji="0" lang="es-CO" altLang="es-CO"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pic>
        <p:nvPicPr>
          <p:cNvPr id="3073"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613" y="2244787"/>
            <a:ext cx="9839459" cy="2534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210614" y="3530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Rectángulo 5"/>
          <p:cNvSpPr/>
          <p:nvPr/>
        </p:nvSpPr>
        <p:spPr>
          <a:xfrm>
            <a:off x="1210613" y="4885500"/>
            <a:ext cx="9839459" cy="923330"/>
          </a:xfrm>
          <a:prstGeom prst="rect">
            <a:avLst/>
          </a:prstGeom>
        </p:spPr>
        <p:txBody>
          <a:bodyPr wrap="square">
            <a:spAutoFit/>
          </a:bodyPr>
          <a:lstStyle/>
          <a:p>
            <a:pPr algn="just">
              <a:lnSpc>
                <a:spcPct val="150000"/>
              </a:lnSpc>
              <a:spcAft>
                <a:spcPts val="0"/>
              </a:spcAft>
            </a:pPr>
            <a:r>
              <a:rPr lang="es-CO" dirty="0">
                <a:ea typeface="Times New Roman" panose="02020603050405020304" pitchFamily="18" charset="0"/>
              </a:rPr>
              <a:t>1. Usuario o ente-conocedor. 2. La aplicación en la red social (Facebook). 3. La plataforma que soporta la aplicación: base de datos no relacional y 4. El Sistema de análisis semántico.</a:t>
            </a:r>
            <a:endParaRPr lang="es-CO" sz="1600" dirty="0">
              <a:effectLst/>
              <a:ea typeface="Calibri" panose="020F0502020204030204" pitchFamily="34" charset="0"/>
            </a:endParaRPr>
          </a:p>
        </p:txBody>
      </p:sp>
    </p:spTree>
    <p:extLst>
      <p:ext uri="{BB962C8B-B14F-4D97-AF65-F5344CB8AC3E}">
        <p14:creationId xmlns:p14="http://schemas.microsoft.com/office/powerpoint/2010/main" val="2477204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Tabla de contenido</a:t>
            </a:r>
            <a:endParaRPr lang="es-CO" dirty="0"/>
          </a:p>
        </p:txBody>
      </p:sp>
      <p:graphicFrame>
        <p:nvGraphicFramePr>
          <p:cNvPr id="5" name="Diagrama 4"/>
          <p:cNvGraphicFramePr/>
          <p:nvPr>
            <p:extLst>
              <p:ext uri="{D42A27DB-BD31-4B8C-83A1-F6EECF244321}">
                <p14:modId xmlns:p14="http://schemas.microsoft.com/office/powerpoint/2010/main" val="2019480817"/>
              </p:ext>
            </p:extLst>
          </p:nvPr>
        </p:nvGraphicFramePr>
        <p:xfrm>
          <a:off x="1097280" y="2034862"/>
          <a:ext cx="5303519" cy="4103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274488567"/>
              </p:ext>
            </p:extLst>
          </p:nvPr>
        </p:nvGraphicFramePr>
        <p:xfrm>
          <a:off x="6581534" y="2034861"/>
          <a:ext cx="5303519" cy="41034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61915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La aplicación en la red social. Facebook.</a:t>
            </a:r>
            <a:endParaRPr lang="es-CO" dirty="0"/>
          </a:p>
        </p:txBody>
      </p:sp>
      <p:sp>
        <p:nvSpPr>
          <p:cNvPr id="3" name="Marcador de contenido 2"/>
          <p:cNvSpPr>
            <a:spLocks noGrp="1"/>
          </p:cNvSpPr>
          <p:nvPr>
            <p:ph idx="1"/>
          </p:nvPr>
        </p:nvSpPr>
        <p:spPr/>
        <p:txBody>
          <a:bodyPr>
            <a:normAutofit/>
          </a:bodyPr>
          <a:lstStyle/>
          <a:p>
            <a:pPr marL="457200" indent="-457200">
              <a:buFont typeface="+mj-lt"/>
              <a:buAutoNum type="arabicPeriod"/>
            </a:pPr>
            <a:r>
              <a:rPr lang="es-CO" sz="2800" dirty="0" smtClean="0"/>
              <a:t>Producto </a:t>
            </a:r>
            <a:r>
              <a:rPr lang="es-CO" sz="2800" dirty="0" err="1" smtClean="0"/>
              <a:t>Backlog</a:t>
            </a:r>
            <a:r>
              <a:rPr lang="es-CO" sz="2800" dirty="0" smtClean="0"/>
              <a:t>.</a:t>
            </a:r>
          </a:p>
          <a:p>
            <a:pPr marL="457200" indent="-457200">
              <a:buFont typeface="+mj-lt"/>
              <a:buAutoNum type="arabicPeriod"/>
            </a:pPr>
            <a:r>
              <a:rPr lang="es-CO" sz="2800" dirty="0" smtClean="0"/>
              <a:t>Spring </a:t>
            </a:r>
            <a:r>
              <a:rPr lang="es-CO" sz="2800" dirty="0" err="1" smtClean="0"/>
              <a:t>Backlog</a:t>
            </a:r>
            <a:r>
              <a:rPr lang="es-CO" sz="2800" dirty="0" smtClean="0"/>
              <a:t>.</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796682" y="1944709"/>
            <a:ext cx="4562484" cy="4252599"/>
          </a:xfrm>
          <a:prstGeom prst="rect">
            <a:avLst/>
          </a:prstGeom>
          <a:no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126702" y="3133434"/>
            <a:ext cx="5534025" cy="3063875"/>
          </a:xfrm>
          <a:prstGeom prst="rect">
            <a:avLst/>
          </a:prstGeom>
          <a:noFill/>
          <a:ln>
            <a:noFill/>
          </a:ln>
        </p:spPr>
      </p:pic>
    </p:spTree>
    <p:extLst>
      <p:ext uri="{BB962C8B-B14F-4D97-AF65-F5344CB8AC3E}">
        <p14:creationId xmlns:p14="http://schemas.microsoft.com/office/powerpoint/2010/main" val="2146995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La aplicación en la red social. Facebook.</a:t>
            </a:r>
            <a:endParaRPr lang="es-CO" dirty="0"/>
          </a:p>
        </p:txBody>
      </p:sp>
      <p:sp>
        <p:nvSpPr>
          <p:cNvPr id="3" name="Marcador de contenido 2"/>
          <p:cNvSpPr>
            <a:spLocks noGrp="1"/>
          </p:cNvSpPr>
          <p:nvPr>
            <p:ph idx="1"/>
          </p:nvPr>
        </p:nvSpPr>
        <p:spPr/>
        <p:txBody>
          <a:bodyPr>
            <a:normAutofit/>
          </a:bodyPr>
          <a:lstStyle/>
          <a:p>
            <a:pPr marL="0" indent="0">
              <a:buNone/>
            </a:pPr>
            <a:r>
              <a:rPr lang="es-CO" sz="2800" dirty="0" smtClean="0"/>
              <a:t>3.  </a:t>
            </a:r>
            <a:r>
              <a:rPr lang="es-CO" sz="2800" dirty="0" err="1" smtClean="0"/>
              <a:t>Wireframes</a:t>
            </a:r>
            <a:r>
              <a:rPr lang="es-CO" sz="2800" dirty="0" smtClean="0"/>
              <a:t>.</a:t>
            </a:r>
            <a:endParaRPr lang="es-CO" sz="2800"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350310" y="2539666"/>
            <a:ext cx="3835328" cy="3630987"/>
          </a:xfrm>
          <a:prstGeom prst="rect">
            <a:avLst/>
          </a:prstGeom>
          <a:noFill/>
          <a:ln>
            <a:noFill/>
          </a:ln>
        </p:spPr>
      </p:pic>
      <p:sp>
        <p:nvSpPr>
          <p:cNvPr id="8" name="Rectángulo 7"/>
          <p:cNvSpPr/>
          <p:nvPr/>
        </p:nvSpPr>
        <p:spPr>
          <a:xfrm>
            <a:off x="-785607" y="2285429"/>
            <a:ext cx="6096000" cy="254237"/>
          </a:xfrm>
          <a:prstGeom prst="rect">
            <a:avLst/>
          </a:prstGeom>
        </p:spPr>
        <p:txBody>
          <a:bodyPr>
            <a:spAutoFit/>
          </a:bodyPr>
          <a:lstStyle/>
          <a:p>
            <a:pPr algn="ctr">
              <a:lnSpc>
                <a:spcPct val="115000"/>
              </a:lnSpc>
              <a:spcAft>
                <a:spcPts val="1000"/>
              </a:spcAft>
            </a:pPr>
            <a:r>
              <a:rPr lang="es-CO" sz="1000" b="1" dirty="0">
                <a:solidFill>
                  <a:srgbClr val="4F81BD"/>
                </a:solidFill>
                <a:latin typeface="Cambria" panose="02040503050406030204" pitchFamily="18" charset="0"/>
                <a:ea typeface="Calibri" panose="020F0502020204030204" pitchFamily="34" charset="0"/>
              </a:rPr>
              <a:t>Ilustración 25 Ventana de inicio de la aplicación de Facebook</a:t>
            </a:r>
            <a:endParaRPr lang="es-CO" sz="1000" b="1" dirty="0">
              <a:solidFill>
                <a:srgbClr val="4F81BD"/>
              </a:solidFill>
              <a:effectLst/>
              <a:latin typeface="Arial" panose="020B0604020202020204" pitchFamily="34" charset="0"/>
              <a:ea typeface="Calibri" panose="020F0502020204030204" pitchFamily="34" charset="0"/>
            </a:endParaRPr>
          </a:p>
        </p:txBody>
      </p:sp>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4321535" y="2513908"/>
            <a:ext cx="3650492" cy="3630987"/>
          </a:xfrm>
          <a:prstGeom prst="rect">
            <a:avLst/>
          </a:prstGeom>
          <a:noFill/>
          <a:ln>
            <a:noFill/>
          </a:ln>
        </p:spPr>
      </p:pic>
      <p:sp>
        <p:nvSpPr>
          <p:cNvPr id="10" name="Rectángulo 9"/>
          <p:cNvSpPr/>
          <p:nvPr/>
        </p:nvSpPr>
        <p:spPr>
          <a:xfrm>
            <a:off x="4388922" y="2285429"/>
            <a:ext cx="3515706" cy="270459"/>
          </a:xfrm>
          <a:prstGeom prst="rect">
            <a:avLst/>
          </a:prstGeom>
        </p:spPr>
        <p:txBody>
          <a:bodyPr wrap="none">
            <a:spAutoFit/>
          </a:bodyPr>
          <a:lstStyle/>
          <a:p>
            <a:pPr algn="ctr">
              <a:lnSpc>
                <a:spcPct val="115000"/>
              </a:lnSpc>
              <a:spcAft>
                <a:spcPts val="1000"/>
              </a:spcAft>
            </a:pPr>
            <a:r>
              <a:rPr lang="es-CO" sz="1100" b="1" dirty="0">
                <a:solidFill>
                  <a:srgbClr val="4F81BD"/>
                </a:solidFill>
                <a:latin typeface="Cambria" panose="02040503050406030204" pitchFamily="18" charset="0"/>
                <a:ea typeface="Calibri" panose="020F0502020204030204" pitchFamily="34" charset="0"/>
              </a:rPr>
              <a:t>Ilustración 26 Ventana de la aplicación. Ver aportes</a:t>
            </a:r>
            <a:endParaRPr lang="es-CO" sz="1100" b="1" dirty="0">
              <a:solidFill>
                <a:srgbClr val="4F81BD"/>
              </a:solidFill>
              <a:effectLst/>
              <a:latin typeface="Arial" panose="020B0604020202020204" pitchFamily="34" charset="0"/>
              <a:ea typeface="Calibri" panose="020F0502020204030204" pitchFamily="34" charset="0"/>
            </a:endParaRPr>
          </a:p>
        </p:txBody>
      </p:sp>
      <p:sp>
        <p:nvSpPr>
          <p:cNvPr id="11"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bmk="_Toc474334682">
                <a:ln>
                  <a:noFill/>
                </a:ln>
                <a:solidFill>
                  <a:srgbClr val="4F81BD"/>
                </a:solidFill>
                <a:effectLst/>
                <a:latin typeface="Cambria" panose="02040503050406030204" pitchFamily="18" charset="0"/>
                <a:ea typeface="Calibri" panose="020F0502020204030204" pitchFamily="34" charset="0"/>
                <a:cs typeface="Arial" panose="020B0604020202020204" pitchFamily="34" charset="0"/>
              </a:rPr>
              <a:t>Ilustración 27 Diagrama de tipificación de lecciones aprendidas</a:t>
            </a:r>
            <a:endParaRPr kumimoji="0" lang="es-CO" altLang="es-CO"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pic>
        <p:nvPicPr>
          <p:cNvPr id="13" name="Imagen 12"/>
          <p:cNvPicPr>
            <a:picLocks noChangeAspect="1"/>
          </p:cNvPicPr>
          <p:nvPr/>
        </p:nvPicPr>
        <p:blipFill>
          <a:blip r:embed="rId4"/>
          <a:stretch>
            <a:fillRect/>
          </a:stretch>
        </p:blipFill>
        <p:spPr>
          <a:xfrm>
            <a:off x="8575668" y="2539666"/>
            <a:ext cx="2762268" cy="1940164"/>
          </a:xfrm>
          <a:prstGeom prst="rect">
            <a:avLst/>
          </a:prstGeom>
          <a:ln>
            <a:solidFill>
              <a:schemeClr val="tx1"/>
            </a:solidFill>
          </a:ln>
        </p:spPr>
      </p:pic>
      <p:pic>
        <p:nvPicPr>
          <p:cNvPr id="14" name="Imagen 13"/>
          <p:cNvPicPr>
            <a:picLocks noChangeAspect="1"/>
          </p:cNvPicPr>
          <p:nvPr/>
        </p:nvPicPr>
        <p:blipFill>
          <a:blip r:embed="rId5"/>
          <a:stretch>
            <a:fillRect/>
          </a:stretch>
        </p:blipFill>
        <p:spPr>
          <a:xfrm>
            <a:off x="8575668" y="4627334"/>
            <a:ext cx="2762268" cy="1647825"/>
          </a:xfrm>
          <a:prstGeom prst="rect">
            <a:avLst/>
          </a:prstGeom>
        </p:spPr>
      </p:pic>
      <p:sp>
        <p:nvSpPr>
          <p:cNvPr id="15" name="Rectángulo 14"/>
          <p:cNvSpPr/>
          <p:nvPr/>
        </p:nvSpPr>
        <p:spPr>
          <a:xfrm>
            <a:off x="6963177" y="2256932"/>
            <a:ext cx="6096000" cy="270459"/>
          </a:xfrm>
          <a:prstGeom prst="rect">
            <a:avLst/>
          </a:prstGeom>
        </p:spPr>
        <p:txBody>
          <a:bodyPr>
            <a:spAutoFit/>
          </a:bodyPr>
          <a:lstStyle/>
          <a:p>
            <a:pPr algn="ctr">
              <a:lnSpc>
                <a:spcPct val="115000"/>
              </a:lnSpc>
              <a:spcAft>
                <a:spcPts val="1000"/>
              </a:spcAft>
            </a:pPr>
            <a:r>
              <a:rPr lang="es-CO" sz="1100" b="1" dirty="0">
                <a:solidFill>
                  <a:srgbClr val="4F81BD"/>
                </a:solidFill>
                <a:latin typeface="Cambria" panose="02040503050406030204" pitchFamily="18" charset="0"/>
                <a:ea typeface="Calibri" panose="020F0502020204030204" pitchFamily="34" charset="0"/>
              </a:rPr>
              <a:t>Ilustración 27 Diagrama de tipificación de lecciones aprendidas</a:t>
            </a:r>
            <a:endParaRPr lang="es-CO" sz="800" b="1" dirty="0">
              <a:solidFill>
                <a:srgbClr val="4F81BD"/>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529420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El modelo de análisis semántico</a:t>
            </a:r>
            <a:endParaRPr lang="es-CO" dirty="0"/>
          </a:p>
        </p:txBody>
      </p:sp>
      <p:sp>
        <p:nvSpPr>
          <p:cNvPr id="4" name="Rectangle 2"/>
          <p:cNvSpPr>
            <a:spLocks noChangeArrowheads="1"/>
          </p:cNvSpPr>
          <p:nvPr/>
        </p:nvSpPr>
        <p:spPr bwMode="auto">
          <a:xfrm>
            <a:off x="2421673" y="1975336"/>
            <a:ext cx="38250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dirty="0" smtClean="0" bmk="_Toc474334683">
                <a:ln>
                  <a:noFill/>
                </a:ln>
                <a:solidFill>
                  <a:srgbClr val="4F81BD"/>
                </a:solidFill>
                <a:effectLst/>
                <a:latin typeface="Cambria" panose="02040503050406030204" pitchFamily="18" charset="0"/>
                <a:ea typeface="Calibri" panose="020F0502020204030204" pitchFamily="34" charset="0"/>
                <a:cs typeface="Arial" panose="020B0604020202020204" pitchFamily="34" charset="0"/>
              </a:rPr>
              <a:t>Ilustración 28 Estructura general del algoritmo de análisis semántico</a:t>
            </a:r>
            <a:endParaRPr kumimoji="0" lang="es-CO" altLang="es-CO"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pic>
        <p:nvPicPr>
          <p:cNvPr id="5121" name="Image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2376154"/>
            <a:ext cx="6591923" cy="36125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228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7" name="Rectangle 6"/>
          <p:cNvSpPr>
            <a:spLocks noChangeArrowheads="1"/>
          </p:cNvSpPr>
          <p:nvPr/>
        </p:nvSpPr>
        <p:spPr bwMode="auto">
          <a:xfrm>
            <a:off x="0" y="457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2080268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El </a:t>
            </a:r>
            <a:r>
              <a:rPr lang="es-CO" b="1" dirty="0" err="1" smtClean="0"/>
              <a:t>framework</a:t>
            </a:r>
            <a:r>
              <a:rPr lang="es-CO" b="1" dirty="0" smtClean="0"/>
              <a:t> del análisis</a:t>
            </a:r>
            <a:endParaRPr lang="es-CO" b="1" dirty="0"/>
          </a:p>
        </p:txBody>
      </p:sp>
      <p:sp>
        <p:nvSpPr>
          <p:cNvPr id="3" name="Marcador de contenido 2"/>
          <p:cNvSpPr>
            <a:spLocks noGrp="1"/>
          </p:cNvSpPr>
          <p:nvPr>
            <p:ph idx="1"/>
          </p:nvPr>
        </p:nvSpPr>
        <p:spPr>
          <a:xfrm>
            <a:off x="5447763" y="1858612"/>
            <a:ext cx="6349286" cy="4426278"/>
          </a:xfrm>
        </p:spPr>
        <p:txBody>
          <a:bodyPr>
            <a:noAutofit/>
          </a:bodyPr>
          <a:lstStyle/>
          <a:p>
            <a:r>
              <a:rPr lang="es-CO" sz="1600" b="1" dirty="0" smtClean="0"/>
              <a:t>1) Análisis Semántico:</a:t>
            </a:r>
          </a:p>
          <a:p>
            <a:r>
              <a:rPr lang="es-CO" sz="1600" b="1" dirty="0" smtClean="0"/>
              <a:t>i) Recuperación e indexación: </a:t>
            </a:r>
            <a:r>
              <a:rPr lang="es-CO" sz="1600" dirty="0" smtClean="0"/>
              <a:t>API </a:t>
            </a:r>
            <a:r>
              <a:rPr lang="es-CO" sz="1600" dirty="0" err="1" smtClean="0"/>
              <a:t>Textalytics</a:t>
            </a:r>
            <a:r>
              <a:rPr lang="es-CO" sz="1600" dirty="0" smtClean="0"/>
              <a:t> (diccionarios personalizados).</a:t>
            </a:r>
          </a:p>
          <a:p>
            <a:r>
              <a:rPr lang="es-CO" sz="1600" dirty="0" smtClean="0"/>
              <a:t>Servicios:</a:t>
            </a:r>
          </a:p>
          <a:p>
            <a:pPr lvl="1"/>
            <a:r>
              <a:rPr lang="es-CO" sz="1600" dirty="0" smtClean="0"/>
              <a:t>Etiquetado semántico.</a:t>
            </a:r>
          </a:p>
          <a:p>
            <a:pPr lvl="1"/>
            <a:r>
              <a:rPr lang="es-CO" sz="1600" dirty="0" smtClean="0"/>
              <a:t>Corrección de textos.</a:t>
            </a:r>
          </a:p>
          <a:p>
            <a:pPr lvl="1"/>
            <a:r>
              <a:rPr lang="es-CO" sz="1600" dirty="0" smtClean="0"/>
              <a:t>Gestión de recursos.</a:t>
            </a:r>
          </a:p>
          <a:p>
            <a:pPr marL="201168" lvl="1" indent="0">
              <a:buNone/>
            </a:pPr>
            <a:r>
              <a:rPr lang="es-CO" sz="1600" dirty="0" smtClean="0"/>
              <a:t>Entonces:</a:t>
            </a:r>
          </a:p>
          <a:p>
            <a:pPr marL="544068" lvl="1" indent="-342900">
              <a:buFont typeface="+mj-lt"/>
              <a:buAutoNum type="arabicPeriod"/>
            </a:pPr>
            <a:r>
              <a:rPr lang="es-CO" sz="1600" i="1" dirty="0" smtClean="0"/>
              <a:t>Crear el diccionario a través del módulo de gestión de recursos (XML </a:t>
            </a:r>
            <a:r>
              <a:rPr lang="es-CO" sz="1600" i="1" dirty="0" smtClean="0">
                <a:sym typeface="Wingdings" panose="05000000000000000000" pitchFamily="2" charset="2"/>
              </a:rPr>
              <a:t> </a:t>
            </a:r>
            <a:r>
              <a:rPr lang="es-CO" sz="1600" i="1" dirty="0" err="1" smtClean="0">
                <a:sym typeface="Wingdings" panose="05000000000000000000" pitchFamily="2" charset="2"/>
              </a:rPr>
              <a:t>Payload</a:t>
            </a:r>
            <a:r>
              <a:rPr lang="es-CO" sz="1600" i="1" dirty="0" smtClean="0">
                <a:sym typeface="Wingdings" panose="05000000000000000000" pitchFamily="2" charset="2"/>
              </a:rPr>
              <a:t> de Python + librerías para la lectura de datos)</a:t>
            </a:r>
            <a:r>
              <a:rPr lang="es-CO" sz="1600" i="1" dirty="0" smtClean="0"/>
              <a:t>.</a:t>
            </a:r>
          </a:p>
          <a:p>
            <a:pPr marL="544068" lvl="1" indent="-342900">
              <a:buFont typeface="+mj-lt"/>
              <a:buAutoNum type="arabicPeriod"/>
            </a:pPr>
            <a:r>
              <a:rPr lang="es-CO" sz="1600" i="1" dirty="0"/>
              <a:t>L</a:t>
            </a:r>
            <a:r>
              <a:rPr lang="es-CO" sz="1600" i="1" dirty="0" smtClean="0"/>
              <a:t>a </a:t>
            </a:r>
            <a:r>
              <a:rPr lang="es-CO" sz="1600" i="1" dirty="0"/>
              <a:t>petición del servicio </a:t>
            </a:r>
            <a:r>
              <a:rPr lang="es-CO" sz="1600" i="1" dirty="0" smtClean="0"/>
              <a:t>se </a:t>
            </a:r>
            <a:r>
              <a:rPr lang="es-CO" sz="1600" i="1" dirty="0"/>
              <a:t>hace por medio del comando “</a:t>
            </a:r>
            <a:r>
              <a:rPr lang="es-CO" sz="1600" i="1" dirty="0" err="1"/>
              <a:t>requests.post</a:t>
            </a:r>
            <a:r>
              <a:rPr lang="es-CO" sz="1600" i="1" dirty="0"/>
              <a:t>” de la arquitectura REST.</a:t>
            </a:r>
            <a:endParaRPr lang="es-CO" sz="1600" i="1" dirty="0" smtClean="0"/>
          </a:p>
          <a:p>
            <a:pPr marL="544068" lvl="1" indent="-342900">
              <a:buFont typeface="+mj-lt"/>
              <a:buAutoNum type="arabicPeriod"/>
            </a:pPr>
            <a:r>
              <a:rPr lang="es-CO" sz="1600" i="1" dirty="0" smtClean="0"/>
              <a:t>Archivo creado se carga en el diccionario.</a:t>
            </a:r>
          </a:p>
          <a:p>
            <a:pPr marL="544068" lvl="1" indent="-342900">
              <a:buFont typeface="+mj-lt"/>
              <a:buAutoNum type="arabicPeriod"/>
            </a:pPr>
            <a:endParaRPr lang="es-CO" sz="1600" i="1" dirty="0"/>
          </a:p>
          <a:p>
            <a:pPr marL="201168" lvl="1" indent="0">
              <a:buNone/>
            </a:pPr>
            <a:r>
              <a:rPr lang="es-CO" sz="1600" i="1" dirty="0" smtClean="0"/>
              <a:t>ii) </a:t>
            </a:r>
            <a:r>
              <a:rPr lang="es-CO" sz="1600" b="1" dirty="0"/>
              <a:t>Vocabulario y metadatos: </a:t>
            </a:r>
            <a:r>
              <a:rPr lang="es-CO" sz="1600" dirty="0"/>
              <a:t>Se utilizaron términos de la normalización y la gestión de proyectos</a:t>
            </a:r>
            <a:r>
              <a:rPr lang="es-CO" sz="1600" dirty="0" smtClean="0"/>
              <a:t>.</a:t>
            </a:r>
            <a:endParaRPr lang="es-CO" sz="1600" i="1" dirty="0" smtClean="0"/>
          </a:p>
        </p:txBody>
      </p:sp>
      <p:sp>
        <p:nvSpPr>
          <p:cNvPr id="6" name="Rectangle 5"/>
          <p:cNvSpPr>
            <a:spLocks noChangeArrowheads="1"/>
          </p:cNvSpPr>
          <p:nvPr/>
        </p:nvSpPr>
        <p:spPr bwMode="auto">
          <a:xfrm>
            <a:off x="928251" y="1739893"/>
            <a:ext cx="436593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dirty="0" smtClean="0" bmk="_Toc474334684">
                <a:ln>
                  <a:noFill/>
                </a:ln>
                <a:solidFill>
                  <a:srgbClr val="4F81BD"/>
                </a:solidFill>
                <a:effectLst/>
                <a:latin typeface="Cambria" panose="02040503050406030204" pitchFamily="18" charset="0"/>
                <a:ea typeface="Calibri" panose="020F0502020204030204" pitchFamily="34" charset="0"/>
                <a:cs typeface="Arial" panose="020B0604020202020204" pitchFamily="34" charset="0"/>
              </a:rPr>
              <a:t>Ilustración 29 Framework del análisis semántico del metamodelo desarrollado.</a:t>
            </a:r>
            <a:endParaRPr kumimoji="0" lang="es-CO" altLang="es-CO"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pic>
        <p:nvPicPr>
          <p:cNvPr id="7" name="imag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70" y="1983346"/>
            <a:ext cx="4605181" cy="439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327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El </a:t>
            </a:r>
            <a:r>
              <a:rPr lang="es-CO" b="1" dirty="0" err="1" smtClean="0"/>
              <a:t>framework</a:t>
            </a:r>
            <a:r>
              <a:rPr lang="es-CO" b="1" dirty="0" smtClean="0"/>
              <a:t> del análisis</a:t>
            </a:r>
            <a:endParaRPr lang="es-CO" b="1" dirty="0"/>
          </a:p>
        </p:txBody>
      </p:sp>
      <p:sp>
        <p:nvSpPr>
          <p:cNvPr id="3" name="Marcador de contenido 2"/>
          <p:cNvSpPr>
            <a:spLocks noGrp="1"/>
          </p:cNvSpPr>
          <p:nvPr>
            <p:ph idx="1"/>
          </p:nvPr>
        </p:nvSpPr>
        <p:spPr>
          <a:xfrm>
            <a:off x="1236371" y="1858613"/>
            <a:ext cx="6830113" cy="4323246"/>
          </a:xfrm>
        </p:spPr>
        <p:txBody>
          <a:bodyPr>
            <a:normAutofit/>
          </a:bodyPr>
          <a:lstStyle/>
          <a:p>
            <a:r>
              <a:rPr lang="es-CO" b="1" dirty="0" smtClean="0"/>
              <a:t>2) Repositorios:</a:t>
            </a:r>
          </a:p>
          <a:p>
            <a:r>
              <a:rPr lang="es-CO" dirty="0"/>
              <a:t>La API entrega un JSON o un XML donde se relacionan los conceptos relevantes, términos dentro del diccionario personal, con su respectiva relevancia, y ubicación dentro del texto (</a:t>
            </a:r>
            <a:r>
              <a:rPr lang="es-CO" i="1" dirty="0" err="1"/>
              <a:t>variant_list</a:t>
            </a:r>
            <a:r>
              <a:rPr lang="es-CO" dirty="0" smtClean="0"/>
              <a:t>).</a:t>
            </a:r>
          </a:p>
          <a:p>
            <a:endParaRPr lang="es-CO" dirty="0"/>
          </a:p>
          <a:p>
            <a:r>
              <a:rPr lang="es-CO" dirty="0"/>
              <a:t>La ilustración que se muestra a continuación ilustra parte del resultado de anotación al siguiente texto </a:t>
            </a:r>
            <a:r>
              <a:rPr lang="es-CO" b="1" i="1" dirty="0"/>
              <a:t>“La Gestión de recursos es muy importante para el buen desarrollo económico de la empresa, esta gestión va de la mano con actividades de </a:t>
            </a:r>
            <a:r>
              <a:rPr lang="es-CO" b="1" i="1" dirty="0" err="1"/>
              <a:t>I+D+i</a:t>
            </a:r>
            <a:r>
              <a:rPr lang="es-CO" b="1" i="1" dirty="0"/>
              <a:t>” </a:t>
            </a:r>
            <a:r>
              <a:rPr lang="es-CO" dirty="0"/>
              <a:t>utilizando el vocabulario creado: </a:t>
            </a:r>
            <a:endParaRPr lang="es-CO" dirty="0" smtClean="0"/>
          </a:p>
          <a:p>
            <a:endParaRPr lang="es-CO" i="1" dirty="0" smtClean="0"/>
          </a:p>
          <a:p>
            <a:pPr marL="544068" lvl="1" indent="-342900">
              <a:buFont typeface="+mj-lt"/>
              <a:buAutoNum type="arabicPeriod"/>
            </a:pPr>
            <a:endParaRPr lang="es-CO" i="1" dirty="0"/>
          </a:p>
        </p:txBody>
      </p:sp>
      <p:pic>
        <p:nvPicPr>
          <p:cNvPr id="8" name="image16.png"/>
          <p:cNvPicPr/>
          <p:nvPr/>
        </p:nvPicPr>
        <p:blipFill>
          <a:blip r:embed="rId2"/>
          <a:srcRect/>
          <a:stretch>
            <a:fillRect/>
          </a:stretch>
        </p:blipFill>
        <p:spPr>
          <a:xfrm>
            <a:off x="8229724" y="1974525"/>
            <a:ext cx="2112011" cy="4323246"/>
          </a:xfrm>
          <a:prstGeom prst="rect">
            <a:avLst/>
          </a:prstGeom>
          <a:ln/>
        </p:spPr>
      </p:pic>
      <p:sp>
        <p:nvSpPr>
          <p:cNvPr id="4" name="Rectángulo 3"/>
          <p:cNvSpPr/>
          <p:nvPr/>
        </p:nvSpPr>
        <p:spPr>
          <a:xfrm>
            <a:off x="8066484" y="1717567"/>
            <a:ext cx="2438488" cy="270459"/>
          </a:xfrm>
          <a:prstGeom prst="rect">
            <a:avLst/>
          </a:prstGeom>
        </p:spPr>
        <p:txBody>
          <a:bodyPr wrap="none">
            <a:spAutoFit/>
          </a:bodyPr>
          <a:lstStyle/>
          <a:p>
            <a:pPr algn="ctr">
              <a:lnSpc>
                <a:spcPct val="115000"/>
              </a:lnSpc>
              <a:spcAft>
                <a:spcPts val="1000"/>
              </a:spcAft>
            </a:pPr>
            <a:r>
              <a:rPr lang="es-CO" sz="1100" b="1" dirty="0">
                <a:solidFill>
                  <a:srgbClr val="4F81BD"/>
                </a:solidFill>
                <a:latin typeface="Cambria" panose="02040503050406030204" pitchFamily="18" charset="0"/>
                <a:ea typeface="Calibri" panose="020F0502020204030204" pitchFamily="34" charset="0"/>
              </a:rPr>
              <a:t>Ilustración 31 Salida de Conceptos.</a:t>
            </a:r>
            <a:endParaRPr lang="es-CO" sz="1100" b="1" dirty="0">
              <a:solidFill>
                <a:srgbClr val="4F81BD"/>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461554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El </a:t>
            </a:r>
            <a:r>
              <a:rPr lang="es-CO" b="1" dirty="0" err="1" smtClean="0"/>
              <a:t>framework</a:t>
            </a:r>
            <a:r>
              <a:rPr lang="es-CO" b="1" dirty="0" smtClean="0"/>
              <a:t> del análisis</a:t>
            </a:r>
            <a:endParaRPr lang="es-CO" b="1" dirty="0"/>
          </a:p>
        </p:txBody>
      </p:sp>
      <p:sp>
        <p:nvSpPr>
          <p:cNvPr id="3" name="Marcador de contenido 2"/>
          <p:cNvSpPr>
            <a:spLocks noGrp="1"/>
          </p:cNvSpPr>
          <p:nvPr>
            <p:ph idx="1"/>
          </p:nvPr>
        </p:nvSpPr>
        <p:spPr>
          <a:xfrm>
            <a:off x="1097280" y="1871492"/>
            <a:ext cx="10058399" cy="4439158"/>
          </a:xfrm>
        </p:spPr>
        <p:txBody>
          <a:bodyPr>
            <a:normAutofit/>
          </a:bodyPr>
          <a:lstStyle/>
          <a:p>
            <a:r>
              <a:rPr lang="es-CO" b="1" dirty="0" smtClean="0"/>
              <a:t>3) Descubrimiento de conocimiento:</a:t>
            </a:r>
          </a:p>
          <a:p>
            <a:r>
              <a:rPr lang="es-CO" b="1" dirty="0" smtClean="0"/>
              <a:t>i) Análisis textual.</a:t>
            </a:r>
          </a:p>
          <a:p>
            <a:pPr marL="578358" lvl="1" indent="-285750"/>
            <a:r>
              <a:rPr lang="es-CO" dirty="0"/>
              <a:t>Luego de crear el diccionario con el vocabulario de </a:t>
            </a:r>
            <a:r>
              <a:rPr lang="es-CO" dirty="0" err="1"/>
              <a:t>I+D+i</a:t>
            </a:r>
            <a:r>
              <a:rPr lang="es-CO" dirty="0"/>
              <a:t>, se procede a etiquetar las entradas de las lecciones aprendidas que se registran en el aplicativo de Facebook. </a:t>
            </a:r>
            <a:endParaRPr lang="es-CO" dirty="0" smtClean="0"/>
          </a:p>
          <a:p>
            <a:pPr marL="578358" lvl="1" indent="-285750"/>
            <a:r>
              <a:rPr lang="es-CO" dirty="0" smtClean="0"/>
              <a:t>La </a:t>
            </a:r>
            <a:r>
              <a:rPr lang="es-CO" dirty="0"/>
              <a:t>API recibe de entrada un documento y lo etiqueta utilizando el diccionario que se creó en la sección anterior. </a:t>
            </a:r>
            <a:endParaRPr lang="es-CO" dirty="0" smtClean="0"/>
          </a:p>
          <a:p>
            <a:pPr marL="578358" lvl="1" indent="-285750"/>
            <a:r>
              <a:rPr lang="es-CO" dirty="0" smtClean="0"/>
              <a:t>Se </a:t>
            </a:r>
            <a:r>
              <a:rPr lang="es-CO" dirty="0"/>
              <a:t>aplica detección de segmentos, porque en este proceso de análisis de texto se analiza y agrupa para encontrar patrones e información relacionados con anotaciones semánticas</a:t>
            </a:r>
            <a:r>
              <a:rPr lang="es-CO" dirty="0" smtClean="0"/>
              <a:t>.</a:t>
            </a:r>
            <a:endParaRPr lang="es-CO" i="1" dirty="0"/>
          </a:p>
          <a:p>
            <a:pPr marL="0" indent="0">
              <a:buNone/>
            </a:pPr>
            <a:r>
              <a:rPr lang="es-CO" b="1" i="1" dirty="0" smtClean="0"/>
              <a:t>ii) </a:t>
            </a:r>
            <a:r>
              <a:rPr lang="es-CO" b="1" i="1" dirty="0" err="1" smtClean="0"/>
              <a:t>Lematización</a:t>
            </a:r>
            <a:r>
              <a:rPr lang="es-CO" b="1" i="1" dirty="0" smtClean="0"/>
              <a:t>.</a:t>
            </a:r>
          </a:p>
          <a:p>
            <a:pPr lvl="1"/>
            <a:r>
              <a:rPr lang="es-CO" dirty="0"/>
              <a:t>Este proceso consiste en posicionar la dirección del servicio semántico, que para este caso es: </a:t>
            </a:r>
            <a:r>
              <a:rPr lang="es-CO" i="1" u="sng" dirty="0">
                <a:hlinkClick r:id="rId2"/>
              </a:rPr>
              <a:t>http://textalytics.com/api/sempub/1.0/semantic_tagging</a:t>
            </a:r>
            <a:r>
              <a:rPr lang="es-CO" dirty="0"/>
              <a:t>. </a:t>
            </a:r>
            <a:endParaRPr lang="es-CO" dirty="0" smtClean="0"/>
          </a:p>
          <a:p>
            <a:pPr lvl="1"/>
            <a:r>
              <a:rPr lang="es-CO" dirty="0" smtClean="0"/>
              <a:t>La </a:t>
            </a:r>
            <a:r>
              <a:rPr lang="es-CO" dirty="0"/>
              <a:t>API de </a:t>
            </a:r>
            <a:r>
              <a:rPr lang="es-CO" dirty="0" err="1"/>
              <a:t>textalytics</a:t>
            </a:r>
            <a:r>
              <a:rPr lang="es-CO" dirty="0"/>
              <a:t> </a:t>
            </a:r>
            <a:r>
              <a:rPr lang="es-CO" dirty="0" smtClean="0"/>
              <a:t>ofrece filtrar </a:t>
            </a:r>
            <a:r>
              <a:rPr lang="es-CO" dirty="0"/>
              <a:t>o no filtrar los datos, es decir, realizar un reproceso de </a:t>
            </a:r>
            <a:r>
              <a:rPr lang="es-CO" dirty="0" err="1"/>
              <a:t>lematización</a:t>
            </a:r>
            <a:r>
              <a:rPr lang="es-CO" dirty="0"/>
              <a:t> y Lenguaje Natural sobre el texto a etiquetar</a:t>
            </a:r>
            <a:r>
              <a:rPr lang="es-CO" dirty="0" smtClean="0"/>
              <a:t>.</a:t>
            </a:r>
            <a:endParaRPr lang="es-CO" b="1" dirty="0" smtClean="0"/>
          </a:p>
        </p:txBody>
      </p:sp>
    </p:spTree>
    <p:extLst>
      <p:ext uri="{BB962C8B-B14F-4D97-AF65-F5344CB8AC3E}">
        <p14:creationId xmlns:p14="http://schemas.microsoft.com/office/powerpoint/2010/main" val="3240750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La aplicación del algoritmo</a:t>
            </a:r>
            <a:endParaRPr lang="es-CO" dirty="0"/>
          </a:p>
        </p:txBody>
      </p:sp>
      <p:pic>
        <p:nvPicPr>
          <p:cNvPr id="7" name="Marcador de contenido 6"/>
          <p:cNvPicPr>
            <a:picLocks noGrp="1" noChangeAspect="1"/>
          </p:cNvPicPr>
          <p:nvPr>
            <p:ph idx="1"/>
          </p:nvPr>
        </p:nvPicPr>
        <p:blipFill>
          <a:blip r:embed="rId2"/>
          <a:stretch>
            <a:fillRect/>
          </a:stretch>
        </p:blipFill>
        <p:spPr>
          <a:xfrm>
            <a:off x="1506829" y="3064736"/>
            <a:ext cx="1373746" cy="3098158"/>
          </a:xfrm>
          <a:prstGeom prst="rect">
            <a:avLst/>
          </a:prstGeom>
        </p:spPr>
      </p:pic>
      <p:sp>
        <p:nvSpPr>
          <p:cNvPr id="4" name="Nube 3"/>
          <p:cNvSpPr/>
          <p:nvPr/>
        </p:nvSpPr>
        <p:spPr>
          <a:xfrm>
            <a:off x="284825" y="2021983"/>
            <a:ext cx="1944709" cy="1210614"/>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chemeClr val="tx1"/>
                </a:solidFill>
              </a:rPr>
              <a:t>Quién es la persona más idónea para un cargo?</a:t>
            </a:r>
            <a:endParaRPr lang="es-CO" sz="1400" dirty="0">
              <a:solidFill>
                <a:schemeClr val="tx1"/>
              </a:solidFill>
            </a:endParaRPr>
          </a:p>
        </p:txBody>
      </p:sp>
      <p:sp>
        <p:nvSpPr>
          <p:cNvPr id="5" name="Nube 4"/>
          <p:cNvSpPr/>
          <p:nvPr/>
        </p:nvSpPr>
        <p:spPr>
          <a:xfrm>
            <a:off x="2513950" y="2017927"/>
            <a:ext cx="3075476" cy="1201791"/>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Están las comunidades de aprendizaje asociadas a las </a:t>
            </a:r>
            <a:r>
              <a:rPr lang="es-CO" sz="1400" dirty="0" smtClean="0">
                <a:solidFill>
                  <a:schemeClr val="tx1"/>
                </a:solidFill>
              </a:rPr>
              <a:t>estrategias </a:t>
            </a:r>
            <a:r>
              <a:rPr lang="es-CO" sz="1400" dirty="0">
                <a:solidFill>
                  <a:schemeClr val="tx1"/>
                </a:solidFill>
              </a:rPr>
              <a:t>de la organización?</a:t>
            </a:r>
          </a:p>
        </p:txBody>
      </p:sp>
      <p:sp>
        <p:nvSpPr>
          <p:cNvPr id="8" name="Rectángulo 7"/>
          <p:cNvSpPr/>
          <p:nvPr/>
        </p:nvSpPr>
        <p:spPr>
          <a:xfrm>
            <a:off x="3157471" y="3271233"/>
            <a:ext cx="4022501" cy="2800767"/>
          </a:xfrm>
          <a:prstGeom prst="rect">
            <a:avLst/>
          </a:prstGeom>
        </p:spPr>
        <p:txBody>
          <a:bodyPr wrap="square">
            <a:spAutoFit/>
          </a:bodyPr>
          <a:lstStyle/>
          <a:p>
            <a:pPr marL="285750" indent="-285750">
              <a:buFont typeface="Arial" panose="020B0604020202020204" pitchFamily="34" charset="0"/>
              <a:buChar char="•"/>
            </a:pPr>
            <a:r>
              <a:rPr lang="es-CO" sz="1600" dirty="0" smtClean="0">
                <a:latin typeface="Cambria" panose="02040503050406030204" pitchFamily="18" charset="0"/>
                <a:ea typeface="Calibri" panose="020F0502020204030204" pitchFamily="34" charset="0"/>
                <a:cs typeface="Times New Roman" panose="02020603050405020304" pitchFamily="18" charset="0"/>
              </a:rPr>
              <a:t>Un </a:t>
            </a:r>
            <a:r>
              <a:rPr lang="es-CO" sz="1600" dirty="0">
                <a:latin typeface="Cambria" panose="02040503050406030204" pitchFamily="18" charset="0"/>
                <a:ea typeface="Calibri" panose="020F0502020204030204" pitchFamily="34" charset="0"/>
                <a:cs typeface="Times New Roman" panose="02020603050405020304" pitchFamily="18" charset="0"/>
              </a:rPr>
              <a:t>algoritmo de análisis textual aplicado a la fuente de datos proveniente de la aplicación web 2.0 </a:t>
            </a:r>
            <a:r>
              <a:rPr lang="es-CO" sz="1600" dirty="0" smtClean="0">
                <a:latin typeface="Cambria" panose="02040503050406030204" pitchFamily="18" charset="0"/>
                <a:ea typeface="Calibri" panose="020F0502020204030204" pitchFamily="34" charset="0"/>
                <a:cs typeface="Times New Roman" panose="02020603050405020304" pitchFamily="18" charset="0"/>
              </a:rPr>
              <a:t>nos </a:t>
            </a:r>
            <a:r>
              <a:rPr lang="es-CO" sz="1600" dirty="0">
                <a:latin typeface="Cambria" panose="02040503050406030204" pitchFamily="18" charset="0"/>
                <a:ea typeface="Calibri" panose="020F0502020204030204" pitchFamily="34" charset="0"/>
                <a:cs typeface="Times New Roman" panose="02020603050405020304" pitchFamily="18" charset="0"/>
              </a:rPr>
              <a:t>llevará a responder los interrogantes anteriores. </a:t>
            </a:r>
            <a:endParaRPr lang="es-CO" sz="1600" dirty="0" smtClean="0">
              <a:latin typeface="Cambria" panose="020405030504060302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CO" sz="1600" dirty="0" smtClean="0">
                <a:latin typeface="Cambria" panose="02040503050406030204" pitchFamily="18" charset="0"/>
                <a:ea typeface="Calibri" panose="020F0502020204030204" pitchFamily="34" charset="0"/>
                <a:cs typeface="Times New Roman" panose="02020603050405020304" pitchFamily="18" charset="0"/>
              </a:rPr>
              <a:t>El </a:t>
            </a:r>
            <a:r>
              <a:rPr lang="es-CO" sz="1600" dirty="0">
                <a:latin typeface="Cambria" panose="02040503050406030204" pitchFamily="18" charset="0"/>
                <a:ea typeface="Calibri" panose="020F0502020204030204" pitchFamily="34" charset="0"/>
                <a:cs typeface="Times New Roman" panose="02020603050405020304" pitchFamily="18" charset="0"/>
              </a:rPr>
              <a:t>algoritmo está elaborado a través de un entorno de datos </a:t>
            </a:r>
            <a:r>
              <a:rPr lang="es-CO" sz="1600" dirty="0" err="1">
                <a:latin typeface="Cambria" panose="02040503050406030204" pitchFamily="18" charset="0"/>
                <a:ea typeface="Calibri" panose="020F0502020204030204" pitchFamily="34" charset="0"/>
                <a:cs typeface="Times New Roman" panose="02020603050405020304" pitchFamily="18" charset="0"/>
              </a:rPr>
              <a:t>Knime</a:t>
            </a:r>
            <a:r>
              <a:rPr lang="es-CO" sz="1600" dirty="0">
                <a:latin typeface="Cambria" panose="02040503050406030204" pitchFamily="18" charset="0"/>
                <a:ea typeface="Calibri" panose="020F0502020204030204" pitchFamily="34" charset="0"/>
                <a:cs typeface="Times New Roman" panose="02020603050405020304" pitchFamily="18" charset="0"/>
              </a:rPr>
              <a:t> </a:t>
            </a:r>
            <a:r>
              <a:rPr lang="es-CO" sz="1600" i="1" dirty="0">
                <a:latin typeface="Cambria" panose="02040503050406030204" pitchFamily="18" charset="0"/>
                <a:ea typeface="Calibri" panose="020F0502020204030204" pitchFamily="34" charset="0"/>
                <a:cs typeface="Times New Roman" panose="02020603050405020304" pitchFamily="18" charset="0"/>
              </a:rPr>
              <a:t>(</a:t>
            </a:r>
            <a:r>
              <a:rPr lang="es-CO" sz="1600" i="1" dirty="0" err="1">
                <a:latin typeface="Cambria" panose="02040503050406030204" pitchFamily="18" charset="0"/>
                <a:ea typeface="Calibri" panose="020F0502020204030204" pitchFamily="34" charset="0"/>
                <a:cs typeface="Times New Roman" panose="02020603050405020304" pitchFamily="18" charset="0"/>
              </a:rPr>
              <a:t>Konstanz</a:t>
            </a:r>
            <a:r>
              <a:rPr lang="es-CO" sz="1600" i="1" dirty="0">
                <a:latin typeface="Cambria" panose="02040503050406030204" pitchFamily="18" charset="0"/>
                <a:ea typeface="Calibri" panose="020F0502020204030204" pitchFamily="34" charset="0"/>
                <a:cs typeface="Times New Roman" panose="02020603050405020304" pitchFamily="18" charset="0"/>
              </a:rPr>
              <a:t> </a:t>
            </a:r>
            <a:r>
              <a:rPr lang="es-CO" sz="1600" i="1" dirty="0" err="1">
                <a:latin typeface="Cambria" panose="02040503050406030204" pitchFamily="18" charset="0"/>
                <a:ea typeface="Calibri" panose="020F0502020204030204" pitchFamily="34" charset="0"/>
                <a:cs typeface="Times New Roman" panose="02020603050405020304" pitchFamily="18" charset="0"/>
              </a:rPr>
              <a:t>Information</a:t>
            </a:r>
            <a:r>
              <a:rPr lang="es-CO" sz="1600" i="1" dirty="0">
                <a:latin typeface="Cambria" panose="02040503050406030204" pitchFamily="18" charset="0"/>
                <a:ea typeface="Calibri" panose="020F0502020204030204" pitchFamily="34" charset="0"/>
                <a:cs typeface="Times New Roman" panose="02020603050405020304" pitchFamily="18" charset="0"/>
              </a:rPr>
              <a:t> </a:t>
            </a:r>
            <a:r>
              <a:rPr lang="es-CO" sz="1600" i="1" dirty="0" err="1">
                <a:latin typeface="Cambria" panose="02040503050406030204" pitchFamily="18" charset="0"/>
                <a:ea typeface="Calibri" panose="020F0502020204030204" pitchFamily="34" charset="0"/>
                <a:cs typeface="Times New Roman" panose="02020603050405020304" pitchFamily="18" charset="0"/>
              </a:rPr>
              <a:t>Miner</a:t>
            </a:r>
            <a:r>
              <a:rPr lang="es-CO" sz="1600" dirty="0">
                <a:latin typeface="Cambria" panose="02040503050406030204" pitchFamily="18" charset="0"/>
                <a:ea typeface="Calibri" panose="020F0502020204030204" pitchFamily="34" charset="0"/>
                <a:cs typeface="Times New Roman" panose="02020603050405020304" pitchFamily="18" charset="0"/>
              </a:rPr>
              <a:t>) (</a:t>
            </a:r>
            <a:r>
              <a:rPr lang="es-CO" sz="1600" dirty="0" err="1">
                <a:latin typeface="Cambria" panose="02040503050406030204" pitchFamily="18" charset="0"/>
                <a:ea typeface="Calibri" panose="020F0502020204030204" pitchFamily="34" charset="0"/>
                <a:cs typeface="Times New Roman" panose="02020603050405020304" pitchFamily="18" charset="0"/>
              </a:rPr>
              <a:t>Berthold</a:t>
            </a:r>
            <a:r>
              <a:rPr lang="es-CO" sz="1600" dirty="0">
                <a:latin typeface="Cambria" panose="02040503050406030204" pitchFamily="18" charset="0"/>
                <a:ea typeface="Calibri" panose="020F0502020204030204" pitchFamily="34" charset="0"/>
                <a:cs typeface="Times New Roman" panose="02020603050405020304" pitchFamily="18" charset="0"/>
              </a:rPr>
              <a:t>, y otros, 2008) que permite elaborar a partir de técnicas de aprendizaje de máquina un análisis social predictivo no probabilístico</a:t>
            </a:r>
            <a:endParaRPr lang="es-CO" sz="1600" dirty="0"/>
          </a:p>
        </p:txBody>
      </p:sp>
      <p:sp>
        <p:nvSpPr>
          <p:cNvPr id="9" name="Flecha derecha 8"/>
          <p:cNvSpPr/>
          <p:nvPr/>
        </p:nvSpPr>
        <p:spPr>
          <a:xfrm>
            <a:off x="6973908" y="5005669"/>
            <a:ext cx="1030310" cy="1210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8004218" y="5266706"/>
            <a:ext cx="3973133" cy="830997"/>
          </a:xfrm>
          <a:prstGeom prst="rect">
            <a:avLst/>
          </a:prstGeom>
        </p:spPr>
        <p:txBody>
          <a:bodyPr wrap="square">
            <a:spAutoFit/>
          </a:bodyPr>
          <a:lstStyle/>
          <a:p>
            <a:r>
              <a:rPr lang="es-CO" sz="1600" dirty="0" smtClean="0">
                <a:latin typeface="Cambria" panose="02040503050406030204" pitchFamily="18" charset="0"/>
                <a:ea typeface="Calibri" panose="020F0502020204030204" pitchFamily="34" charset="0"/>
                <a:cs typeface="Times New Roman" panose="02020603050405020304" pitchFamily="18" charset="0"/>
              </a:rPr>
              <a:t>Un </a:t>
            </a:r>
            <a:r>
              <a:rPr lang="es-CO" sz="1600" dirty="0">
                <a:latin typeface="Cambria" panose="02040503050406030204" pitchFamily="18" charset="0"/>
                <a:ea typeface="Calibri" panose="020F0502020204030204" pitchFamily="34" charset="0"/>
                <a:cs typeface="Times New Roman" panose="02020603050405020304" pitchFamily="18" charset="0"/>
              </a:rPr>
              <a:t>conjunto de clasificaciones, grupos y predicciones sobre el estado actual de la adquisición y gestión del conocimiento</a:t>
            </a:r>
            <a:endParaRPr lang="es-CO" sz="1600" dirty="0"/>
          </a:p>
        </p:txBody>
      </p:sp>
      <p:sp>
        <p:nvSpPr>
          <p:cNvPr id="11" name="Rectángulo 10"/>
          <p:cNvSpPr/>
          <p:nvPr/>
        </p:nvSpPr>
        <p:spPr>
          <a:xfrm>
            <a:off x="8471077" y="4737818"/>
            <a:ext cx="3039414" cy="523220"/>
          </a:xfrm>
          <a:prstGeom prst="rect">
            <a:avLst/>
          </a:prstGeom>
          <a:solidFill>
            <a:srgbClr val="FFC000"/>
          </a:solidFill>
          <a:effectLst>
            <a:innerShdw blurRad="63500" dist="50800" dir="16200000">
              <a:prstClr val="black">
                <a:alpha val="50000"/>
              </a:prstClr>
            </a:innerShdw>
          </a:effectLst>
        </p:spPr>
        <p:txBody>
          <a:bodyPr wrap="square">
            <a:spAutoFit/>
          </a:bodyPr>
          <a:lstStyle/>
          <a:p>
            <a:pPr algn="ctr"/>
            <a:r>
              <a:rPr lang="es-CO" sz="1400" smtClean="0">
                <a:latin typeface="Cambria" panose="02040503050406030204" pitchFamily="18" charset="0"/>
                <a:ea typeface="Calibri" panose="020F0502020204030204" pitchFamily="34" charset="0"/>
                <a:cs typeface="Times New Roman" panose="02020603050405020304" pitchFamily="18" charset="0"/>
              </a:rPr>
              <a:t>(Datos multivariados secuenciales en línea de tiempo)</a:t>
            </a:r>
            <a:endParaRPr lang="es-CO" sz="1400" dirty="0"/>
          </a:p>
        </p:txBody>
      </p:sp>
      <p:sp>
        <p:nvSpPr>
          <p:cNvPr id="12" name="Rectángulo 11"/>
          <p:cNvSpPr/>
          <p:nvPr/>
        </p:nvSpPr>
        <p:spPr>
          <a:xfrm>
            <a:off x="7843234" y="3128995"/>
            <a:ext cx="4348766" cy="954107"/>
          </a:xfrm>
          <a:prstGeom prst="rect">
            <a:avLst/>
          </a:prstGeom>
        </p:spPr>
        <p:txBody>
          <a:bodyPr wrap="square">
            <a:spAutoFit/>
          </a:bodyPr>
          <a:lstStyle/>
          <a:p>
            <a:r>
              <a:rPr lang="es-CO" sz="1400" dirty="0" smtClean="0">
                <a:latin typeface="Cambria" panose="02040503050406030204" pitchFamily="18" charset="0"/>
                <a:ea typeface="Calibri" panose="020F0502020204030204" pitchFamily="34" charset="0"/>
                <a:cs typeface="Times New Roman" panose="02020603050405020304" pitchFamily="18" charset="0"/>
              </a:rPr>
              <a:t>El </a:t>
            </a:r>
            <a:r>
              <a:rPr lang="es-CO" sz="1400" dirty="0">
                <a:latin typeface="Cambria" panose="02040503050406030204" pitchFamily="18" charset="0"/>
                <a:ea typeface="Calibri" panose="020F0502020204030204" pitchFamily="34" charset="0"/>
                <a:cs typeface="Times New Roman" panose="02020603050405020304" pitchFamily="18" charset="0"/>
              </a:rPr>
              <a:t>proceso de limpieza y filtrado de datos se procede a convertir información de tipo cadenas de texto a atributos nominales que facilitan el seguimiento e interpretación de resultados</a:t>
            </a:r>
            <a:endParaRPr lang="es-CO" sz="1400" dirty="0"/>
          </a:p>
        </p:txBody>
      </p:sp>
      <p:sp>
        <p:nvSpPr>
          <p:cNvPr id="13" name="Flecha arriba 12"/>
          <p:cNvSpPr/>
          <p:nvPr/>
        </p:nvSpPr>
        <p:spPr>
          <a:xfrm>
            <a:off x="9559341" y="4085936"/>
            <a:ext cx="862885" cy="5278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7843234" y="2032376"/>
            <a:ext cx="4159876" cy="523220"/>
          </a:xfrm>
          <a:prstGeom prst="rect">
            <a:avLst/>
          </a:prstGeom>
        </p:spPr>
        <p:txBody>
          <a:bodyPr wrap="square">
            <a:spAutoFit/>
          </a:bodyPr>
          <a:lstStyle/>
          <a:p>
            <a:r>
              <a:rPr lang="es-CO" sz="1400" dirty="0" smtClean="0">
                <a:latin typeface="Cambria" panose="02040503050406030204" pitchFamily="18" charset="0"/>
                <a:ea typeface="Calibri" panose="020F0502020204030204" pitchFamily="34" charset="0"/>
                <a:cs typeface="Times New Roman" panose="02020603050405020304" pitchFamily="18" charset="0"/>
              </a:rPr>
              <a:t>Un </a:t>
            </a:r>
            <a:r>
              <a:rPr lang="es-CO" sz="1400" dirty="0">
                <a:latin typeface="Cambria" panose="02040503050406030204" pitchFamily="18" charset="0"/>
                <a:ea typeface="Calibri" panose="020F0502020204030204" pitchFamily="34" charset="0"/>
                <a:cs typeface="Times New Roman" panose="02020603050405020304" pitchFamily="18" charset="0"/>
              </a:rPr>
              <a:t>proceso de balanceo de datos a partir de la técnica del “vecino más cercano</a:t>
            </a:r>
            <a:r>
              <a:rPr lang="es-CO" sz="1400" dirty="0" smtClean="0">
                <a:latin typeface="Cambria" panose="02040503050406030204" pitchFamily="18" charset="0"/>
                <a:ea typeface="Calibri" panose="020F0502020204030204" pitchFamily="34" charset="0"/>
                <a:cs typeface="Times New Roman" panose="02020603050405020304" pitchFamily="18" charset="0"/>
              </a:rPr>
              <a:t>”. </a:t>
            </a:r>
            <a:endParaRPr lang="es-CO" sz="1400" dirty="0"/>
          </a:p>
        </p:txBody>
      </p:sp>
      <p:sp>
        <p:nvSpPr>
          <p:cNvPr id="15" name="Flecha arriba 14"/>
          <p:cNvSpPr/>
          <p:nvPr/>
        </p:nvSpPr>
        <p:spPr>
          <a:xfrm>
            <a:off x="9491729" y="2578672"/>
            <a:ext cx="862885" cy="5278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12256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La aplicación del algoritmo</a:t>
            </a:r>
            <a:endParaRPr lang="es-CO" dirty="0"/>
          </a:p>
        </p:txBody>
      </p:sp>
      <p:sp>
        <p:nvSpPr>
          <p:cNvPr id="6" name="Rectangle 2"/>
          <p:cNvSpPr>
            <a:spLocks noChangeArrowheads="1"/>
          </p:cNvSpPr>
          <p:nvPr/>
        </p:nvSpPr>
        <p:spPr bwMode="auto">
          <a:xfrm>
            <a:off x="386366" y="18803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dirty="0" smtClean="0" bmk="_Toc474426497">
                <a:ln>
                  <a:noFill/>
                </a:ln>
                <a:solidFill>
                  <a:srgbClr val="4F81BD"/>
                </a:solidFill>
                <a:effectLst/>
                <a:latin typeface="Cambria" panose="02040503050406030204" pitchFamily="18" charset="0"/>
                <a:ea typeface="Calibri" panose="020F0502020204030204" pitchFamily="34" charset="0"/>
                <a:cs typeface="Arial" panose="020B0604020202020204" pitchFamily="34" charset="0"/>
              </a:rPr>
              <a:t>Tabla 5 Conjunto de Datos obtenido después de la limpieza de datos</a:t>
            </a:r>
            <a:endParaRPr kumimoji="0" lang="es-CO" altLang="es-CO"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pic>
        <p:nvPicPr>
          <p:cNvPr id="7169" name="Imagen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66" y="2131451"/>
            <a:ext cx="5548351" cy="1873877"/>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283335" y="4063279"/>
            <a:ext cx="6096000" cy="2190343"/>
          </a:xfrm>
          <a:prstGeom prst="rect">
            <a:avLst/>
          </a:prstGeom>
        </p:spPr>
        <p:txBody>
          <a:bodyPr>
            <a:spAutoFit/>
          </a:bodyPr>
          <a:lstStyle/>
          <a:p>
            <a:pPr marL="285750" indent="-285750" algn="just">
              <a:spcAft>
                <a:spcPts val="1000"/>
              </a:spcAft>
              <a:buFont typeface="Arial" panose="020B0604020202020204" pitchFamily="34" charset="0"/>
              <a:buChar char="•"/>
            </a:pPr>
            <a:r>
              <a:rPr lang="es-CO" sz="1600" dirty="0">
                <a:latin typeface="Cambria" panose="02040503050406030204" pitchFamily="18" charset="0"/>
                <a:ea typeface="Calibri" panose="020F0502020204030204" pitchFamily="34" charset="0"/>
              </a:rPr>
              <a:t>En el proceso de análisis de la información mediante aprendizaje de maquina se </a:t>
            </a:r>
            <a:r>
              <a:rPr lang="es-CO" sz="1600" dirty="0" smtClean="0">
                <a:latin typeface="Cambria" panose="02040503050406030204" pitchFamily="18" charset="0"/>
                <a:ea typeface="Calibri" panose="020F0502020204030204" pitchFamily="34" charset="0"/>
              </a:rPr>
              <a:t>aplicaron </a:t>
            </a:r>
            <a:r>
              <a:rPr lang="es-CO" sz="1600" b="1" dirty="0" smtClean="0">
                <a:latin typeface="Cambria" panose="02040503050406030204" pitchFamily="18" charset="0"/>
                <a:ea typeface="Calibri" panose="020F0502020204030204" pitchFamily="34" charset="0"/>
              </a:rPr>
              <a:t>técnicas de análisis supervisado </a:t>
            </a:r>
            <a:r>
              <a:rPr lang="es-CO" sz="1600" dirty="0" smtClean="0">
                <a:latin typeface="Cambria" panose="02040503050406030204" pitchFamily="18" charset="0"/>
                <a:ea typeface="Calibri" panose="020F0502020204030204" pitchFamily="34" charset="0"/>
              </a:rPr>
              <a:t>ya que se trabajó a partir de una clasificación; para ello se determinó como clase el </a:t>
            </a:r>
            <a:r>
              <a:rPr lang="es-CO" sz="1600" b="1" dirty="0" smtClean="0">
                <a:latin typeface="Cambria" panose="02040503050406030204" pitchFamily="18" charset="0"/>
                <a:ea typeface="Calibri" panose="020F0502020204030204" pitchFamily="34" charset="0"/>
              </a:rPr>
              <a:t>atributo </a:t>
            </a:r>
            <a:r>
              <a:rPr lang="es-CO" sz="1600" b="1" i="1" dirty="0" smtClean="0">
                <a:latin typeface="Cambria" panose="02040503050406030204" pitchFamily="18" charset="0"/>
                <a:ea typeface="Calibri" panose="020F0502020204030204" pitchFamily="34" charset="0"/>
              </a:rPr>
              <a:t>“clase de perfil”</a:t>
            </a:r>
            <a:r>
              <a:rPr lang="es-CO" sz="1600" i="1" dirty="0" smtClean="0">
                <a:latin typeface="Cambria" panose="02040503050406030204" pitchFamily="18" charset="0"/>
                <a:ea typeface="Calibri" panose="020F0502020204030204" pitchFamily="34" charset="0"/>
              </a:rPr>
              <a:t>; </a:t>
            </a:r>
          </a:p>
          <a:p>
            <a:pPr marL="285750" indent="-285750" algn="just">
              <a:spcAft>
                <a:spcPts val="1000"/>
              </a:spcAft>
              <a:buFont typeface="Arial" panose="020B0604020202020204" pitchFamily="34" charset="0"/>
              <a:buChar char="•"/>
            </a:pPr>
            <a:r>
              <a:rPr lang="es-CO" sz="1600" dirty="0">
                <a:latin typeface="Cambria" panose="02040503050406030204" pitchFamily="18" charset="0"/>
                <a:ea typeface="Calibri" panose="020F0502020204030204" pitchFamily="34" charset="0"/>
              </a:rPr>
              <a:t>P</a:t>
            </a:r>
            <a:r>
              <a:rPr lang="es-CO" sz="1600" dirty="0" smtClean="0">
                <a:latin typeface="Cambria" panose="02040503050406030204" pitchFamily="18" charset="0"/>
                <a:ea typeface="Calibri" panose="020F0502020204030204" pitchFamily="34" charset="0"/>
              </a:rPr>
              <a:t>ara ello la aplicación de árboles de decisión se convierte en una herramienta fundamental en el proceso. Se aplica un tipo de ganancia </a:t>
            </a:r>
            <a:r>
              <a:rPr lang="es-CO" sz="1600" i="1" dirty="0" err="1" smtClean="0">
                <a:latin typeface="Cambria" panose="02040503050406030204" pitchFamily="18" charset="0"/>
                <a:ea typeface="Calibri" panose="020F0502020204030204" pitchFamily="34" charset="0"/>
              </a:rPr>
              <a:t>gain</a:t>
            </a:r>
            <a:r>
              <a:rPr lang="es-CO" sz="1600" i="1" dirty="0" smtClean="0">
                <a:latin typeface="Cambria" panose="02040503050406030204" pitchFamily="18" charset="0"/>
                <a:ea typeface="Calibri" panose="020F0502020204030204" pitchFamily="34" charset="0"/>
              </a:rPr>
              <a:t> ratio</a:t>
            </a:r>
            <a:r>
              <a:rPr lang="es-CO" sz="1600" dirty="0" smtClean="0">
                <a:latin typeface="Cambria" panose="02040503050406030204" pitchFamily="18" charset="0"/>
                <a:ea typeface="Calibri" panose="020F0502020204030204" pitchFamily="34" charset="0"/>
              </a:rPr>
              <a:t> sin poda al árbol de decisión con un 70% de datos de entrenamiento y un 30% de datos para predicción.</a:t>
            </a:r>
            <a:endParaRPr lang="es-CO" sz="1400" dirty="0">
              <a:effectLst/>
              <a:latin typeface="Times New Roman" panose="02020603050405020304" pitchFamily="18" charset="0"/>
              <a:ea typeface="Calibri" panose="020F0502020204030204" pitchFamily="34" charset="0"/>
            </a:endParaRPr>
          </a:p>
        </p:txBody>
      </p:sp>
      <p:sp>
        <p:nvSpPr>
          <p:cNvPr id="18" name="Rectangle 5"/>
          <p:cNvSpPr>
            <a:spLocks noChangeArrowheads="1"/>
          </p:cNvSpPr>
          <p:nvPr/>
        </p:nvSpPr>
        <p:spPr bwMode="auto">
          <a:xfrm>
            <a:off x="7933386" y="34342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dirty="0" smtClean="0">
                <a:ln>
                  <a:noFill/>
                </a:ln>
                <a:solidFill>
                  <a:srgbClr val="4F81BD"/>
                </a:solidFill>
                <a:effectLst/>
                <a:latin typeface="Cambria" panose="02040503050406030204" pitchFamily="18" charset="0"/>
                <a:ea typeface="Calibri" panose="020F0502020204030204" pitchFamily="34" charset="0"/>
                <a:cs typeface="Arial" panose="020B0604020202020204" pitchFamily="34" charset="0"/>
              </a:rPr>
              <a:t>I</a:t>
            </a:r>
            <a:r>
              <a:rPr kumimoji="0" lang="es-CO" altLang="es-CO" sz="900" b="1" i="0" u="none" strike="noStrike" cap="none" normalizeH="0" baseline="0" dirty="0" smtClean="0" bmk="">
                <a:ln>
                  <a:noFill/>
                </a:ln>
                <a:solidFill>
                  <a:srgbClr val="4F81BD"/>
                </a:solidFill>
                <a:effectLst/>
                <a:latin typeface="Cambria" panose="02040503050406030204" pitchFamily="18" charset="0"/>
                <a:ea typeface="Calibri" panose="020F0502020204030204" pitchFamily="34" charset="0"/>
                <a:cs typeface="Arial" panose="020B0604020202020204" pitchFamily="34" charset="0"/>
              </a:rPr>
              <a:t>lustración </a:t>
            </a:r>
            <a:r>
              <a:rPr kumimoji="0" lang="es-CO" altLang="es-CO" sz="900" b="1" i="0" u="none" strike="noStrike" cap="none" normalizeH="0" baseline="0" dirty="0" smtClean="0" bmk="_Toc474334687">
                <a:ln>
                  <a:noFill/>
                </a:ln>
                <a:solidFill>
                  <a:srgbClr val="4F81BD"/>
                </a:solidFill>
                <a:effectLst/>
                <a:latin typeface="Cambria" panose="02040503050406030204" pitchFamily="18" charset="0"/>
                <a:ea typeface="Calibri" panose="020F0502020204030204" pitchFamily="34" charset="0"/>
                <a:cs typeface="Arial" panose="020B0604020202020204" pitchFamily="34" charset="0"/>
              </a:rPr>
              <a:t>32 Algoritmo y flujo de análisis desarrollado</a:t>
            </a:r>
            <a:endParaRPr kumimoji="0" lang="es-CO" altLang="es-CO"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pic>
        <p:nvPicPr>
          <p:cNvPr id="7172" name="Imagen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176" y="3693367"/>
            <a:ext cx="5221564" cy="2480743"/>
          </a:xfrm>
          <a:prstGeom prst="rect">
            <a:avLst/>
          </a:prstGeom>
          <a:noFill/>
          <a:extLst>
            <a:ext uri="{909E8E84-426E-40DD-AFC4-6F175D3DCCD1}">
              <a14:hiddenFill xmlns:a14="http://schemas.microsoft.com/office/drawing/2010/main">
                <a:solidFill>
                  <a:srgbClr val="FFFFFF"/>
                </a:solidFill>
              </a14:hiddenFill>
            </a:ext>
          </a:extLst>
        </p:spPr>
      </p:pic>
      <p:sp>
        <p:nvSpPr>
          <p:cNvPr id="20" name="Flecha derecha 19"/>
          <p:cNvSpPr/>
          <p:nvPr/>
        </p:nvSpPr>
        <p:spPr>
          <a:xfrm>
            <a:off x="6379335" y="4882112"/>
            <a:ext cx="419030" cy="392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8246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1675" y="1922220"/>
            <a:ext cx="10058400" cy="1450757"/>
          </a:xfrm>
        </p:spPr>
        <p:txBody>
          <a:bodyPr>
            <a:noAutofit/>
          </a:bodyPr>
          <a:lstStyle/>
          <a:p>
            <a:r>
              <a:rPr lang="es-CO" sz="6000" b="1" dirty="0" smtClean="0"/>
              <a:t>Parte IV. Resultados, conclusiones y nuevas propuestas</a:t>
            </a:r>
            <a:endParaRPr lang="es-CO" sz="6000" b="1" dirty="0"/>
          </a:p>
        </p:txBody>
      </p:sp>
      <p:cxnSp>
        <p:nvCxnSpPr>
          <p:cNvPr id="3" name="Conector recto 2"/>
          <p:cNvCxnSpPr/>
          <p:nvPr/>
        </p:nvCxnSpPr>
        <p:spPr>
          <a:xfrm>
            <a:off x="1200311" y="3411615"/>
            <a:ext cx="10017188"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843151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a:t>
            </a:r>
            <a:endParaRPr lang="es-CO" dirty="0"/>
          </a:p>
        </p:txBody>
      </p:sp>
      <p:sp>
        <p:nvSpPr>
          <p:cNvPr id="3" name="Marcador de contenido 2"/>
          <p:cNvSpPr>
            <a:spLocks noGrp="1"/>
          </p:cNvSpPr>
          <p:nvPr>
            <p:ph idx="1"/>
          </p:nvPr>
        </p:nvSpPr>
        <p:spPr>
          <a:xfrm>
            <a:off x="1097280" y="1845734"/>
            <a:ext cx="4922567" cy="4023360"/>
          </a:xfrm>
        </p:spPr>
        <p:txBody>
          <a:bodyPr/>
          <a:lstStyle/>
          <a:p>
            <a:pPr marL="457200" indent="-457200">
              <a:buFont typeface="+mj-lt"/>
              <a:buAutoNum type="arabicPeriod"/>
            </a:pPr>
            <a:r>
              <a:rPr lang="es-CO" dirty="0">
                <a:latin typeface="Cambria" panose="02040503050406030204" pitchFamily="18" charset="0"/>
                <a:ea typeface="Calibri" panose="020F0502020204030204" pitchFamily="34" charset="0"/>
                <a:cs typeface="Times New Roman" panose="02020603050405020304" pitchFamily="18" charset="0"/>
              </a:rPr>
              <a:t>La implementación del prototipo del metamodelo se realizó desde varias caracterizaciones de usuarios con perfiles y necesidades diferentes. </a:t>
            </a:r>
            <a:endParaRPr lang="es-CO" dirty="0"/>
          </a:p>
          <a:p>
            <a:endParaRPr lang="es-CO" dirty="0"/>
          </a:p>
        </p:txBody>
      </p:sp>
      <p:graphicFrame>
        <p:nvGraphicFramePr>
          <p:cNvPr id="5" name="Tabla 4"/>
          <p:cNvGraphicFramePr>
            <a:graphicFrameLocks noGrp="1"/>
          </p:cNvGraphicFramePr>
          <p:nvPr>
            <p:extLst>
              <p:ext uri="{D42A27DB-BD31-4B8C-83A1-F6EECF244321}">
                <p14:modId xmlns:p14="http://schemas.microsoft.com/office/powerpoint/2010/main" val="4232187767"/>
              </p:ext>
            </p:extLst>
          </p:nvPr>
        </p:nvGraphicFramePr>
        <p:xfrm>
          <a:off x="1110103" y="3412497"/>
          <a:ext cx="4569480" cy="274320"/>
        </p:xfrm>
        <a:graphic>
          <a:graphicData uri="http://schemas.openxmlformats.org/drawingml/2006/table">
            <a:tbl>
              <a:tblPr>
                <a:tableStyleId>{5C22544A-7EE6-4342-B048-85BDC9FD1C3A}</a:tableStyleId>
              </a:tblPr>
              <a:tblGrid>
                <a:gridCol w="2100133">
                  <a:extLst>
                    <a:ext uri="{9D8B030D-6E8A-4147-A177-3AD203B41FA5}">
                      <a16:colId xmlns:a16="http://schemas.microsoft.com/office/drawing/2014/main" val="20000"/>
                    </a:ext>
                  </a:extLst>
                </a:gridCol>
                <a:gridCol w="2469347">
                  <a:extLst>
                    <a:ext uri="{9D8B030D-6E8A-4147-A177-3AD203B41FA5}">
                      <a16:colId xmlns:a16="http://schemas.microsoft.com/office/drawing/2014/main" val="20001"/>
                    </a:ext>
                  </a:extLst>
                </a:gridCol>
              </a:tblGrid>
              <a:tr h="0">
                <a:tc>
                  <a:txBody>
                    <a:bodyPr/>
                    <a:lstStyle/>
                    <a:p>
                      <a:pPr marL="228600" algn="ctr">
                        <a:lnSpc>
                          <a:spcPct val="150000"/>
                        </a:lnSpc>
                        <a:spcAft>
                          <a:spcPts val="0"/>
                        </a:spcAft>
                      </a:pPr>
                      <a:r>
                        <a:rPr lang="es-CO" sz="1200" dirty="0">
                          <a:effectLst/>
                        </a:rPr>
                        <a:t>Ago-2013</a:t>
                      </a:r>
                      <a:endParaRPr lang="es-CO" sz="11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228600" algn="ctr">
                        <a:lnSpc>
                          <a:spcPct val="150000"/>
                        </a:lnSpc>
                        <a:spcAft>
                          <a:spcPts val="0"/>
                        </a:spcAft>
                      </a:pPr>
                      <a:r>
                        <a:rPr lang="es-CO" sz="1200" dirty="0">
                          <a:effectLst/>
                        </a:rPr>
                        <a:t>Enero-2014</a:t>
                      </a:r>
                      <a:endParaRPr lang="es-CO" sz="11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sp>
        <p:nvSpPr>
          <p:cNvPr id="6" name="Rectangle 3"/>
          <p:cNvSpPr>
            <a:spLocks noChangeArrowheads="1"/>
          </p:cNvSpPr>
          <p:nvPr/>
        </p:nvSpPr>
        <p:spPr bwMode="auto">
          <a:xfrm>
            <a:off x="1522225" y="3172012"/>
            <a:ext cx="415735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dirty="0" smtClean="0" bmk="_Toc474334688">
                <a:ln>
                  <a:noFill/>
                </a:ln>
                <a:solidFill>
                  <a:srgbClr val="4F81BD"/>
                </a:solidFill>
                <a:effectLst/>
                <a:latin typeface="Cambria" panose="02040503050406030204" pitchFamily="18" charset="0"/>
                <a:ea typeface="Calibri" panose="020F0502020204030204" pitchFamily="34" charset="0"/>
                <a:cs typeface="Arial" panose="020B0604020202020204" pitchFamily="34" charset="0"/>
              </a:rPr>
              <a:t>Ilustración 33 Diagrama de tipificación de lecciones aprendidas.</a:t>
            </a:r>
            <a:endParaRPr kumimoji="0" lang="es-CO" altLang="es-CO"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pic>
        <p:nvPicPr>
          <p:cNvPr id="10" name="image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657" y="3825917"/>
            <a:ext cx="223837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036" y="3784578"/>
            <a:ext cx="23622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5" name="Marcador de contenido 2"/>
          <p:cNvSpPr txBox="1">
            <a:spLocks/>
          </p:cNvSpPr>
          <p:nvPr/>
        </p:nvSpPr>
        <p:spPr>
          <a:xfrm>
            <a:off x="5821960" y="1830707"/>
            <a:ext cx="6000847"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CO" dirty="0" smtClean="0">
                <a:latin typeface="Cambria" panose="02040503050406030204" pitchFamily="18" charset="0"/>
                <a:ea typeface="Calibri" panose="020F0502020204030204" pitchFamily="34" charset="0"/>
                <a:cs typeface="Times New Roman" panose="02020603050405020304" pitchFamily="18" charset="0"/>
              </a:rPr>
              <a:t>2. </a:t>
            </a:r>
            <a:r>
              <a:rPr lang="es-CO" dirty="0"/>
              <a:t>L</a:t>
            </a:r>
            <a:r>
              <a:rPr lang="es-CO" dirty="0" smtClean="0"/>
              <a:t>os </a:t>
            </a:r>
            <a:r>
              <a:rPr lang="es-CO" dirty="0"/>
              <a:t>datos almacenados en la B.D se categorizan y sintetizan finalmente así</a:t>
            </a:r>
            <a:r>
              <a:rPr lang="es-CO" dirty="0" smtClean="0"/>
              <a:t>:</a:t>
            </a:r>
          </a:p>
        </p:txBody>
      </p:sp>
      <p:graphicFrame>
        <p:nvGraphicFramePr>
          <p:cNvPr id="13" name="Tabla 12"/>
          <p:cNvGraphicFramePr>
            <a:graphicFrameLocks noGrp="1"/>
          </p:cNvGraphicFramePr>
          <p:nvPr>
            <p:extLst>
              <p:ext uri="{D42A27DB-BD31-4B8C-83A1-F6EECF244321}">
                <p14:modId xmlns:p14="http://schemas.microsoft.com/office/powerpoint/2010/main" val="2732310922"/>
              </p:ext>
            </p:extLst>
          </p:nvPr>
        </p:nvGraphicFramePr>
        <p:xfrm>
          <a:off x="6019847" y="2676013"/>
          <a:ext cx="5802960" cy="505968"/>
        </p:xfrm>
        <a:graphic>
          <a:graphicData uri="http://schemas.openxmlformats.org/drawingml/2006/table">
            <a:tbl>
              <a:tblPr firstRow="1" firstCol="1" bandRow="1">
                <a:tableStyleId>{B301B821-A1FF-4177-AEE7-76D212191A09}</a:tableStyleId>
              </a:tblPr>
              <a:tblGrid>
                <a:gridCol w="1721158">
                  <a:extLst>
                    <a:ext uri="{9D8B030D-6E8A-4147-A177-3AD203B41FA5}">
                      <a16:colId xmlns:a16="http://schemas.microsoft.com/office/drawing/2014/main" val="20000"/>
                    </a:ext>
                  </a:extLst>
                </a:gridCol>
                <a:gridCol w="1292899">
                  <a:extLst>
                    <a:ext uri="{9D8B030D-6E8A-4147-A177-3AD203B41FA5}">
                      <a16:colId xmlns:a16="http://schemas.microsoft.com/office/drawing/2014/main" val="20001"/>
                    </a:ext>
                  </a:extLst>
                </a:gridCol>
                <a:gridCol w="991146">
                  <a:extLst>
                    <a:ext uri="{9D8B030D-6E8A-4147-A177-3AD203B41FA5}">
                      <a16:colId xmlns:a16="http://schemas.microsoft.com/office/drawing/2014/main" val="20002"/>
                    </a:ext>
                  </a:extLst>
                </a:gridCol>
                <a:gridCol w="1797757">
                  <a:extLst>
                    <a:ext uri="{9D8B030D-6E8A-4147-A177-3AD203B41FA5}">
                      <a16:colId xmlns:a16="http://schemas.microsoft.com/office/drawing/2014/main" val="20003"/>
                    </a:ext>
                  </a:extLst>
                </a:gridCol>
              </a:tblGrid>
              <a:tr h="190500">
                <a:tc>
                  <a:txBody>
                    <a:bodyPr/>
                    <a:lstStyle/>
                    <a:p>
                      <a:pPr algn="l">
                        <a:lnSpc>
                          <a:spcPct val="115000"/>
                        </a:lnSpc>
                        <a:spcAft>
                          <a:spcPts val="0"/>
                        </a:spcAft>
                      </a:pPr>
                      <a:r>
                        <a:rPr lang="es-CO" sz="1000">
                          <a:effectLst/>
                        </a:rPr>
                        <a:t>Categoría</a:t>
                      </a:r>
                      <a:endParaRPr lang="es-CO" sz="11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CO" sz="1000">
                          <a:effectLst/>
                        </a:rPr>
                        <a:t>Clase</a:t>
                      </a:r>
                      <a:endParaRPr lang="es-CO" sz="11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CO" sz="1000">
                          <a:effectLst/>
                        </a:rPr>
                        <a:t>Descripción</a:t>
                      </a:r>
                      <a:endParaRPr lang="es-CO" sz="11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CO" sz="1000">
                          <a:effectLst/>
                        </a:rPr>
                        <a:t>Lección</a:t>
                      </a:r>
                      <a:endParaRPr lang="es-CO" sz="1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190500">
                <a:tc>
                  <a:txBody>
                    <a:bodyPr/>
                    <a:lstStyle/>
                    <a:p>
                      <a:pPr algn="l">
                        <a:lnSpc>
                          <a:spcPct val="115000"/>
                        </a:lnSpc>
                        <a:spcAft>
                          <a:spcPts val="0"/>
                        </a:spcAft>
                      </a:pPr>
                      <a:r>
                        <a:rPr lang="es-CO" sz="900">
                          <a:effectLst/>
                        </a:rPr>
                        <a:t>Define la categoría de las lecciones aprendidas</a:t>
                      </a:r>
                      <a:endParaRPr lang="es-CO" sz="11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CO" sz="900" dirty="0">
                          <a:effectLst/>
                        </a:rPr>
                        <a:t>Identifica el clasificador del perfil</a:t>
                      </a:r>
                      <a:endParaRPr lang="es-CO" sz="1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CO" sz="900" dirty="0">
                          <a:effectLst/>
                        </a:rPr>
                        <a:t>Describe el tipo de perfil</a:t>
                      </a:r>
                      <a:endParaRPr lang="es-CO" sz="1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CO" sz="900" dirty="0">
                          <a:effectLst/>
                        </a:rPr>
                        <a:t>Determina la lección aprendida en una categoría</a:t>
                      </a:r>
                      <a:endParaRPr lang="es-CO" sz="1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832269815"/>
              </p:ext>
            </p:extLst>
          </p:nvPr>
        </p:nvGraphicFramePr>
        <p:xfrm>
          <a:off x="6019847" y="3345150"/>
          <a:ext cx="5802961" cy="505968"/>
        </p:xfrm>
        <a:graphic>
          <a:graphicData uri="http://schemas.openxmlformats.org/drawingml/2006/table">
            <a:tbl>
              <a:tblPr firstRow="1" firstCol="1" bandRow="1">
                <a:tableStyleId>{B301B821-A1FF-4177-AEE7-76D212191A09}</a:tableStyleId>
              </a:tblPr>
              <a:tblGrid>
                <a:gridCol w="1644559">
                  <a:extLst>
                    <a:ext uri="{9D8B030D-6E8A-4147-A177-3AD203B41FA5}">
                      <a16:colId xmlns:a16="http://schemas.microsoft.com/office/drawing/2014/main" val="20000"/>
                    </a:ext>
                  </a:extLst>
                </a:gridCol>
                <a:gridCol w="1317272">
                  <a:extLst>
                    <a:ext uri="{9D8B030D-6E8A-4147-A177-3AD203B41FA5}">
                      <a16:colId xmlns:a16="http://schemas.microsoft.com/office/drawing/2014/main" val="20001"/>
                    </a:ext>
                  </a:extLst>
                </a:gridCol>
                <a:gridCol w="1920780">
                  <a:extLst>
                    <a:ext uri="{9D8B030D-6E8A-4147-A177-3AD203B41FA5}">
                      <a16:colId xmlns:a16="http://schemas.microsoft.com/office/drawing/2014/main" val="20002"/>
                    </a:ext>
                  </a:extLst>
                </a:gridCol>
                <a:gridCol w="920350">
                  <a:extLst>
                    <a:ext uri="{9D8B030D-6E8A-4147-A177-3AD203B41FA5}">
                      <a16:colId xmlns:a16="http://schemas.microsoft.com/office/drawing/2014/main" val="20003"/>
                    </a:ext>
                  </a:extLst>
                </a:gridCol>
              </a:tblGrid>
              <a:tr h="190500">
                <a:tc>
                  <a:txBody>
                    <a:bodyPr/>
                    <a:lstStyle/>
                    <a:p>
                      <a:pPr algn="ctr">
                        <a:lnSpc>
                          <a:spcPct val="115000"/>
                        </a:lnSpc>
                        <a:spcAft>
                          <a:spcPts val="0"/>
                        </a:spcAft>
                      </a:pPr>
                      <a:r>
                        <a:rPr lang="es-CO" sz="1000">
                          <a:effectLst/>
                        </a:rPr>
                        <a:t>Fecha de registro</a:t>
                      </a:r>
                      <a:endParaRPr lang="es-CO" sz="11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CO" sz="1000">
                          <a:effectLst/>
                        </a:rPr>
                        <a:t>Número registro</a:t>
                      </a:r>
                      <a:endParaRPr lang="es-CO" sz="11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CO" sz="1000">
                          <a:effectLst/>
                        </a:rPr>
                        <a:t>Actualización perfil</a:t>
                      </a:r>
                      <a:endParaRPr lang="es-CO" sz="11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CO" sz="1000">
                          <a:effectLst/>
                        </a:rPr>
                        <a:t>Perfil</a:t>
                      </a:r>
                      <a:endParaRPr lang="es-CO" sz="1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190500">
                <a:tc>
                  <a:txBody>
                    <a:bodyPr/>
                    <a:lstStyle/>
                    <a:p>
                      <a:pPr algn="ctr">
                        <a:lnSpc>
                          <a:spcPct val="115000"/>
                        </a:lnSpc>
                        <a:spcAft>
                          <a:spcPts val="0"/>
                        </a:spcAft>
                      </a:pPr>
                      <a:r>
                        <a:rPr lang="es-CO" sz="900">
                          <a:effectLst/>
                        </a:rPr>
                        <a:t>Indica la fecha de incorporación de la lección</a:t>
                      </a:r>
                      <a:endParaRPr lang="es-CO" sz="11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CO" sz="900">
                          <a:effectLst/>
                        </a:rPr>
                        <a:t>Consecutivo de registro</a:t>
                      </a:r>
                      <a:endParaRPr lang="es-CO" sz="11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CO" sz="900">
                          <a:effectLst/>
                        </a:rPr>
                        <a:t>Fecha de consolidación de lecciones aprendidas</a:t>
                      </a:r>
                      <a:endParaRPr lang="es-CO" sz="11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CO" sz="900" dirty="0">
                          <a:effectLst/>
                        </a:rPr>
                        <a:t>Público o privado</a:t>
                      </a:r>
                      <a:endParaRPr lang="es-CO" sz="1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bl>
          </a:graphicData>
        </a:graphic>
      </p:graphicFrame>
      <p:pic>
        <p:nvPicPr>
          <p:cNvPr id="18" name="Imagen 17" descr="C:\Users\JOSE_L~1\AppData\Local\Temp\Rar$DI15.5766\figure7.jpg"/>
          <p:cNvPicPr/>
          <p:nvPr/>
        </p:nvPicPr>
        <p:blipFill>
          <a:blip r:embed="rId4">
            <a:extLst>
              <a:ext uri="{28A0092B-C50C-407E-A947-70E740481C1C}">
                <a14:useLocalDpi xmlns:a14="http://schemas.microsoft.com/office/drawing/2010/main" val="0"/>
              </a:ext>
            </a:extLst>
          </a:blip>
          <a:srcRect/>
          <a:stretch>
            <a:fillRect/>
          </a:stretch>
        </p:blipFill>
        <p:spPr bwMode="auto">
          <a:xfrm>
            <a:off x="8896799" y="4146592"/>
            <a:ext cx="3101859" cy="1975795"/>
          </a:xfrm>
          <a:prstGeom prst="rect">
            <a:avLst/>
          </a:prstGeom>
          <a:noFill/>
          <a:ln>
            <a:noFill/>
          </a:ln>
        </p:spPr>
      </p:pic>
      <p:sp>
        <p:nvSpPr>
          <p:cNvPr id="19" name="Marcador de contenido 2"/>
          <p:cNvSpPr txBox="1">
            <a:spLocks/>
          </p:cNvSpPr>
          <p:nvPr/>
        </p:nvSpPr>
        <p:spPr>
          <a:xfrm>
            <a:off x="5742539" y="4027287"/>
            <a:ext cx="3154260" cy="233979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CO" dirty="0" smtClean="0"/>
              <a:t>3. </a:t>
            </a:r>
            <a:r>
              <a:rPr lang="es-CO" dirty="0"/>
              <a:t>El análisis social </a:t>
            </a:r>
            <a:r>
              <a:rPr lang="es-CO" dirty="0" smtClean="0"/>
              <a:t>aplica </a:t>
            </a:r>
            <a:r>
              <a:rPr lang="es-CO" dirty="0"/>
              <a:t>dos escenarios experimentales. En el </a:t>
            </a:r>
            <a:r>
              <a:rPr lang="es-CO" dirty="0" smtClean="0"/>
              <a:t>1er escenario </a:t>
            </a:r>
            <a:r>
              <a:rPr lang="es-CO" dirty="0"/>
              <a:t>se observa la correlación entre las lecciones aprendidas sobre determinada temática y los perfiles dados a cada categoría</a:t>
            </a:r>
            <a:r>
              <a:rPr lang="es-CO" dirty="0" smtClean="0"/>
              <a:t>.</a:t>
            </a:r>
            <a:endParaRPr lang="es-CO" dirty="0"/>
          </a:p>
        </p:txBody>
      </p:sp>
      <p:sp>
        <p:nvSpPr>
          <p:cNvPr id="16" name="Rectángulo 15"/>
          <p:cNvSpPr/>
          <p:nvPr/>
        </p:nvSpPr>
        <p:spPr>
          <a:xfrm>
            <a:off x="8536294" y="3841919"/>
            <a:ext cx="3695243" cy="270459"/>
          </a:xfrm>
          <a:prstGeom prst="rect">
            <a:avLst/>
          </a:prstGeom>
        </p:spPr>
        <p:txBody>
          <a:bodyPr wrap="none">
            <a:spAutoFit/>
          </a:bodyPr>
          <a:lstStyle/>
          <a:p>
            <a:pPr algn="ctr">
              <a:lnSpc>
                <a:spcPct val="115000"/>
              </a:lnSpc>
              <a:spcAft>
                <a:spcPts val="1000"/>
              </a:spcAft>
            </a:pPr>
            <a:r>
              <a:rPr lang="es-CO" sz="1100" b="1" smtClean="0">
                <a:solidFill>
                  <a:srgbClr val="4F81BD"/>
                </a:solidFill>
                <a:latin typeface="Cambria" panose="02040503050406030204" pitchFamily="18" charset="0"/>
                <a:ea typeface="Calibri" panose="020F0502020204030204" pitchFamily="34" charset="0"/>
              </a:rPr>
              <a:t>Ilustración 34 Distribución continua del atributo clase</a:t>
            </a:r>
            <a:endParaRPr lang="es-CO" sz="1100" b="1" dirty="0">
              <a:solidFill>
                <a:srgbClr val="4F81BD"/>
              </a:solidFill>
              <a:effectLst/>
              <a:latin typeface="Arial" panose="020B0604020202020204" pitchFamily="34" charset="0"/>
              <a:ea typeface="Calibri" panose="020F0502020204030204" pitchFamily="34" charset="0"/>
            </a:endParaRPr>
          </a:p>
        </p:txBody>
      </p:sp>
      <p:sp>
        <p:nvSpPr>
          <p:cNvPr id="17" name="Rectángulo 16"/>
          <p:cNvSpPr/>
          <p:nvPr/>
        </p:nvSpPr>
        <p:spPr>
          <a:xfrm>
            <a:off x="7038697" y="2384583"/>
            <a:ext cx="3711272" cy="270459"/>
          </a:xfrm>
          <a:prstGeom prst="rect">
            <a:avLst/>
          </a:prstGeom>
        </p:spPr>
        <p:txBody>
          <a:bodyPr wrap="none">
            <a:spAutoFit/>
          </a:bodyPr>
          <a:lstStyle/>
          <a:p>
            <a:pPr algn="ctr">
              <a:lnSpc>
                <a:spcPct val="115000"/>
              </a:lnSpc>
              <a:spcAft>
                <a:spcPts val="1000"/>
              </a:spcAft>
            </a:pPr>
            <a:r>
              <a:rPr lang="es-CO" sz="1100" b="1" dirty="0">
                <a:solidFill>
                  <a:srgbClr val="4F81BD"/>
                </a:solidFill>
                <a:latin typeface="Cambria" panose="02040503050406030204" pitchFamily="18" charset="0"/>
                <a:ea typeface="Calibri" panose="020F0502020204030204" pitchFamily="34" charset="0"/>
              </a:rPr>
              <a:t>Tabla 6 Descripción de atributos del conjunto de datos</a:t>
            </a:r>
            <a:endParaRPr lang="es-CO" sz="1100" b="1" dirty="0">
              <a:solidFill>
                <a:srgbClr val="4F81BD"/>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88732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432" y="1960858"/>
            <a:ext cx="10725526" cy="1450757"/>
          </a:xfrm>
        </p:spPr>
        <p:txBody>
          <a:bodyPr>
            <a:noAutofit/>
          </a:bodyPr>
          <a:lstStyle/>
          <a:p>
            <a:r>
              <a:rPr lang="es-CO" sz="6000" b="1" dirty="0" smtClean="0"/>
              <a:t>Parte I. Planteamiento del Problema</a:t>
            </a:r>
            <a:endParaRPr lang="es-CO" sz="6000" b="1" dirty="0"/>
          </a:p>
        </p:txBody>
      </p:sp>
      <p:cxnSp>
        <p:nvCxnSpPr>
          <p:cNvPr id="4" name="Conector recto 3"/>
          <p:cNvCxnSpPr/>
          <p:nvPr/>
        </p:nvCxnSpPr>
        <p:spPr>
          <a:xfrm>
            <a:off x="1200311" y="3411615"/>
            <a:ext cx="10017188"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1894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a:t>
            </a:r>
            <a:endParaRPr lang="es-CO" dirty="0"/>
          </a:p>
        </p:txBody>
      </p:sp>
      <p:sp>
        <p:nvSpPr>
          <p:cNvPr id="3" name="Marcador de contenido 2"/>
          <p:cNvSpPr>
            <a:spLocks noGrp="1"/>
          </p:cNvSpPr>
          <p:nvPr>
            <p:ph idx="1"/>
          </p:nvPr>
        </p:nvSpPr>
        <p:spPr>
          <a:xfrm>
            <a:off x="1097280" y="1845734"/>
            <a:ext cx="10058400" cy="4023360"/>
          </a:xfrm>
        </p:spPr>
        <p:txBody>
          <a:bodyPr/>
          <a:lstStyle/>
          <a:p>
            <a:r>
              <a:rPr lang="es-CO" dirty="0" smtClean="0"/>
              <a:t>4. Entre </a:t>
            </a:r>
            <a:r>
              <a:rPr lang="es-CO" dirty="0"/>
              <a:t>tanto en la próxima ilustración se identifica y evidencia la correlación entre los atributos clase, categoría y lecciones aprendidas. </a:t>
            </a:r>
          </a:p>
          <a:p>
            <a:endParaRPr lang="es-CO" dirty="0"/>
          </a:p>
        </p:txBody>
      </p:sp>
      <p:pic>
        <p:nvPicPr>
          <p:cNvPr id="20" name="Imagen 19" descr="C:\Users\JOSE_L~1\AppData\Local\Temp\Rar$DI18.7786\figure8.jpg"/>
          <p:cNvPicPr/>
          <p:nvPr/>
        </p:nvPicPr>
        <p:blipFill>
          <a:blip r:embed="rId2">
            <a:extLst>
              <a:ext uri="{28A0092B-C50C-407E-A947-70E740481C1C}">
                <a14:useLocalDpi xmlns:a14="http://schemas.microsoft.com/office/drawing/2010/main" val="0"/>
              </a:ext>
            </a:extLst>
          </a:blip>
          <a:srcRect/>
          <a:stretch>
            <a:fillRect/>
          </a:stretch>
        </p:blipFill>
        <p:spPr bwMode="auto">
          <a:xfrm>
            <a:off x="1082039" y="2686720"/>
            <a:ext cx="5267245" cy="3182373"/>
          </a:xfrm>
          <a:prstGeom prst="rect">
            <a:avLst/>
          </a:prstGeom>
          <a:noFill/>
          <a:ln>
            <a:noFill/>
          </a:ln>
        </p:spPr>
      </p:pic>
      <p:sp>
        <p:nvSpPr>
          <p:cNvPr id="4" name="Rectángulo 3"/>
          <p:cNvSpPr/>
          <p:nvPr/>
        </p:nvSpPr>
        <p:spPr>
          <a:xfrm>
            <a:off x="2266386" y="2416260"/>
            <a:ext cx="2898550" cy="270459"/>
          </a:xfrm>
          <a:prstGeom prst="rect">
            <a:avLst/>
          </a:prstGeom>
        </p:spPr>
        <p:txBody>
          <a:bodyPr wrap="none">
            <a:spAutoFit/>
          </a:bodyPr>
          <a:lstStyle/>
          <a:p>
            <a:pPr algn="ctr">
              <a:lnSpc>
                <a:spcPct val="115000"/>
              </a:lnSpc>
              <a:spcAft>
                <a:spcPts val="1000"/>
              </a:spcAft>
            </a:pPr>
            <a:r>
              <a:rPr lang="es-CO" sz="1100" b="1" dirty="0">
                <a:solidFill>
                  <a:srgbClr val="4F81BD"/>
                </a:solidFill>
                <a:latin typeface="Cambria" panose="02040503050406030204" pitchFamily="18" charset="0"/>
                <a:ea typeface="Calibri" panose="020F0502020204030204" pitchFamily="34" charset="0"/>
              </a:rPr>
              <a:t>Ilustración 35 Correlación entre atributos</a:t>
            </a:r>
            <a:endParaRPr lang="es-CO" sz="1100" b="1" dirty="0">
              <a:solidFill>
                <a:srgbClr val="4F81BD"/>
              </a:solidFill>
              <a:effectLst/>
              <a:latin typeface="Arial" panose="020B0604020202020204" pitchFamily="34" charset="0"/>
              <a:ea typeface="Calibri" panose="020F0502020204030204" pitchFamily="34" charset="0"/>
            </a:endParaRPr>
          </a:p>
        </p:txBody>
      </p:sp>
      <p:sp>
        <p:nvSpPr>
          <p:cNvPr id="7" name="Rectángulo 6"/>
          <p:cNvSpPr/>
          <p:nvPr/>
        </p:nvSpPr>
        <p:spPr>
          <a:xfrm>
            <a:off x="6514348" y="2841267"/>
            <a:ext cx="5488764" cy="2585323"/>
          </a:xfrm>
          <a:prstGeom prst="rect">
            <a:avLst/>
          </a:prstGeom>
        </p:spPr>
        <p:txBody>
          <a:bodyPr wrap="square">
            <a:spAutoFit/>
          </a:bodyPr>
          <a:lstStyle/>
          <a:p>
            <a:pPr algn="just">
              <a:spcAft>
                <a:spcPts val="0"/>
              </a:spcAft>
            </a:pPr>
            <a:r>
              <a:rPr lang="es-CO" dirty="0">
                <a:latin typeface="Cambria" panose="02040503050406030204" pitchFamily="18" charset="0"/>
                <a:ea typeface="Times New Roman" panose="02020603050405020304" pitchFamily="18" charset="0"/>
              </a:rPr>
              <a:t>Aquí las clases 2, 3, 4, y 5 conforman una correlación social y semántica directa con alguna de sus categorías. De la misma manera se evidencia la conformación de relaciones especiales en determinadas clases con algunas lecciones aprendidas; por tal razón, se pueden identificar preliminarmente </a:t>
            </a:r>
            <a:r>
              <a:rPr lang="es-CO" b="1" dirty="0">
                <a:latin typeface="Cambria" panose="02040503050406030204" pitchFamily="18" charset="0"/>
                <a:ea typeface="Times New Roman" panose="02020603050405020304" pitchFamily="18" charset="0"/>
              </a:rPr>
              <a:t>agrupamientos naturales </a:t>
            </a:r>
            <a:r>
              <a:rPr lang="es-CO" dirty="0">
                <a:latin typeface="Cambria" panose="02040503050406030204" pitchFamily="18" charset="0"/>
                <a:ea typeface="Times New Roman" panose="02020603050405020304" pitchFamily="18" charset="0"/>
              </a:rPr>
              <a:t>entre clase de perfil, categorías de lecciones aprendidas y las mismas lecciones aprendidas. </a:t>
            </a:r>
            <a:endParaRPr lang="es-CO"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416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a:t>
            </a:r>
            <a:endParaRPr lang="es-CO" dirty="0"/>
          </a:p>
        </p:txBody>
      </p:sp>
      <p:sp>
        <p:nvSpPr>
          <p:cNvPr id="3" name="Marcador de contenido 2"/>
          <p:cNvSpPr>
            <a:spLocks noGrp="1"/>
          </p:cNvSpPr>
          <p:nvPr>
            <p:ph idx="1"/>
          </p:nvPr>
        </p:nvSpPr>
        <p:spPr>
          <a:xfrm>
            <a:off x="1097280" y="1768460"/>
            <a:ext cx="10058400" cy="4023360"/>
          </a:xfrm>
        </p:spPr>
        <p:txBody>
          <a:bodyPr/>
          <a:lstStyle/>
          <a:p>
            <a:r>
              <a:rPr lang="es-CO" dirty="0"/>
              <a:t>5</a:t>
            </a:r>
            <a:r>
              <a:rPr lang="es-CO" dirty="0" smtClean="0"/>
              <a:t>. </a:t>
            </a:r>
            <a:r>
              <a:rPr lang="es-CO" dirty="0"/>
              <a:t>El segundo escenario evidencia los criterios de clasificación supervisada a partir de árboles de decisión que permiten determinar las tendencias y proyecciones de las lecciones aprendidas</a:t>
            </a:r>
            <a:r>
              <a:rPr lang="es-CO" dirty="0" smtClean="0"/>
              <a:t>. </a:t>
            </a:r>
            <a:endParaRPr lang="es-CO" dirty="0"/>
          </a:p>
          <a:p>
            <a:endParaRPr lang="es-CO" dirty="0"/>
          </a:p>
        </p:txBody>
      </p:sp>
      <p:sp>
        <p:nvSpPr>
          <p:cNvPr id="5" name="Rectángulo 4"/>
          <p:cNvSpPr/>
          <p:nvPr/>
        </p:nvSpPr>
        <p:spPr>
          <a:xfrm>
            <a:off x="811370" y="2401073"/>
            <a:ext cx="5570736" cy="4416594"/>
          </a:xfrm>
          <a:prstGeom prst="rect">
            <a:avLst/>
          </a:prstGeom>
        </p:spPr>
        <p:txBody>
          <a:bodyPr wrap="square">
            <a:spAutoFit/>
          </a:bodyPr>
          <a:lstStyle/>
          <a:p>
            <a:pPr marL="285750" indent="-285750" algn="just">
              <a:spcAft>
                <a:spcPts val="1000"/>
              </a:spcAft>
              <a:buFont typeface="Arial" panose="020B0604020202020204" pitchFamily="34" charset="0"/>
              <a:buChar char="•"/>
            </a:pPr>
            <a:r>
              <a:rPr lang="es-CO" sz="1600" dirty="0">
                <a:ea typeface="Calibri" panose="020F0502020204030204" pitchFamily="34" charset="0"/>
              </a:rPr>
              <a:t>La experimentación abordada para el estudio de comportamiento social sobre lecciones aprendidas en gestión del conocimiento permite determinar a partir de un clasificador (clase) cuales son las tendencias dentro de un grupo en la adquisición de conocimiento a partir de la experiencia</a:t>
            </a:r>
            <a:r>
              <a:rPr lang="es-CO" sz="1600" dirty="0" smtClean="0">
                <a:ea typeface="Calibri" panose="020F0502020204030204" pitchFamily="34" charset="0"/>
              </a:rPr>
              <a:t>.</a:t>
            </a:r>
          </a:p>
          <a:p>
            <a:pPr marL="285750" indent="-285750" algn="just">
              <a:spcAft>
                <a:spcPts val="1000"/>
              </a:spcAft>
              <a:buFont typeface="Arial" panose="020B0604020202020204" pitchFamily="34" charset="0"/>
              <a:buChar char="•"/>
            </a:pPr>
            <a:r>
              <a:rPr lang="es-CO" sz="1600" dirty="0"/>
              <a:t>La observación de los resultados obtenidos para la muestra de las habilidades adquiridas a partir de lecciones aprendidas registradas demuestra, que el modelo produce parte de las lecciones aprendidas que dan lugar a categorías principales como </a:t>
            </a:r>
            <a:r>
              <a:rPr lang="es-CO" sz="1600" i="1" dirty="0"/>
              <a:t>“la salud en la profesión”</a:t>
            </a:r>
            <a:r>
              <a:rPr lang="es-CO" sz="1600" dirty="0"/>
              <a:t> y </a:t>
            </a:r>
            <a:r>
              <a:rPr lang="es-CO" sz="1600" i="1" dirty="0"/>
              <a:t>“experiencias en la profesión</a:t>
            </a:r>
            <a:r>
              <a:rPr lang="es-CO" sz="1600" i="1" dirty="0" smtClean="0"/>
              <a:t>”</a:t>
            </a:r>
            <a:r>
              <a:rPr lang="es-CO" sz="1600" dirty="0" smtClean="0"/>
              <a:t>.</a:t>
            </a:r>
          </a:p>
          <a:p>
            <a:pPr marL="285750" indent="-285750" algn="just">
              <a:spcAft>
                <a:spcPts val="1000"/>
              </a:spcAft>
              <a:buFont typeface="Arial" panose="020B0604020202020204" pitchFamily="34" charset="0"/>
              <a:buChar char="•"/>
            </a:pPr>
            <a:r>
              <a:rPr lang="es-CO" sz="1600" dirty="0"/>
              <a:t>E</a:t>
            </a:r>
            <a:r>
              <a:rPr lang="es-CO" sz="1600" dirty="0" smtClean="0"/>
              <a:t>n </a:t>
            </a:r>
            <a:r>
              <a:rPr lang="es-CO" sz="1600" dirty="0"/>
              <a:t>el modelo desarrollado se identifica que el nodo inicial en el árbol congrega nueve (9) de los once (11) perfiles laborales controlados por el atributo clase.</a:t>
            </a:r>
          </a:p>
          <a:p>
            <a:pPr marL="285750" indent="-285750" algn="just">
              <a:spcAft>
                <a:spcPts val="1000"/>
              </a:spcAft>
              <a:buFont typeface="Arial" panose="020B0604020202020204" pitchFamily="34" charset="0"/>
              <a:buChar char="•"/>
            </a:pPr>
            <a:endParaRPr lang="es-CO" sz="1600" dirty="0">
              <a:effectLst/>
              <a:ea typeface="Calibri" panose="020F0502020204030204" pitchFamily="34" charset="0"/>
            </a:endParaRP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6568224" y="2587818"/>
            <a:ext cx="4427095" cy="3723666"/>
          </a:xfrm>
          <a:prstGeom prst="rect">
            <a:avLst/>
          </a:prstGeom>
          <a:noFill/>
          <a:ln w="3175" cmpd="sng">
            <a:solidFill>
              <a:srgbClr val="000000"/>
            </a:solidFill>
            <a:miter lim="800000"/>
            <a:headEnd/>
            <a:tailEnd/>
          </a:ln>
          <a:effectLst/>
        </p:spPr>
      </p:pic>
      <p:sp>
        <p:nvSpPr>
          <p:cNvPr id="6" name="Rectángulo 5"/>
          <p:cNvSpPr/>
          <p:nvPr/>
        </p:nvSpPr>
        <p:spPr>
          <a:xfrm>
            <a:off x="6126480" y="2317359"/>
            <a:ext cx="6096000" cy="270459"/>
          </a:xfrm>
          <a:prstGeom prst="rect">
            <a:avLst/>
          </a:prstGeom>
        </p:spPr>
        <p:txBody>
          <a:bodyPr>
            <a:spAutoFit/>
          </a:bodyPr>
          <a:lstStyle/>
          <a:p>
            <a:pPr algn="ctr">
              <a:lnSpc>
                <a:spcPct val="115000"/>
              </a:lnSpc>
              <a:spcAft>
                <a:spcPts val="1000"/>
              </a:spcAft>
            </a:pPr>
            <a:r>
              <a:rPr lang="es-CO" sz="1100" b="1" dirty="0">
                <a:solidFill>
                  <a:srgbClr val="4F81BD"/>
                </a:solidFill>
                <a:latin typeface="Cambria" panose="02040503050406030204" pitchFamily="18" charset="0"/>
                <a:ea typeface="Calibri" panose="020F0502020204030204" pitchFamily="34" charset="0"/>
              </a:rPr>
              <a:t>Ilustración 36 Árbol Parcial de decisión generado en el modelo de análisis social</a:t>
            </a:r>
            <a:endParaRPr lang="es-CO" sz="1100" b="1" dirty="0">
              <a:solidFill>
                <a:srgbClr val="4F81BD"/>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44114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a:t>
            </a:r>
            <a:endParaRPr lang="es-CO" dirty="0"/>
          </a:p>
        </p:txBody>
      </p:sp>
      <p:sp>
        <p:nvSpPr>
          <p:cNvPr id="3" name="Marcador de contenido 2"/>
          <p:cNvSpPr>
            <a:spLocks noGrp="1"/>
          </p:cNvSpPr>
          <p:nvPr>
            <p:ph idx="1"/>
          </p:nvPr>
        </p:nvSpPr>
        <p:spPr/>
        <p:txBody>
          <a:bodyPr>
            <a:normAutofit/>
          </a:bodyPr>
          <a:lstStyle/>
          <a:p>
            <a:r>
              <a:rPr lang="es-CO" sz="1800" dirty="0" smtClean="0"/>
              <a:t>6. El </a:t>
            </a:r>
            <a:r>
              <a:rPr lang="es-CO" sz="1800" dirty="0"/>
              <a:t>árbol de decisiones provee una estructura adecuada para determinar habilidades a partir de lecciones aprendidas, se puede extrapolar como un modelo multidisciplinar, dinámico y no probabilístico, para la optimización del rendimiento, aprendizaje organizacional y comportamiento </a:t>
            </a:r>
            <a:r>
              <a:rPr lang="es-CO" sz="1800" dirty="0" smtClean="0"/>
              <a:t>organizacional.</a:t>
            </a:r>
          </a:p>
          <a:p>
            <a:r>
              <a:rPr lang="es-CO" sz="1800" dirty="0"/>
              <a:t>De otro lado, tres agrupamientos naturales emergen en el estudio experimental de las personas que poseen el conocimiento relativo y que proporcionan diferentes perspectivas de aprendizaje. </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164558" y="3627549"/>
            <a:ext cx="5149215" cy="2590800"/>
          </a:xfrm>
          <a:prstGeom prst="rect">
            <a:avLst/>
          </a:prstGeom>
          <a:noFill/>
          <a:ln>
            <a:noFill/>
          </a:ln>
        </p:spPr>
      </p:pic>
      <p:sp>
        <p:nvSpPr>
          <p:cNvPr id="5" name="Rectángulo 4"/>
          <p:cNvSpPr/>
          <p:nvPr/>
        </p:nvSpPr>
        <p:spPr>
          <a:xfrm>
            <a:off x="691165" y="3357090"/>
            <a:ext cx="6096000" cy="270459"/>
          </a:xfrm>
          <a:prstGeom prst="rect">
            <a:avLst/>
          </a:prstGeom>
        </p:spPr>
        <p:txBody>
          <a:bodyPr>
            <a:spAutoFit/>
          </a:bodyPr>
          <a:lstStyle/>
          <a:p>
            <a:pPr algn="ctr">
              <a:lnSpc>
                <a:spcPct val="115000"/>
              </a:lnSpc>
              <a:spcAft>
                <a:spcPts val="1000"/>
              </a:spcAft>
            </a:pPr>
            <a:r>
              <a:rPr lang="es-CO" sz="1100" b="1" dirty="0">
                <a:solidFill>
                  <a:srgbClr val="4F81BD"/>
                </a:solidFill>
                <a:latin typeface="Cambria" panose="02040503050406030204" pitchFamily="18" charset="0"/>
                <a:ea typeface="Calibri" panose="020F0502020204030204" pitchFamily="34" charset="0"/>
              </a:rPr>
              <a:t>Ilustración 37 Conformación de grupos (</a:t>
            </a:r>
            <a:r>
              <a:rPr lang="es-CO" sz="1100" b="1" dirty="0" err="1">
                <a:solidFill>
                  <a:srgbClr val="4F81BD"/>
                </a:solidFill>
                <a:latin typeface="Cambria" panose="02040503050406030204" pitchFamily="18" charset="0"/>
                <a:ea typeface="Calibri" panose="020F0502020204030204" pitchFamily="34" charset="0"/>
              </a:rPr>
              <a:t>clusters</a:t>
            </a:r>
            <a:r>
              <a:rPr lang="es-CO" sz="1100" b="1" dirty="0">
                <a:solidFill>
                  <a:srgbClr val="4F81BD"/>
                </a:solidFill>
                <a:latin typeface="Cambria" panose="02040503050406030204" pitchFamily="18" charset="0"/>
                <a:ea typeface="Calibri" panose="020F0502020204030204" pitchFamily="34" charset="0"/>
              </a:rPr>
              <a:t>) de perfiles</a:t>
            </a:r>
            <a:endParaRPr lang="es-CO" sz="1100" b="1" dirty="0">
              <a:solidFill>
                <a:srgbClr val="4F81BD"/>
              </a:solidFill>
              <a:effectLst/>
              <a:latin typeface="Arial" panose="020B0604020202020204" pitchFamily="34" charset="0"/>
              <a:ea typeface="Calibri" panose="020F0502020204030204" pitchFamily="34" charset="0"/>
            </a:endParaRPr>
          </a:p>
        </p:txBody>
      </p:sp>
      <p:sp>
        <p:nvSpPr>
          <p:cNvPr id="6" name="CuadroTexto 5"/>
          <p:cNvSpPr txBox="1"/>
          <p:nvPr/>
        </p:nvSpPr>
        <p:spPr>
          <a:xfrm>
            <a:off x="6461760" y="3722620"/>
            <a:ext cx="5100035" cy="2031325"/>
          </a:xfrm>
          <a:prstGeom prst="rect">
            <a:avLst/>
          </a:prstGeom>
          <a:noFill/>
        </p:spPr>
        <p:txBody>
          <a:bodyPr wrap="square" rtlCol="0">
            <a:spAutoFit/>
          </a:bodyPr>
          <a:lstStyle/>
          <a:p>
            <a:r>
              <a:rPr lang="es-CO" dirty="0" smtClean="0"/>
              <a:t>Los tres (3) agrupamientos:</a:t>
            </a:r>
          </a:p>
          <a:p>
            <a:pPr marL="342900" indent="-342900">
              <a:buAutoNum type="arabicPeriod"/>
            </a:pPr>
            <a:r>
              <a:rPr lang="es-CO" dirty="0" smtClean="0"/>
              <a:t>Grupo divergente: Temáticas fuera del foco estratégico</a:t>
            </a:r>
          </a:p>
          <a:p>
            <a:pPr marL="342900" indent="-342900">
              <a:buAutoNum type="arabicPeriod"/>
            </a:pPr>
            <a:r>
              <a:rPr lang="es-CO" dirty="0" smtClean="0"/>
              <a:t>Grupo motivador.</a:t>
            </a:r>
          </a:p>
          <a:p>
            <a:pPr marL="342900" indent="-342900">
              <a:buAutoNum type="arabicPeriod"/>
            </a:pPr>
            <a:r>
              <a:rPr lang="es-CO" dirty="0" smtClean="0"/>
              <a:t>Grupo que representa </a:t>
            </a:r>
            <a:r>
              <a:rPr lang="es-CO" dirty="0"/>
              <a:t>una relación social y semántica cercana entre categoría, perfiles y lecciones, sin importar la serie de tiempo</a:t>
            </a:r>
          </a:p>
        </p:txBody>
      </p:sp>
    </p:spTree>
    <p:extLst>
      <p:ext uri="{BB962C8B-B14F-4D97-AF65-F5344CB8AC3E}">
        <p14:creationId xmlns:p14="http://schemas.microsoft.com/office/powerpoint/2010/main" val="3238075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a:t>
            </a:r>
            <a:endParaRPr lang="es-CO" dirty="0"/>
          </a:p>
        </p:txBody>
      </p:sp>
      <p:sp>
        <p:nvSpPr>
          <p:cNvPr id="3" name="Marcador de contenido 2"/>
          <p:cNvSpPr>
            <a:spLocks noGrp="1"/>
          </p:cNvSpPr>
          <p:nvPr>
            <p:ph idx="1"/>
          </p:nvPr>
        </p:nvSpPr>
        <p:spPr>
          <a:xfrm>
            <a:off x="1230630" y="1845734"/>
            <a:ext cx="10298538" cy="4023360"/>
          </a:xfrm>
        </p:spPr>
        <p:txBody>
          <a:bodyPr>
            <a:normAutofit/>
          </a:bodyPr>
          <a:lstStyle/>
          <a:p>
            <a:r>
              <a:rPr lang="es-CO" sz="1800" dirty="0"/>
              <a:t>7</a:t>
            </a:r>
            <a:r>
              <a:rPr lang="es-CO" sz="1800" dirty="0" smtClean="0"/>
              <a:t>. </a:t>
            </a:r>
            <a:r>
              <a:rPr lang="es-CO" sz="1800" dirty="0"/>
              <a:t>Al final, en el proyecto y como valor agregado del mismo, es aplicada la API </a:t>
            </a:r>
            <a:r>
              <a:rPr lang="es-CO" sz="1800" dirty="0" err="1"/>
              <a:t>Texalytics</a:t>
            </a:r>
            <a:r>
              <a:rPr lang="es-CO" sz="1800" dirty="0"/>
              <a:t> la cual es un motor de análisis de texto que es capaz de extraer significados, conceptos, tópicos y sentimientos de cualquier estructura de texto. Una de sus herramientas llamada </a:t>
            </a:r>
            <a:r>
              <a:rPr lang="es-CO" sz="1800" i="1" dirty="0"/>
              <a:t>“Publicación de Medios”</a:t>
            </a:r>
            <a:r>
              <a:rPr lang="es-CO" sz="1800" dirty="0"/>
              <a:t>  es usada en este trabajo</a:t>
            </a:r>
            <a:r>
              <a:rPr lang="es-CO" sz="1800" dirty="0" smtClean="0"/>
              <a:t>.</a:t>
            </a:r>
          </a:p>
        </p:txBody>
      </p:sp>
      <p:pic>
        <p:nvPicPr>
          <p:cNvPr id="7" name="image19.png"/>
          <p:cNvPicPr/>
          <p:nvPr/>
        </p:nvPicPr>
        <p:blipFill>
          <a:blip r:embed="rId2"/>
          <a:srcRect/>
          <a:stretch>
            <a:fillRect/>
          </a:stretch>
        </p:blipFill>
        <p:spPr>
          <a:xfrm>
            <a:off x="1252444" y="2892197"/>
            <a:ext cx="5032446" cy="3175424"/>
          </a:xfrm>
          <a:prstGeom prst="rect">
            <a:avLst/>
          </a:prstGeom>
          <a:ln>
            <a:solidFill>
              <a:schemeClr val="tx1"/>
            </a:solidFill>
          </a:ln>
        </p:spPr>
      </p:pic>
      <p:sp>
        <p:nvSpPr>
          <p:cNvPr id="8" name="Marcador de contenido 2"/>
          <p:cNvSpPr txBox="1">
            <a:spLocks/>
          </p:cNvSpPr>
          <p:nvPr/>
        </p:nvSpPr>
        <p:spPr>
          <a:xfrm>
            <a:off x="6414592" y="2718974"/>
            <a:ext cx="5114576"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CO" sz="1600" dirty="0" smtClean="0"/>
              <a:t>Los modelos son sincronizados con la base de datos al momento de que la aplicación es iniciada, la estructura en base de datos queda como se muestra en la siguiente ilustración.  </a:t>
            </a:r>
          </a:p>
          <a:p>
            <a:r>
              <a:rPr lang="es-CO" sz="1600" dirty="0"/>
              <a:t>El análisis de las lecciones se hace enviando las lecciones a la plataforma </a:t>
            </a:r>
            <a:r>
              <a:rPr lang="es-CO" sz="1600" dirty="0" err="1"/>
              <a:t>TextAlitycs</a:t>
            </a:r>
            <a:r>
              <a:rPr lang="es-CO" sz="1600" dirty="0"/>
              <a:t>. </a:t>
            </a:r>
            <a:endParaRPr lang="es-CO" sz="1600" dirty="0" smtClean="0"/>
          </a:p>
          <a:p>
            <a:r>
              <a:rPr lang="es-CO" sz="1600" dirty="0"/>
              <a:t>El proceso de enviar las lecciones a la API es verificar el estado de procesado; los paquetes de lecciones aprendidas se envían y se recibe la respuesta de lado de </a:t>
            </a:r>
            <a:r>
              <a:rPr lang="es-CO" sz="1600" dirty="0" err="1"/>
              <a:t>TextAlitycs</a:t>
            </a:r>
            <a:r>
              <a:rPr lang="es-CO" sz="1600" dirty="0"/>
              <a:t> y se guarda el resultado en un repositorio en la nube. Este repositorio actualiza el estado de procesado en tiempo real y con eso se garantiza que esa lección no volverá a ser enviada al Api y se mantendrá latente para consulta por el </a:t>
            </a:r>
            <a:r>
              <a:rPr lang="es-CO" sz="1600" dirty="0" err="1"/>
              <a:t>dashboard</a:t>
            </a:r>
            <a:r>
              <a:rPr lang="es-CO" sz="1600" dirty="0"/>
              <a:t>.</a:t>
            </a:r>
            <a:endParaRPr lang="es-CO" sz="1600" dirty="0" smtClean="0"/>
          </a:p>
          <a:p>
            <a:endParaRPr lang="es-CO" sz="1600" dirty="0"/>
          </a:p>
        </p:txBody>
      </p:sp>
      <p:sp>
        <p:nvSpPr>
          <p:cNvPr id="9" name="Rectángulo 8"/>
          <p:cNvSpPr/>
          <p:nvPr/>
        </p:nvSpPr>
        <p:spPr>
          <a:xfrm>
            <a:off x="801064" y="2604756"/>
            <a:ext cx="6096000" cy="270459"/>
          </a:xfrm>
          <a:prstGeom prst="rect">
            <a:avLst/>
          </a:prstGeom>
        </p:spPr>
        <p:txBody>
          <a:bodyPr>
            <a:spAutoFit/>
          </a:bodyPr>
          <a:lstStyle/>
          <a:p>
            <a:pPr algn="ctr">
              <a:lnSpc>
                <a:spcPct val="115000"/>
              </a:lnSpc>
              <a:spcAft>
                <a:spcPts val="1000"/>
              </a:spcAft>
            </a:pPr>
            <a:r>
              <a:rPr lang="es-CO" sz="1100" b="1" dirty="0">
                <a:solidFill>
                  <a:srgbClr val="4F81BD"/>
                </a:solidFill>
                <a:latin typeface="Cambria" panose="02040503050406030204" pitchFamily="18" charset="0"/>
                <a:ea typeface="Calibri" panose="020F0502020204030204" pitchFamily="34" charset="0"/>
              </a:rPr>
              <a:t>Ilustración 38 Salida de lecciones aprendidas generados por la API.</a:t>
            </a:r>
            <a:endParaRPr lang="es-CO" sz="1100" b="1" dirty="0">
              <a:solidFill>
                <a:srgbClr val="4F81BD"/>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531426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a:t>
            </a:r>
            <a:endParaRPr lang="es-CO" dirty="0"/>
          </a:p>
        </p:txBody>
      </p:sp>
      <p:sp>
        <p:nvSpPr>
          <p:cNvPr id="3" name="Marcador de contenido 2"/>
          <p:cNvSpPr>
            <a:spLocks noGrp="1"/>
          </p:cNvSpPr>
          <p:nvPr>
            <p:ph idx="1"/>
          </p:nvPr>
        </p:nvSpPr>
        <p:spPr>
          <a:xfrm>
            <a:off x="1230630" y="1845734"/>
            <a:ext cx="10298538" cy="4023360"/>
          </a:xfrm>
        </p:spPr>
        <p:txBody>
          <a:bodyPr>
            <a:normAutofit/>
          </a:bodyPr>
          <a:lstStyle/>
          <a:p>
            <a:r>
              <a:rPr lang="es-CO" sz="1800" dirty="0" smtClean="0"/>
              <a:t>La </a:t>
            </a:r>
            <a:r>
              <a:rPr lang="es-CO" sz="1800" dirty="0"/>
              <a:t>publicación de los resultados de este proyecto en la revista JCR, “</a:t>
            </a:r>
            <a:r>
              <a:rPr lang="es-CO" sz="1800" dirty="0" err="1"/>
              <a:t>Soft</a:t>
            </a:r>
            <a:r>
              <a:rPr lang="es-CO" sz="1800" dirty="0"/>
              <a:t> Computing” (ver la siguiente imagen), en el mes de octubre de 2016.</a:t>
            </a:r>
            <a:endParaRPr lang="es-CO" sz="1800" dirty="0" smtClean="0"/>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1341174" y="2688613"/>
            <a:ext cx="5038725" cy="3541395"/>
          </a:xfrm>
          <a:prstGeom prst="rect">
            <a:avLst/>
          </a:prstGeom>
          <a:noFill/>
          <a:ln>
            <a:solidFill>
              <a:schemeClr val="tx1"/>
            </a:solidFill>
          </a:ln>
        </p:spPr>
      </p:pic>
      <p:sp>
        <p:nvSpPr>
          <p:cNvPr id="4" name="Rectángulo 3"/>
          <p:cNvSpPr/>
          <p:nvPr/>
        </p:nvSpPr>
        <p:spPr>
          <a:xfrm>
            <a:off x="1135917" y="2379517"/>
            <a:ext cx="6096000" cy="270459"/>
          </a:xfrm>
          <a:prstGeom prst="rect">
            <a:avLst/>
          </a:prstGeom>
        </p:spPr>
        <p:txBody>
          <a:bodyPr>
            <a:spAutoFit/>
          </a:bodyPr>
          <a:lstStyle/>
          <a:p>
            <a:pPr algn="ctr">
              <a:lnSpc>
                <a:spcPct val="115000"/>
              </a:lnSpc>
              <a:spcAft>
                <a:spcPts val="1000"/>
              </a:spcAft>
            </a:pPr>
            <a:r>
              <a:rPr lang="es-CO" sz="1100" b="1" dirty="0">
                <a:solidFill>
                  <a:srgbClr val="4F81BD"/>
                </a:solidFill>
                <a:latin typeface="Cambria" panose="02040503050406030204" pitchFamily="18" charset="0"/>
                <a:ea typeface="Calibri" panose="020F0502020204030204" pitchFamily="34" charset="0"/>
              </a:rPr>
              <a:t>Ilustración 39 Publicación de los resultados de la tesis en la revista JCR "</a:t>
            </a:r>
            <a:r>
              <a:rPr lang="es-CO" sz="1100" b="1" dirty="0" err="1">
                <a:solidFill>
                  <a:srgbClr val="4F81BD"/>
                </a:solidFill>
                <a:latin typeface="Cambria" panose="02040503050406030204" pitchFamily="18" charset="0"/>
                <a:ea typeface="Calibri" panose="020F0502020204030204" pitchFamily="34" charset="0"/>
              </a:rPr>
              <a:t>Soft</a:t>
            </a:r>
            <a:r>
              <a:rPr lang="es-CO" sz="1100" b="1" dirty="0">
                <a:solidFill>
                  <a:srgbClr val="4F81BD"/>
                </a:solidFill>
                <a:latin typeface="Cambria" panose="02040503050406030204" pitchFamily="18" charset="0"/>
                <a:ea typeface="Calibri" panose="020F0502020204030204" pitchFamily="34" charset="0"/>
              </a:rPr>
              <a:t> Computing"</a:t>
            </a:r>
            <a:endParaRPr lang="es-CO" sz="1100" b="1" dirty="0">
              <a:solidFill>
                <a:srgbClr val="4F81BD"/>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371775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Conclusiones</a:t>
            </a:r>
            <a:endParaRPr lang="es-CO" dirty="0"/>
          </a:p>
        </p:txBody>
      </p:sp>
      <p:sp>
        <p:nvSpPr>
          <p:cNvPr id="3" name="Marcador de contenido 2"/>
          <p:cNvSpPr>
            <a:spLocks noGrp="1"/>
          </p:cNvSpPr>
          <p:nvPr>
            <p:ph idx="1"/>
          </p:nvPr>
        </p:nvSpPr>
        <p:spPr>
          <a:xfrm>
            <a:off x="4533363" y="1884370"/>
            <a:ext cx="7289443" cy="4142942"/>
          </a:xfrm>
        </p:spPr>
        <p:txBody>
          <a:bodyPr>
            <a:noAutofit/>
          </a:bodyPr>
          <a:lstStyle/>
          <a:p>
            <a:pPr marL="457200" indent="-457200">
              <a:buFont typeface="+mj-lt"/>
              <a:buAutoNum type="arabicPeriod"/>
            </a:pPr>
            <a:r>
              <a:rPr lang="es-CO" sz="1700" dirty="0" smtClean="0">
                <a:solidFill>
                  <a:schemeClr val="tx1"/>
                </a:solidFill>
              </a:rPr>
              <a:t>La completitud y particularidad en la propuesta de un metamodelo propio que soportará a la vez la sincronización de cada uno de los componentes desarrollados: arquitectura, aplicación de software y técnica de aprendizaje de máquina o de análisis semántico. Es así, como el metamodelo cubre en sus seis (6) ejes la propuesta y articulación de estos componentes y el flujo del conocimiento entre los mismos.</a:t>
            </a:r>
          </a:p>
          <a:p>
            <a:pPr marL="457200" indent="-457200">
              <a:buFont typeface="+mj-lt"/>
              <a:buAutoNum type="arabicPeriod"/>
            </a:pPr>
            <a:r>
              <a:rPr lang="es-CO" sz="1700" dirty="0" smtClean="0">
                <a:solidFill>
                  <a:schemeClr val="tx1"/>
                </a:solidFill>
              </a:rPr>
              <a:t>El segundo punto más importante, era desarrollar una aplicación que utilizará la flexibilidad de las redes sociales pero desde el conocimiento de un tipo de conocimiento tácito como es son las lecciones aprendidas y la demostración en primera medida de convertir dicho conocimiento tácito en conocimiento explícito una registradas las lecciones en la red social. Esto también fue posible hacerlo, usarlo y demostrarlo.</a:t>
            </a:r>
          </a:p>
          <a:p>
            <a:pPr marL="457200" indent="-457200">
              <a:buFont typeface="+mj-lt"/>
              <a:buAutoNum type="arabicPeriod"/>
            </a:pPr>
            <a:r>
              <a:rPr lang="es-CO" sz="1700" dirty="0" smtClean="0">
                <a:solidFill>
                  <a:schemeClr val="tx1"/>
                </a:solidFill>
              </a:rPr>
              <a:t>Por lo tanto, este trabajo permite inferir que el desarrollo de sistemas empíricos para aplicar la gestión del conocimiento personal a partir de técnicas algorítmicas soportadas por análisis social semántico son una alternativa organizacional latente, pero real, para gestionar conocimiento organizacional y definir desde allí alternativas de mejora.</a:t>
            </a:r>
          </a:p>
          <a:p>
            <a:pPr marL="457200" indent="-457200">
              <a:buFont typeface="+mj-lt"/>
              <a:buAutoNum type="arabicPeriod"/>
            </a:pPr>
            <a:endParaRPr lang="es-CO" sz="1700" dirty="0">
              <a:solidFill>
                <a:schemeClr val="tx1"/>
              </a:solidFill>
            </a:endParaRPr>
          </a:p>
        </p:txBody>
      </p:sp>
      <p:sp>
        <p:nvSpPr>
          <p:cNvPr id="4" name="Rectángulo 3"/>
          <p:cNvSpPr/>
          <p:nvPr/>
        </p:nvSpPr>
        <p:spPr>
          <a:xfrm>
            <a:off x="983087" y="1739068"/>
            <a:ext cx="3357093" cy="4652556"/>
          </a:xfrm>
          <a:prstGeom prst="rect">
            <a:avLst/>
          </a:prstGeom>
        </p:spPr>
        <p:txBody>
          <a:bodyPr wrap="square">
            <a:spAutoFit/>
          </a:bodyPr>
          <a:lstStyle/>
          <a:p>
            <a:pPr algn="just">
              <a:spcAft>
                <a:spcPts val="1000"/>
              </a:spcAft>
            </a:pPr>
            <a:r>
              <a:rPr lang="es-CO" sz="1600" dirty="0" smtClean="0">
                <a:latin typeface="Cambria" panose="02040503050406030204" pitchFamily="18" charset="0"/>
                <a:ea typeface="Calibri" panose="020F0502020204030204" pitchFamily="34" charset="0"/>
              </a:rPr>
              <a:t>Desde la hipótesis:</a:t>
            </a:r>
          </a:p>
          <a:p>
            <a:pPr algn="just">
              <a:spcAft>
                <a:spcPts val="1000"/>
              </a:spcAft>
            </a:pPr>
            <a:r>
              <a:rPr lang="es-CO" sz="1600" dirty="0" smtClean="0">
                <a:latin typeface="Cambria" panose="02040503050406030204" pitchFamily="18" charset="0"/>
                <a:ea typeface="Calibri" panose="020F0502020204030204" pitchFamily="34" charset="0"/>
              </a:rPr>
              <a:t>“</a:t>
            </a:r>
            <a:r>
              <a:rPr lang="es-CO" sz="1600" i="1" dirty="0">
                <a:latin typeface="Cambria" panose="02040503050406030204" pitchFamily="18" charset="0"/>
                <a:ea typeface="Times New Roman" panose="02020603050405020304" pitchFamily="18" charset="0"/>
              </a:rPr>
              <a:t>Es posible diseñar un </a:t>
            </a:r>
            <a:r>
              <a:rPr lang="es-CO" sz="1600" b="1" i="1" dirty="0">
                <a:latin typeface="Cambria" panose="02040503050406030204" pitchFamily="18" charset="0"/>
                <a:ea typeface="Times New Roman" panose="02020603050405020304" pitchFamily="18" charset="0"/>
              </a:rPr>
              <a:t>metamodelo de Gestión de Conocimiento basado en las lecciones aprendidas </a:t>
            </a:r>
            <a:r>
              <a:rPr lang="es-CO" sz="1600" i="1" dirty="0">
                <a:latin typeface="Cambria" panose="02040503050406030204" pitchFamily="18" charset="0"/>
                <a:ea typeface="Times New Roman" panose="02020603050405020304" pitchFamily="18" charset="0"/>
              </a:rPr>
              <a:t>en una </a:t>
            </a:r>
            <a:r>
              <a:rPr lang="es-CO" sz="1600" b="1" i="1" dirty="0">
                <a:latin typeface="Cambria" panose="02040503050406030204" pitchFamily="18" charset="0"/>
                <a:ea typeface="Times New Roman" panose="02020603050405020304" pitchFamily="18" charset="0"/>
              </a:rPr>
              <a:t>red social de uso masivo y soportado en el análisis semántico de las mismas</a:t>
            </a:r>
            <a:r>
              <a:rPr lang="es-CO" sz="1600" i="1" dirty="0">
                <a:latin typeface="Cambria" panose="02040503050406030204" pitchFamily="18" charset="0"/>
                <a:ea typeface="Times New Roman" panose="02020603050405020304" pitchFamily="18" charset="0"/>
              </a:rPr>
              <a:t>. El trabajo comprobará que se pueda generar un prototipo real del metamodelo soportado en la gestión de conocimiento personal, en una plataforma en la nube con una base de datos no relacional (computación en la nube) y con una técnica de aprendizaje de máquina que permita extraer conocimiento organizacional de acuerdo a los intereses del observante”</a:t>
            </a:r>
            <a:endParaRPr lang="es-CO"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80441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Conclusiones</a:t>
            </a:r>
            <a:endParaRPr lang="es-CO" dirty="0"/>
          </a:p>
        </p:txBody>
      </p:sp>
      <p:sp>
        <p:nvSpPr>
          <p:cNvPr id="3" name="Marcador de contenido 2"/>
          <p:cNvSpPr>
            <a:spLocks noGrp="1"/>
          </p:cNvSpPr>
          <p:nvPr>
            <p:ph idx="1"/>
          </p:nvPr>
        </p:nvSpPr>
        <p:spPr>
          <a:xfrm>
            <a:off x="1287887" y="1884370"/>
            <a:ext cx="10534919" cy="4142942"/>
          </a:xfrm>
        </p:spPr>
        <p:txBody>
          <a:bodyPr>
            <a:noAutofit/>
          </a:bodyPr>
          <a:lstStyle/>
          <a:p>
            <a:pPr marL="0" indent="0">
              <a:buNone/>
            </a:pPr>
            <a:r>
              <a:rPr lang="es-CO" sz="1700" dirty="0" smtClean="0">
                <a:solidFill>
                  <a:schemeClr val="tx1"/>
                </a:solidFill>
              </a:rPr>
              <a:t>Más:</a:t>
            </a:r>
          </a:p>
          <a:p>
            <a:pPr marL="342900" indent="-342900">
              <a:buFont typeface="+mj-lt"/>
              <a:buAutoNum type="arabicPeriod" startAt="4"/>
            </a:pPr>
            <a:r>
              <a:rPr lang="es-CO" sz="1800" dirty="0"/>
              <a:t>De manera particular, es importante reconocer, que </a:t>
            </a:r>
            <a:r>
              <a:rPr lang="es-CO" sz="1800" b="1" dirty="0"/>
              <a:t>fue exitoso proponer una arquitectura </a:t>
            </a:r>
            <a:r>
              <a:rPr lang="es-CO" sz="1800" dirty="0"/>
              <a:t>que se aplica y se adapta </a:t>
            </a:r>
            <a:r>
              <a:rPr lang="es-CO" sz="1800" b="1" dirty="0"/>
              <a:t>a la red social más utilizada</a:t>
            </a:r>
            <a:r>
              <a:rPr lang="es-CO" sz="1800" dirty="0"/>
              <a:t> a nivel mundial e igualmente que se soporta en herramientas que facilitan su crecimiento exponencial como es la </a:t>
            </a:r>
            <a:r>
              <a:rPr lang="es-CO" sz="1800" b="1" dirty="0"/>
              <a:t>base de datos Simple DB de </a:t>
            </a:r>
            <a:r>
              <a:rPr lang="es-CO" sz="1800" b="1" dirty="0" err="1"/>
              <a:t>Azure</a:t>
            </a:r>
            <a:r>
              <a:rPr lang="es-CO" sz="1800" dirty="0"/>
              <a:t>.</a:t>
            </a:r>
          </a:p>
          <a:p>
            <a:pPr marL="342900" indent="-342900">
              <a:buFont typeface="+mj-lt"/>
              <a:buAutoNum type="arabicPeriod" startAt="4"/>
            </a:pPr>
            <a:r>
              <a:rPr lang="es-CO" sz="1800" dirty="0"/>
              <a:t>En grandes volúmenes de datos un análisis semántico aplicado en una herramienta bigdata </a:t>
            </a:r>
            <a:r>
              <a:rPr lang="es-CO" sz="1800" b="1" dirty="0"/>
              <a:t>permitirá indagar para un equipo o grupo de trabajo como se están generando sus capacidades dinámicas para la gestión de conocimiento </a:t>
            </a:r>
            <a:r>
              <a:rPr lang="es-CO" sz="1800" dirty="0"/>
              <a:t>y </a:t>
            </a:r>
            <a:r>
              <a:rPr lang="es-CO" sz="1800" b="1" dirty="0"/>
              <a:t>cuál es el perfil que se desarrolla </a:t>
            </a:r>
            <a:r>
              <a:rPr lang="es-CO" sz="1800" dirty="0"/>
              <a:t>en el mismo </a:t>
            </a:r>
            <a:r>
              <a:rPr lang="es-CO" sz="1800" b="1" dirty="0"/>
              <a:t>desde un análisis sistemático de los perfiles individuales o personales</a:t>
            </a:r>
            <a:r>
              <a:rPr lang="es-CO" sz="1800" dirty="0"/>
              <a:t> de cada uno de sus integrantes en una línea de tiempo. </a:t>
            </a:r>
          </a:p>
          <a:p>
            <a:pPr marL="457200" indent="-457200">
              <a:buFont typeface="+mj-lt"/>
              <a:buAutoNum type="arabicPeriod" startAt="4"/>
            </a:pPr>
            <a:endParaRPr lang="es-CO" sz="1700" dirty="0">
              <a:solidFill>
                <a:schemeClr val="tx1"/>
              </a:solidFill>
            </a:endParaRPr>
          </a:p>
        </p:txBody>
      </p:sp>
    </p:spTree>
    <p:extLst>
      <p:ext uri="{BB962C8B-B14F-4D97-AF65-F5344CB8AC3E}">
        <p14:creationId xmlns:p14="http://schemas.microsoft.com/office/powerpoint/2010/main" val="795012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Propuestas de nuevos trabajos</a:t>
            </a:r>
            <a:endParaRPr lang="es-CO" dirty="0"/>
          </a:p>
        </p:txBody>
      </p:sp>
      <p:sp>
        <p:nvSpPr>
          <p:cNvPr id="3" name="Marcador de contenido 2"/>
          <p:cNvSpPr>
            <a:spLocks noGrp="1"/>
          </p:cNvSpPr>
          <p:nvPr>
            <p:ph idx="1"/>
          </p:nvPr>
        </p:nvSpPr>
        <p:spPr>
          <a:xfrm>
            <a:off x="1097279" y="1845733"/>
            <a:ext cx="10184613" cy="4426277"/>
          </a:xfrm>
        </p:spPr>
        <p:txBody>
          <a:bodyPr>
            <a:normAutofit fontScale="85000" lnSpcReduction="20000"/>
          </a:bodyPr>
          <a:lstStyle/>
          <a:p>
            <a:r>
              <a:rPr lang="es-CO" dirty="0"/>
              <a:t>Este trabajo tienes varias extensiones en su aplicación práctica e investigativa, que se originan desde cada uno de sus módulos funcionales y </a:t>
            </a:r>
            <a:r>
              <a:rPr lang="es-CO" dirty="0" smtClean="0"/>
              <a:t>estructurales:</a:t>
            </a:r>
          </a:p>
          <a:p>
            <a:pPr marL="457200" indent="-457200">
              <a:buFont typeface="+mj-lt"/>
              <a:buAutoNum type="arabicPeriod"/>
            </a:pPr>
            <a:r>
              <a:rPr lang="es-CO" dirty="0" smtClean="0"/>
              <a:t>Desde </a:t>
            </a:r>
            <a:r>
              <a:rPr lang="es-CO" dirty="0"/>
              <a:t>el punto de vista funcional sería importante seguir profundizando en la aplicación sistémica del aplicativo en las rutinas de generación de conocimiento para cada persona que se involucra en el proceso de generación de sus lecciones </a:t>
            </a:r>
            <a:r>
              <a:rPr lang="es-CO" dirty="0" smtClean="0"/>
              <a:t>aprendidas.</a:t>
            </a:r>
          </a:p>
          <a:p>
            <a:pPr marL="457200" indent="-457200">
              <a:buFont typeface="+mj-lt"/>
              <a:buAutoNum type="arabicPeriod"/>
            </a:pPr>
            <a:r>
              <a:rPr lang="es-CO" dirty="0" smtClean="0"/>
              <a:t>También </a:t>
            </a:r>
            <a:r>
              <a:rPr lang="es-CO" dirty="0"/>
              <a:t>se podría profundizar en la generación dinámica de más lecciones cuando se incluyen módulos como pueden ser las alarmas tempranas en el uso del aplicativo. </a:t>
            </a:r>
            <a:endParaRPr lang="es-CO" dirty="0" smtClean="0"/>
          </a:p>
          <a:p>
            <a:pPr marL="457200" indent="-457200">
              <a:buFont typeface="+mj-lt"/>
              <a:buAutoNum type="arabicPeriod"/>
            </a:pPr>
            <a:r>
              <a:rPr lang="es-CO" dirty="0"/>
              <a:t>Desde el punto de vista estructural, sería necesario verificar la caracterización en el uso de la base de datos para medir eficiencia en el uso de la misma, para llegar a un proceso de comercialización y uso masivo del prototipo a nivel organizacional.</a:t>
            </a:r>
          </a:p>
          <a:p>
            <a:pPr marL="457200" indent="-457200">
              <a:buFont typeface="+mj-lt"/>
              <a:buAutoNum type="arabicPeriod"/>
            </a:pPr>
            <a:r>
              <a:rPr lang="es-CO" dirty="0" smtClean="0"/>
              <a:t>Lo </a:t>
            </a:r>
            <a:r>
              <a:rPr lang="es-CO" dirty="0"/>
              <a:t>que se debe seguir haciendo, es desarrollar espacios adecuados e integrales donde cada persona o individuo se sienta cómodo y se le faciliten los flujos de conocimiento que le permitan auto-reconocerse y así generar la capacidad de llevar su conocimiento tácito a conocimiento explícito, permitiéndole así,  colaborar con los objetivos de aprendizaje y de desarrollo en los contextos o ámbitos en los cuales se desenvuelve</a:t>
            </a:r>
            <a:r>
              <a:rPr lang="es-CO" dirty="0" smtClean="0"/>
              <a:t>.</a:t>
            </a:r>
          </a:p>
          <a:p>
            <a:pPr marL="457200" indent="-457200">
              <a:buFont typeface="+mj-lt"/>
              <a:buAutoNum type="arabicPeriod"/>
            </a:pPr>
            <a:r>
              <a:rPr lang="es-CO" dirty="0"/>
              <a:t>Finalmente, este modelo sería la primera versión para llegar a una versión muy potente de un modelo predictivo no probabilístico de Análisis Semántico de Redes sociales (SNA) ampliado como componente básico del Metamodelo propuesto en la arquitectura funcional.</a:t>
            </a:r>
            <a:endParaRPr lang="es-CO" dirty="0" smtClean="0"/>
          </a:p>
          <a:p>
            <a:endParaRPr lang="es-CO" dirty="0"/>
          </a:p>
        </p:txBody>
      </p:sp>
    </p:spTree>
    <p:extLst>
      <p:ext uri="{BB962C8B-B14F-4D97-AF65-F5344CB8AC3E}">
        <p14:creationId xmlns:p14="http://schemas.microsoft.com/office/powerpoint/2010/main" val="39854558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Bibliografía </a:t>
            </a:r>
            <a:r>
              <a:rPr lang="es-CO" sz="2400" dirty="0" smtClean="0"/>
              <a:t>(1/7)</a:t>
            </a:r>
            <a:endParaRPr lang="es-CO" sz="2400" dirty="0"/>
          </a:p>
        </p:txBody>
      </p:sp>
      <p:sp>
        <p:nvSpPr>
          <p:cNvPr id="3" name="Marcador de contenido 2"/>
          <p:cNvSpPr>
            <a:spLocks noGrp="1"/>
          </p:cNvSpPr>
          <p:nvPr>
            <p:ph idx="1"/>
          </p:nvPr>
        </p:nvSpPr>
        <p:spPr>
          <a:xfrm>
            <a:off x="1097279" y="1845733"/>
            <a:ext cx="10390675" cy="4426277"/>
          </a:xfrm>
        </p:spPr>
        <p:txBody>
          <a:bodyPr>
            <a:noAutofit/>
          </a:bodyPr>
          <a:lstStyle/>
          <a:p>
            <a:r>
              <a:rPr lang="es-CO" sz="1000" dirty="0"/>
              <a:t>Amazon Web </a:t>
            </a:r>
            <a:r>
              <a:rPr lang="es-CO" sz="1000" dirty="0" err="1"/>
              <a:t>Services</a:t>
            </a:r>
            <a:r>
              <a:rPr lang="es-CO" sz="1000" dirty="0"/>
              <a:t>. (2013). AWS SDK </a:t>
            </a:r>
            <a:r>
              <a:rPr lang="es-CO" sz="1000" dirty="0" err="1"/>
              <a:t>for</a:t>
            </a:r>
            <a:r>
              <a:rPr lang="es-CO" sz="1000" dirty="0"/>
              <a:t> PHP. </a:t>
            </a:r>
            <a:r>
              <a:rPr lang="es-CO" sz="1000" i="1" dirty="0"/>
              <a:t>AWS SDK </a:t>
            </a:r>
            <a:r>
              <a:rPr lang="es-CO" sz="1000" i="1" dirty="0" err="1"/>
              <a:t>for</a:t>
            </a:r>
            <a:r>
              <a:rPr lang="es-CO" sz="1000" i="1" dirty="0"/>
              <a:t> PHP</a:t>
            </a:r>
            <a:r>
              <a:rPr lang="es-CO" sz="1000" dirty="0"/>
              <a:t>. Obtenido de http://aws.amazon.com/sdkforphp/</a:t>
            </a:r>
          </a:p>
          <a:p>
            <a:r>
              <a:rPr lang="es-CO" sz="1000" dirty="0" err="1"/>
              <a:t>Ammann</a:t>
            </a:r>
            <a:r>
              <a:rPr lang="es-CO" sz="1000" dirty="0"/>
              <a:t>, E. (2008). A meta-</a:t>
            </a:r>
            <a:r>
              <a:rPr lang="es-CO" sz="1000" dirty="0" err="1"/>
              <a:t>model</a:t>
            </a:r>
            <a:r>
              <a:rPr lang="es-CO" sz="1000" dirty="0"/>
              <a:t> </a:t>
            </a:r>
            <a:r>
              <a:rPr lang="es-CO" sz="1000" dirty="0" err="1"/>
              <a:t>for</a:t>
            </a:r>
            <a:r>
              <a:rPr lang="es-CO" sz="1000" dirty="0"/>
              <a:t> </a:t>
            </a:r>
            <a:r>
              <a:rPr lang="es-CO" sz="1000" dirty="0" err="1"/>
              <a:t>knowledge</a:t>
            </a:r>
            <a:r>
              <a:rPr lang="es-CO" sz="1000" dirty="0"/>
              <a:t> </a:t>
            </a:r>
            <a:r>
              <a:rPr lang="es-CO" sz="1000" dirty="0" err="1"/>
              <a:t>management</a:t>
            </a:r>
            <a:r>
              <a:rPr lang="es-CO" sz="1000" dirty="0"/>
              <a:t>. </a:t>
            </a:r>
            <a:r>
              <a:rPr lang="es-CO" sz="1000" i="1" dirty="0" err="1"/>
              <a:t>Proceedings</a:t>
            </a:r>
            <a:r>
              <a:rPr lang="es-CO" sz="1000" i="1" dirty="0"/>
              <a:t> of </a:t>
            </a:r>
            <a:r>
              <a:rPr lang="es-CO" sz="1000" i="1" dirty="0" err="1"/>
              <a:t>the</a:t>
            </a:r>
            <a:r>
              <a:rPr lang="es-CO" sz="1000" i="1" dirty="0"/>
              <a:t> 5th International </a:t>
            </a:r>
            <a:r>
              <a:rPr lang="es-CO" sz="1000" i="1" dirty="0" err="1"/>
              <a:t>Conference</a:t>
            </a:r>
            <a:r>
              <a:rPr lang="es-CO" sz="1000" i="1" dirty="0"/>
              <a:t> </a:t>
            </a:r>
            <a:r>
              <a:rPr lang="es-CO" sz="1000" i="1" dirty="0" err="1"/>
              <a:t>on</a:t>
            </a:r>
            <a:r>
              <a:rPr lang="es-CO" sz="1000" i="1" dirty="0"/>
              <a:t> </a:t>
            </a:r>
            <a:r>
              <a:rPr lang="es-CO" sz="1000" i="1" dirty="0" err="1"/>
              <a:t>Intellectual</a:t>
            </a:r>
            <a:r>
              <a:rPr lang="es-CO" sz="1000" i="1" dirty="0"/>
              <a:t> Capital, </a:t>
            </a:r>
            <a:r>
              <a:rPr lang="es-CO" sz="1000" i="1" dirty="0" err="1"/>
              <a:t>Knowledge</a:t>
            </a:r>
            <a:r>
              <a:rPr lang="es-CO" sz="1000" i="1" dirty="0"/>
              <a:t> Management and </a:t>
            </a:r>
            <a:r>
              <a:rPr lang="es-CO" sz="1000" i="1" dirty="0" err="1"/>
              <a:t>Organisational</a:t>
            </a:r>
            <a:r>
              <a:rPr lang="es-CO" sz="1000" i="1" dirty="0"/>
              <a:t> </a:t>
            </a:r>
            <a:r>
              <a:rPr lang="es-CO" sz="1000" i="1" dirty="0" err="1"/>
              <a:t>Learning</a:t>
            </a:r>
            <a:r>
              <a:rPr lang="es-CO" sz="1000" dirty="0"/>
              <a:t>, (págs. 37-44). Obtenido de http://academic-conferences.org/icickm/icickm2008/icickm08-proceedings.htm</a:t>
            </a:r>
          </a:p>
          <a:p>
            <a:r>
              <a:rPr lang="es-CO" sz="1000" dirty="0" err="1"/>
              <a:t>Ammann</a:t>
            </a:r>
            <a:r>
              <a:rPr lang="es-CO" sz="1000" dirty="0"/>
              <a:t>, E. (2010). A </a:t>
            </a:r>
            <a:r>
              <a:rPr lang="es-CO" sz="1000" dirty="0" err="1"/>
              <a:t>Hierarchical</a:t>
            </a:r>
            <a:r>
              <a:rPr lang="es-CO" sz="1000" dirty="0"/>
              <a:t> </a:t>
            </a:r>
            <a:r>
              <a:rPr lang="es-CO" sz="1000" dirty="0" err="1"/>
              <a:t>Modelling</a:t>
            </a:r>
            <a:r>
              <a:rPr lang="es-CO" sz="1000" dirty="0"/>
              <a:t> </a:t>
            </a:r>
            <a:r>
              <a:rPr lang="es-CO" sz="1000" dirty="0" err="1"/>
              <a:t>Approach</a:t>
            </a:r>
            <a:r>
              <a:rPr lang="es-CO" sz="1000" dirty="0"/>
              <a:t> to </a:t>
            </a:r>
            <a:r>
              <a:rPr lang="es-CO" sz="1000" dirty="0" err="1"/>
              <a:t>Intellectual</a:t>
            </a:r>
            <a:r>
              <a:rPr lang="es-CO" sz="1000" dirty="0"/>
              <a:t> Capital </a:t>
            </a:r>
            <a:r>
              <a:rPr lang="es-CO" sz="1000" dirty="0" err="1"/>
              <a:t>Development</a:t>
            </a:r>
            <a:r>
              <a:rPr lang="es-CO" sz="1000" dirty="0"/>
              <a:t>. </a:t>
            </a:r>
            <a:r>
              <a:rPr lang="es-CO" sz="1000" i="1" dirty="0" err="1"/>
              <a:t>Electronic</a:t>
            </a:r>
            <a:r>
              <a:rPr lang="es-CO" sz="1000" i="1" dirty="0"/>
              <a:t> </a:t>
            </a:r>
            <a:r>
              <a:rPr lang="es-CO" sz="1000" i="1" dirty="0" err="1"/>
              <a:t>Journal</a:t>
            </a:r>
            <a:r>
              <a:rPr lang="es-CO" sz="1000" i="1" dirty="0"/>
              <a:t> of </a:t>
            </a:r>
            <a:r>
              <a:rPr lang="es-CO" sz="1000" i="1" dirty="0" err="1"/>
              <a:t>Knowledge</a:t>
            </a:r>
            <a:r>
              <a:rPr lang="es-CO" sz="1000" i="1" dirty="0"/>
              <a:t> Management, 8</a:t>
            </a:r>
            <a:r>
              <a:rPr lang="es-CO" sz="1000" dirty="0"/>
              <a:t>, 181 - 191.</a:t>
            </a:r>
          </a:p>
          <a:p>
            <a:r>
              <a:rPr lang="es-CO" sz="1000" dirty="0" err="1"/>
              <a:t>Arjuan</a:t>
            </a:r>
            <a:r>
              <a:rPr lang="es-CO" sz="1000" dirty="0"/>
              <a:t>, I., &amp; Walsh, P. (2015). </a:t>
            </a:r>
            <a:r>
              <a:rPr lang="es-CO" sz="1000" i="1" dirty="0" err="1"/>
              <a:t>jsDatePick</a:t>
            </a:r>
            <a:r>
              <a:rPr lang="es-CO" sz="1000" dirty="0"/>
              <a:t>. Recuperado el 16 de Marzo de 2015, de http://javascriptcalendar.org/</a:t>
            </a:r>
          </a:p>
          <a:p>
            <a:r>
              <a:rPr lang="es-CO" sz="1000" dirty="0" err="1"/>
              <a:t>Bean</a:t>
            </a:r>
            <a:r>
              <a:rPr lang="es-CO" sz="1000" dirty="0"/>
              <a:t>, L. (2010). Cloud </a:t>
            </a:r>
            <a:r>
              <a:rPr lang="es-CO" sz="1000" dirty="0" err="1"/>
              <a:t>computing</a:t>
            </a:r>
            <a:r>
              <a:rPr lang="es-CO" sz="1000" dirty="0"/>
              <a:t>: Retro revival </a:t>
            </a:r>
            <a:r>
              <a:rPr lang="es-CO" sz="1000" dirty="0" err="1"/>
              <a:t>or</a:t>
            </a:r>
            <a:r>
              <a:rPr lang="es-CO" sz="1000" dirty="0"/>
              <a:t> </a:t>
            </a:r>
            <a:r>
              <a:rPr lang="es-CO" sz="1000" dirty="0" err="1"/>
              <a:t>the</a:t>
            </a:r>
            <a:r>
              <a:rPr lang="es-CO" sz="1000" dirty="0"/>
              <a:t> new </a:t>
            </a:r>
            <a:r>
              <a:rPr lang="es-CO" sz="1000" dirty="0" err="1"/>
              <a:t>paradigm</a:t>
            </a:r>
            <a:r>
              <a:rPr lang="es-CO" sz="1000" dirty="0"/>
              <a:t>? </a:t>
            </a:r>
            <a:r>
              <a:rPr lang="es-CO" sz="1000" i="1" dirty="0" err="1"/>
              <a:t>Journal</a:t>
            </a:r>
            <a:r>
              <a:rPr lang="es-CO" sz="1000" i="1" dirty="0"/>
              <a:t> of </a:t>
            </a:r>
            <a:r>
              <a:rPr lang="es-CO" sz="1000" i="1" dirty="0" err="1"/>
              <a:t>Corporate</a:t>
            </a:r>
            <a:r>
              <a:rPr lang="es-CO" sz="1000" i="1" dirty="0"/>
              <a:t> </a:t>
            </a:r>
            <a:r>
              <a:rPr lang="es-CO" sz="1000" i="1" dirty="0" err="1"/>
              <a:t>Accounting</a:t>
            </a:r>
            <a:r>
              <a:rPr lang="es-CO" sz="1000" i="1" dirty="0"/>
              <a:t> &amp; </a:t>
            </a:r>
            <a:r>
              <a:rPr lang="es-CO" sz="1000" i="1" dirty="0" err="1"/>
              <a:t>Finance</a:t>
            </a:r>
            <a:r>
              <a:rPr lang="es-CO" sz="1000" dirty="0"/>
              <a:t>, 9-14.</a:t>
            </a:r>
          </a:p>
          <a:p>
            <a:r>
              <a:rPr lang="es-CO" sz="1000" dirty="0" err="1"/>
              <a:t>Berthold</a:t>
            </a:r>
            <a:r>
              <a:rPr lang="es-CO" sz="1000" dirty="0"/>
              <a:t>, M., </a:t>
            </a:r>
            <a:r>
              <a:rPr lang="es-CO" sz="1000" dirty="0" err="1"/>
              <a:t>Cebron</a:t>
            </a:r>
            <a:r>
              <a:rPr lang="es-CO" sz="1000" dirty="0"/>
              <a:t>, N., </a:t>
            </a:r>
            <a:r>
              <a:rPr lang="es-CO" sz="1000" dirty="0" err="1"/>
              <a:t>Dill</a:t>
            </a:r>
            <a:r>
              <a:rPr lang="es-CO" sz="1000" dirty="0"/>
              <a:t>, F., Gabriel, T., </a:t>
            </a:r>
            <a:r>
              <a:rPr lang="es-CO" sz="1000" dirty="0" err="1"/>
              <a:t>Kotter</a:t>
            </a:r>
            <a:r>
              <a:rPr lang="es-CO" sz="1000" dirty="0"/>
              <a:t>, T., </a:t>
            </a:r>
            <a:r>
              <a:rPr lang="es-CO" sz="1000" dirty="0" err="1"/>
              <a:t>Meinl</a:t>
            </a:r>
            <a:r>
              <a:rPr lang="es-CO" sz="1000" dirty="0"/>
              <a:t>, T., . . . </a:t>
            </a:r>
            <a:r>
              <a:rPr lang="es-CO" sz="1000" dirty="0" err="1"/>
              <a:t>Thiel</a:t>
            </a:r>
            <a:r>
              <a:rPr lang="es-CO" sz="1000" dirty="0"/>
              <a:t>, K. (2008). KNIME: </a:t>
            </a:r>
            <a:r>
              <a:rPr lang="es-CO" sz="1000" dirty="0" err="1"/>
              <a:t>The</a:t>
            </a:r>
            <a:r>
              <a:rPr lang="es-CO" sz="1000" dirty="0"/>
              <a:t> </a:t>
            </a:r>
            <a:r>
              <a:rPr lang="es-CO" sz="1000" dirty="0" err="1"/>
              <a:t>Konstanz</a:t>
            </a:r>
            <a:r>
              <a:rPr lang="es-CO" sz="1000" dirty="0"/>
              <a:t> </a:t>
            </a:r>
            <a:r>
              <a:rPr lang="es-CO" sz="1000" dirty="0" err="1"/>
              <a:t>Information</a:t>
            </a:r>
            <a:r>
              <a:rPr lang="es-CO" sz="1000" dirty="0"/>
              <a:t> </a:t>
            </a:r>
            <a:r>
              <a:rPr lang="es-CO" sz="1000" dirty="0" err="1"/>
              <a:t>Miner</a:t>
            </a:r>
            <a:r>
              <a:rPr lang="es-CO" sz="1000" dirty="0"/>
              <a:t>. En </a:t>
            </a:r>
            <a:r>
              <a:rPr lang="es-CO" sz="1000" i="1" dirty="0"/>
              <a:t>Data </a:t>
            </a:r>
            <a:r>
              <a:rPr lang="es-CO" sz="1000" i="1" dirty="0" err="1"/>
              <a:t>Analysis</a:t>
            </a:r>
            <a:r>
              <a:rPr lang="es-CO" sz="1000" i="1" dirty="0"/>
              <a:t>, Machine </a:t>
            </a:r>
            <a:r>
              <a:rPr lang="es-CO" sz="1000" i="1" dirty="0" err="1"/>
              <a:t>Learning</a:t>
            </a:r>
            <a:r>
              <a:rPr lang="es-CO" sz="1000" i="1" dirty="0"/>
              <a:t> and </a:t>
            </a:r>
            <a:r>
              <a:rPr lang="es-CO" sz="1000" i="1" dirty="0" err="1"/>
              <a:t>Applications</a:t>
            </a:r>
            <a:r>
              <a:rPr lang="es-CO" sz="1000" dirty="0"/>
              <a:t> (págs. 319-326). </a:t>
            </a:r>
            <a:r>
              <a:rPr lang="es-CO" sz="1000" dirty="0" err="1"/>
              <a:t>Berlin</a:t>
            </a:r>
            <a:r>
              <a:rPr lang="es-CO" sz="1000" dirty="0"/>
              <a:t>: </a:t>
            </a:r>
            <a:r>
              <a:rPr lang="es-CO" sz="1000" dirty="0" err="1"/>
              <a:t>Springer</a:t>
            </a:r>
            <a:r>
              <a:rPr lang="es-CO" sz="1000" dirty="0"/>
              <a:t> </a:t>
            </a:r>
            <a:r>
              <a:rPr lang="es-CO" sz="1000" dirty="0" err="1"/>
              <a:t>Berlin</a:t>
            </a:r>
            <a:r>
              <a:rPr lang="es-CO" sz="1000" dirty="0"/>
              <a:t> Heidelberg.</a:t>
            </a:r>
          </a:p>
          <a:p>
            <a:r>
              <a:rPr lang="es-CO" sz="1000" dirty="0"/>
              <a:t>BID. (30 de Marzo de 2011). </a:t>
            </a:r>
            <a:r>
              <a:rPr lang="es-CO" sz="1000" i="1" dirty="0"/>
              <a:t>BID. Lecciones aprendidas.</a:t>
            </a:r>
            <a:r>
              <a:rPr lang="es-CO" sz="1000" dirty="0"/>
              <a:t> Obtenido de BID. Lecciones aprendidas.: https://publications.iadb.org/bitstream/handle/11319/3855/Lecciones%20Aprendidas.pdf?sequence=1</a:t>
            </a:r>
          </a:p>
          <a:p>
            <a:r>
              <a:rPr lang="es-CO" sz="1000" dirty="0" err="1"/>
              <a:t>Bierly</a:t>
            </a:r>
            <a:r>
              <a:rPr lang="es-CO" sz="1000" dirty="0"/>
              <a:t>, P., </a:t>
            </a:r>
            <a:r>
              <a:rPr lang="es-CO" sz="1000" dirty="0" err="1"/>
              <a:t>Kessler</a:t>
            </a:r>
            <a:r>
              <a:rPr lang="es-CO" sz="1000" dirty="0"/>
              <a:t>, E., &amp; </a:t>
            </a:r>
            <a:r>
              <a:rPr lang="es-CO" sz="1000" dirty="0" err="1"/>
              <a:t>Christensen</a:t>
            </a:r>
            <a:r>
              <a:rPr lang="es-CO" sz="1000" dirty="0"/>
              <a:t>, E. (2000). </a:t>
            </a:r>
            <a:r>
              <a:rPr lang="es-CO" sz="1000" dirty="0" err="1"/>
              <a:t>Organizational</a:t>
            </a:r>
            <a:r>
              <a:rPr lang="es-CO" sz="1000" dirty="0"/>
              <a:t> </a:t>
            </a:r>
            <a:r>
              <a:rPr lang="es-CO" sz="1000" dirty="0" err="1"/>
              <a:t>learning</a:t>
            </a:r>
            <a:r>
              <a:rPr lang="es-CO" sz="1000" dirty="0"/>
              <a:t>, </a:t>
            </a:r>
            <a:r>
              <a:rPr lang="es-CO" sz="1000" dirty="0" err="1"/>
              <a:t>knowledge</a:t>
            </a:r>
            <a:r>
              <a:rPr lang="es-CO" sz="1000" dirty="0"/>
              <a:t> and </a:t>
            </a:r>
            <a:r>
              <a:rPr lang="es-CO" sz="1000" dirty="0" err="1"/>
              <a:t>wisdom</a:t>
            </a:r>
            <a:r>
              <a:rPr lang="es-CO" sz="1000" dirty="0"/>
              <a:t>. </a:t>
            </a:r>
            <a:r>
              <a:rPr lang="es-CO" sz="1000" i="1" dirty="0" err="1"/>
              <a:t>Journal</a:t>
            </a:r>
            <a:r>
              <a:rPr lang="es-CO" sz="1000" i="1" dirty="0"/>
              <a:t> of </a:t>
            </a:r>
            <a:r>
              <a:rPr lang="es-CO" sz="1000" i="1" dirty="0" err="1"/>
              <a:t>Organizational</a:t>
            </a:r>
            <a:r>
              <a:rPr lang="es-CO" sz="1000" i="1" dirty="0"/>
              <a:t> </a:t>
            </a:r>
            <a:r>
              <a:rPr lang="es-CO" sz="1000" i="1" dirty="0" err="1"/>
              <a:t>Change</a:t>
            </a:r>
            <a:r>
              <a:rPr lang="es-CO" sz="1000" i="1" dirty="0"/>
              <a:t> Management</a:t>
            </a:r>
            <a:r>
              <a:rPr lang="es-CO" sz="1000" dirty="0"/>
              <a:t>, 595-618.</a:t>
            </a:r>
          </a:p>
          <a:p>
            <a:r>
              <a:rPr lang="es-CO" sz="1000" dirty="0" err="1"/>
              <a:t>Breslin</a:t>
            </a:r>
            <a:r>
              <a:rPr lang="es-CO" sz="1000" dirty="0"/>
              <a:t>, J., &amp; </a:t>
            </a:r>
            <a:r>
              <a:rPr lang="es-CO" sz="1000" dirty="0" err="1"/>
              <a:t>Decker</a:t>
            </a:r>
            <a:r>
              <a:rPr lang="es-CO" sz="1000" dirty="0"/>
              <a:t>, S. (2007). </a:t>
            </a:r>
            <a:r>
              <a:rPr lang="es-CO" sz="1000" dirty="0" err="1"/>
              <a:t>The</a:t>
            </a:r>
            <a:r>
              <a:rPr lang="es-CO" sz="1000" dirty="0"/>
              <a:t> </a:t>
            </a:r>
            <a:r>
              <a:rPr lang="es-CO" sz="1000" dirty="0" err="1"/>
              <a:t>Future</a:t>
            </a:r>
            <a:r>
              <a:rPr lang="es-CO" sz="1000" dirty="0"/>
              <a:t> of Social Networks </a:t>
            </a:r>
            <a:r>
              <a:rPr lang="es-CO" sz="1000" dirty="0" err="1"/>
              <a:t>on</a:t>
            </a:r>
            <a:r>
              <a:rPr lang="es-CO" sz="1000" dirty="0"/>
              <a:t> </a:t>
            </a:r>
            <a:r>
              <a:rPr lang="es-CO" sz="1000" dirty="0" err="1"/>
              <a:t>the</a:t>
            </a:r>
            <a:r>
              <a:rPr lang="es-CO" sz="1000" dirty="0"/>
              <a:t> Internet: </a:t>
            </a:r>
            <a:r>
              <a:rPr lang="es-CO" sz="1000" dirty="0" err="1"/>
              <a:t>The</a:t>
            </a:r>
            <a:r>
              <a:rPr lang="es-CO" sz="1000" dirty="0"/>
              <a:t> </a:t>
            </a:r>
            <a:r>
              <a:rPr lang="es-CO" sz="1000" dirty="0" err="1"/>
              <a:t>Need</a:t>
            </a:r>
            <a:r>
              <a:rPr lang="es-CO" sz="1000" dirty="0"/>
              <a:t> </a:t>
            </a:r>
            <a:r>
              <a:rPr lang="es-CO" sz="1000" dirty="0" err="1"/>
              <a:t>for</a:t>
            </a:r>
            <a:r>
              <a:rPr lang="es-CO" sz="1000" dirty="0"/>
              <a:t> </a:t>
            </a:r>
            <a:r>
              <a:rPr lang="es-CO" sz="1000" dirty="0" err="1"/>
              <a:t>Semantics</a:t>
            </a:r>
            <a:r>
              <a:rPr lang="es-CO" sz="1000" dirty="0"/>
              <a:t>. </a:t>
            </a:r>
            <a:r>
              <a:rPr lang="es-CO" sz="1000" i="1" dirty="0"/>
              <a:t>IEEE Internet Computing, 11</a:t>
            </a:r>
            <a:r>
              <a:rPr lang="es-CO" sz="1000" dirty="0"/>
              <a:t>(6), 86-90.</a:t>
            </a:r>
          </a:p>
          <a:p>
            <a:r>
              <a:rPr lang="es-CO" sz="1000" dirty="0"/>
              <a:t>Cabrerizo, F., Ureña, R., </a:t>
            </a:r>
            <a:r>
              <a:rPr lang="es-CO" sz="1000" dirty="0" err="1"/>
              <a:t>Morente</a:t>
            </a:r>
            <a:r>
              <a:rPr lang="es-CO" sz="1000" dirty="0"/>
              <a:t>-Molinera, J. A., </a:t>
            </a:r>
            <a:r>
              <a:rPr lang="es-CO" sz="1000" dirty="0" err="1"/>
              <a:t>Pedrycz</a:t>
            </a:r>
            <a:r>
              <a:rPr lang="es-CO" sz="1000" dirty="0"/>
              <a:t>, W., Chiclana, F., &amp; Herrera-</a:t>
            </a:r>
            <a:r>
              <a:rPr lang="es-CO" sz="1000" dirty="0" err="1"/>
              <a:t>Viedna</a:t>
            </a:r>
            <a:r>
              <a:rPr lang="es-CO" sz="1000" dirty="0"/>
              <a:t>, E. (2015). A New </a:t>
            </a:r>
            <a:r>
              <a:rPr lang="es-CO" sz="1000" dirty="0" err="1"/>
              <a:t>Selection</a:t>
            </a:r>
            <a:r>
              <a:rPr lang="es-CO" sz="1000" dirty="0"/>
              <a:t> </a:t>
            </a:r>
            <a:r>
              <a:rPr lang="es-CO" sz="1000" dirty="0" err="1"/>
              <a:t>Process</a:t>
            </a:r>
            <a:r>
              <a:rPr lang="es-CO" sz="1000" dirty="0"/>
              <a:t> </a:t>
            </a:r>
            <a:r>
              <a:rPr lang="es-CO" sz="1000" dirty="0" err="1"/>
              <a:t>Based</a:t>
            </a:r>
            <a:r>
              <a:rPr lang="es-CO" sz="1000" dirty="0"/>
              <a:t> </a:t>
            </a:r>
            <a:r>
              <a:rPr lang="es-CO" sz="1000" dirty="0" err="1"/>
              <a:t>on</a:t>
            </a:r>
            <a:r>
              <a:rPr lang="es-CO" sz="1000" dirty="0"/>
              <a:t> Granular Computing </a:t>
            </a:r>
            <a:r>
              <a:rPr lang="es-CO" sz="1000" dirty="0" err="1"/>
              <a:t>for</a:t>
            </a:r>
            <a:r>
              <a:rPr lang="es-CO" sz="1000" dirty="0"/>
              <a:t> </a:t>
            </a:r>
            <a:r>
              <a:rPr lang="es-CO" sz="1000" dirty="0" err="1"/>
              <a:t>Group</a:t>
            </a:r>
            <a:r>
              <a:rPr lang="es-CO" sz="1000" dirty="0"/>
              <a:t> </a:t>
            </a:r>
            <a:r>
              <a:rPr lang="es-CO" sz="1000" dirty="0" err="1"/>
              <a:t>Decision</a:t>
            </a:r>
            <a:r>
              <a:rPr lang="es-CO" sz="1000" dirty="0"/>
              <a:t> </a:t>
            </a:r>
            <a:r>
              <a:rPr lang="es-CO" sz="1000" dirty="0" err="1"/>
              <a:t>Making</a:t>
            </a:r>
            <a:r>
              <a:rPr lang="es-CO" sz="1000" dirty="0"/>
              <a:t> </a:t>
            </a:r>
            <a:r>
              <a:rPr lang="es-CO" sz="1000" dirty="0" err="1"/>
              <a:t>Problems</a:t>
            </a:r>
            <a:r>
              <a:rPr lang="es-CO" sz="1000" dirty="0"/>
              <a:t>. En </a:t>
            </a:r>
            <a:r>
              <a:rPr lang="es-CO" sz="1000" i="1" dirty="0" err="1"/>
              <a:t>Communications</a:t>
            </a:r>
            <a:r>
              <a:rPr lang="es-CO" sz="1000" i="1" dirty="0"/>
              <a:t> in </a:t>
            </a:r>
            <a:r>
              <a:rPr lang="es-CO" sz="1000" i="1" dirty="0" err="1"/>
              <a:t>Computer</a:t>
            </a:r>
            <a:r>
              <a:rPr lang="es-CO" sz="1000" i="1" dirty="0"/>
              <a:t> and </a:t>
            </a:r>
            <a:r>
              <a:rPr lang="es-CO" sz="1000" i="1" dirty="0" err="1"/>
              <a:t>Information</a:t>
            </a:r>
            <a:r>
              <a:rPr lang="es-CO" sz="1000" i="1" dirty="0"/>
              <a:t> </a:t>
            </a:r>
            <a:r>
              <a:rPr lang="es-CO" sz="1000" i="1" dirty="0" err="1"/>
              <a:t>Science</a:t>
            </a:r>
            <a:r>
              <a:rPr lang="es-CO" sz="1000" dirty="0"/>
              <a:t> (págs. 13-24). </a:t>
            </a:r>
            <a:r>
              <a:rPr lang="es-CO" sz="1000" dirty="0" err="1"/>
              <a:t>Langkawi</a:t>
            </a:r>
            <a:r>
              <a:rPr lang="es-CO" sz="1000" dirty="0"/>
              <a:t>, Malaysia: </a:t>
            </a:r>
            <a:r>
              <a:rPr lang="es-CO" sz="1000" dirty="0" err="1"/>
              <a:t>Springer</a:t>
            </a:r>
            <a:r>
              <a:rPr lang="es-CO" sz="1000" dirty="0"/>
              <a:t> International Publishing.</a:t>
            </a:r>
          </a:p>
          <a:p>
            <a:r>
              <a:rPr lang="es-CO" sz="1000" dirty="0"/>
              <a:t>Cantador, I., &amp; </a:t>
            </a:r>
            <a:r>
              <a:rPr lang="es-CO" sz="1000" dirty="0" err="1"/>
              <a:t>Castells</a:t>
            </a:r>
            <a:r>
              <a:rPr lang="es-CO" sz="1000" dirty="0"/>
              <a:t>, P. (2006). </a:t>
            </a:r>
            <a:r>
              <a:rPr lang="es-CO" sz="1000" dirty="0" err="1"/>
              <a:t>Multilayered</a:t>
            </a:r>
            <a:r>
              <a:rPr lang="es-CO" sz="1000" dirty="0"/>
              <a:t> </a:t>
            </a:r>
            <a:r>
              <a:rPr lang="es-CO" sz="1000" dirty="0" err="1"/>
              <a:t>Semantic</a:t>
            </a:r>
            <a:r>
              <a:rPr lang="es-CO" sz="1000" dirty="0"/>
              <a:t> Social Network </a:t>
            </a:r>
            <a:r>
              <a:rPr lang="es-CO" sz="1000" dirty="0" err="1"/>
              <a:t>Modeling</a:t>
            </a:r>
            <a:r>
              <a:rPr lang="es-CO" sz="1000" dirty="0"/>
              <a:t> </a:t>
            </a:r>
            <a:r>
              <a:rPr lang="es-CO" sz="1000" dirty="0" err="1"/>
              <a:t>by</a:t>
            </a:r>
            <a:r>
              <a:rPr lang="es-CO" sz="1000" dirty="0"/>
              <a:t> </a:t>
            </a:r>
            <a:r>
              <a:rPr lang="es-CO" sz="1000" dirty="0" err="1"/>
              <a:t>Ontology-Based</a:t>
            </a:r>
            <a:r>
              <a:rPr lang="es-CO" sz="1000" dirty="0"/>
              <a:t> </a:t>
            </a:r>
            <a:r>
              <a:rPr lang="es-CO" sz="1000" dirty="0" err="1"/>
              <a:t>User</a:t>
            </a:r>
            <a:r>
              <a:rPr lang="es-CO" sz="1000" dirty="0"/>
              <a:t> </a:t>
            </a:r>
            <a:r>
              <a:rPr lang="es-CO" sz="1000" dirty="0" err="1"/>
              <a:t>Profiles</a:t>
            </a:r>
            <a:r>
              <a:rPr lang="es-CO" sz="1000" dirty="0"/>
              <a:t> </a:t>
            </a:r>
            <a:r>
              <a:rPr lang="es-CO" sz="1000" dirty="0" err="1"/>
              <a:t>Clustering</a:t>
            </a:r>
            <a:r>
              <a:rPr lang="es-CO" sz="1000" dirty="0"/>
              <a:t>: </a:t>
            </a:r>
            <a:r>
              <a:rPr lang="es-CO" sz="1000" dirty="0" err="1"/>
              <a:t>Application</a:t>
            </a:r>
            <a:r>
              <a:rPr lang="es-CO" sz="1000" dirty="0"/>
              <a:t> to </a:t>
            </a:r>
            <a:r>
              <a:rPr lang="es-CO" sz="1000" dirty="0" err="1"/>
              <a:t>Collaborative</a:t>
            </a:r>
            <a:r>
              <a:rPr lang="es-CO" sz="1000" dirty="0"/>
              <a:t> </a:t>
            </a:r>
            <a:r>
              <a:rPr lang="es-CO" sz="1000" dirty="0" err="1"/>
              <a:t>Filtering</a:t>
            </a:r>
            <a:r>
              <a:rPr lang="es-CO" sz="1000" dirty="0"/>
              <a:t>. </a:t>
            </a:r>
            <a:r>
              <a:rPr lang="es-CO" sz="1000" i="1" dirty="0" err="1"/>
              <a:t>Lecture</a:t>
            </a:r>
            <a:r>
              <a:rPr lang="es-CO" sz="1000" i="1" dirty="0"/>
              <a:t> Notes in </a:t>
            </a:r>
            <a:r>
              <a:rPr lang="es-CO" sz="1000" i="1" dirty="0" err="1"/>
              <a:t>Computer</a:t>
            </a:r>
            <a:r>
              <a:rPr lang="es-CO" sz="1000" i="1" dirty="0"/>
              <a:t> </a:t>
            </a:r>
            <a:r>
              <a:rPr lang="es-CO" sz="1000" i="1" dirty="0" err="1"/>
              <a:t>Science</a:t>
            </a:r>
            <a:r>
              <a:rPr lang="es-CO" sz="1000" dirty="0"/>
              <a:t>, 334-349. Obtenido de http://dx.doi.org/10.1007/11891451_30</a:t>
            </a:r>
          </a:p>
          <a:p>
            <a:r>
              <a:rPr lang="es-CO" sz="1000" dirty="0" err="1"/>
              <a:t>Cardenas</a:t>
            </a:r>
            <a:r>
              <a:rPr lang="es-CO" sz="1000" dirty="0"/>
              <a:t>, J., &amp; </a:t>
            </a:r>
            <a:r>
              <a:rPr lang="es-CO" sz="1000" dirty="0" err="1"/>
              <a:t>Spinola</a:t>
            </a:r>
            <a:r>
              <a:rPr lang="es-CO" sz="1000" dirty="0"/>
              <a:t>, M. (</a:t>
            </a:r>
            <a:r>
              <a:rPr lang="es-CO" sz="1000" dirty="0" err="1"/>
              <a:t>July</a:t>
            </a:r>
            <a:r>
              <a:rPr lang="es-CO" sz="1000" dirty="0"/>
              <a:t> de 2013). Role of </a:t>
            </a:r>
            <a:r>
              <a:rPr lang="es-CO" sz="1000" dirty="0" err="1"/>
              <a:t>Knowledge</a:t>
            </a:r>
            <a:r>
              <a:rPr lang="es-CO" sz="1000" dirty="0"/>
              <a:t> Management </a:t>
            </a:r>
            <a:r>
              <a:rPr lang="es-CO" sz="1000" dirty="0" err="1"/>
              <a:t>Systems</a:t>
            </a:r>
            <a:r>
              <a:rPr lang="es-CO" sz="1000" dirty="0"/>
              <a:t> </a:t>
            </a:r>
            <a:r>
              <a:rPr lang="es-CO" sz="1000" dirty="0" err="1"/>
              <a:t>within</a:t>
            </a:r>
            <a:r>
              <a:rPr lang="es-CO" sz="1000" dirty="0"/>
              <a:t> </a:t>
            </a:r>
            <a:r>
              <a:rPr lang="es-CO" sz="1000" dirty="0" err="1"/>
              <a:t>the</a:t>
            </a:r>
            <a:r>
              <a:rPr lang="es-CO" sz="1000" dirty="0"/>
              <a:t> </a:t>
            </a:r>
            <a:r>
              <a:rPr lang="es-CO" sz="1000" dirty="0" err="1"/>
              <a:t>expertise</a:t>
            </a:r>
            <a:r>
              <a:rPr lang="es-CO" sz="1000" dirty="0"/>
              <a:t> transfer. </a:t>
            </a:r>
            <a:r>
              <a:rPr lang="es-CO" sz="1000" i="1" dirty="0" err="1"/>
              <a:t>Technology</a:t>
            </a:r>
            <a:r>
              <a:rPr lang="es-CO" sz="1000" i="1" dirty="0"/>
              <a:t> Management in </a:t>
            </a:r>
            <a:r>
              <a:rPr lang="es-CO" sz="1000" i="1" dirty="0" err="1"/>
              <a:t>the</a:t>
            </a:r>
            <a:r>
              <a:rPr lang="es-CO" sz="1000" i="1" dirty="0"/>
              <a:t> IT-</a:t>
            </a:r>
            <a:r>
              <a:rPr lang="es-CO" sz="1000" i="1" dirty="0" err="1"/>
              <a:t>Driven</a:t>
            </a:r>
            <a:r>
              <a:rPr lang="es-CO" sz="1000" i="1" dirty="0"/>
              <a:t> </a:t>
            </a:r>
            <a:r>
              <a:rPr lang="es-CO" sz="1000" i="1" dirty="0" err="1"/>
              <a:t>Services</a:t>
            </a:r>
            <a:r>
              <a:rPr lang="es-CO" sz="1000" i="1" dirty="0"/>
              <a:t> (PICMET), 2013 </a:t>
            </a:r>
            <a:r>
              <a:rPr lang="es-CO" sz="1000" i="1" dirty="0" err="1"/>
              <a:t>Proceedings</a:t>
            </a:r>
            <a:r>
              <a:rPr lang="es-CO" sz="1000" i="1" dirty="0"/>
              <a:t> of PICMET '13:</a:t>
            </a:r>
            <a:r>
              <a:rPr lang="es-CO" sz="1000" dirty="0"/>
              <a:t>, (págs. 1302-1308</a:t>
            </a:r>
            <a:r>
              <a:rPr lang="es-CO" sz="1000" dirty="0" smtClean="0"/>
              <a:t>).</a:t>
            </a:r>
            <a:endParaRPr lang="es-CO" sz="1000" dirty="0"/>
          </a:p>
        </p:txBody>
      </p:sp>
    </p:spTree>
    <p:extLst>
      <p:ext uri="{BB962C8B-B14F-4D97-AF65-F5344CB8AC3E}">
        <p14:creationId xmlns:p14="http://schemas.microsoft.com/office/powerpoint/2010/main" val="1542113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Bibliografía </a:t>
            </a:r>
            <a:r>
              <a:rPr lang="es-CO" sz="2400" dirty="0" smtClean="0"/>
              <a:t>(2/7)</a:t>
            </a:r>
            <a:endParaRPr lang="es-CO" sz="2400" dirty="0"/>
          </a:p>
        </p:txBody>
      </p:sp>
      <p:sp>
        <p:nvSpPr>
          <p:cNvPr id="3" name="Marcador de contenido 2"/>
          <p:cNvSpPr>
            <a:spLocks noGrp="1"/>
          </p:cNvSpPr>
          <p:nvPr>
            <p:ph idx="1"/>
          </p:nvPr>
        </p:nvSpPr>
        <p:spPr>
          <a:xfrm>
            <a:off x="1097279" y="1845734"/>
            <a:ext cx="10390675" cy="4023360"/>
          </a:xfrm>
        </p:spPr>
        <p:txBody>
          <a:bodyPr>
            <a:noAutofit/>
          </a:bodyPr>
          <a:lstStyle/>
          <a:p>
            <a:r>
              <a:rPr lang="es-CO" sz="1000" dirty="0" err="1"/>
              <a:t>Carlucci</a:t>
            </a:r>
            <a:r>
              <a:rPr lang="es-CO" sz="1000" dirty="0"/>
              <a:t>, D., &amp; </a:t>
            </a:r>
            <a:r>
              <a:rPr lang="es-CO" sz="1000" dirty="0" err="1"/>
              <a:t>Schiuma</a:t>
            </a:r>
            <a:r>
              <a:rPr lang="es-CO" sz="1000" dirty="0"/>
              <a:t>, G. (2007). </a:t>
            </a:r>
            <a:r>
              <a:rPr lang="es-CO" sz="1000" dirty="0" err="1"/>
              <a:t>Knowledge</a:t>
            </a:r>
            <a:r>
              <a:rPr lang="es-CO" sz="1000" dirty="0"/>
              <a:t> </a:t>
            </a:r>
            <a:r>
              <a:rPr lang="es-CO" sz="1000" dirty="0" err="1"/>
              <a:t>assets</a:t>
            </a:r>
            <a:r>
              <a:rPr lang="es-CO" sz="1000" dirty="0"/>
              <a:t> </a:t>
            </a:r>
            <a:r>
              <a:rPr lang="es-CO" sz="1000" dirty="0" err="1"/>
              <a:t>value</a:t>
            </a:r>
            <a:r>
              <a:rPr lang="es-CO" sz="1000" dirty="0"/>
              <a:t> </a:t>
            </a:r>
            <a:r>
              <a:rPr lang="es-CO" sz="1000" dirty="0" err="1"/>
              <a:t>creation</a:t>
            </a:r>
            <a:r>
              <a:rPr lang="es-CO" sz="1000" dirty="0"/>
              <a:t> </a:t>
            </a:r>
            <a:r>
              <a:rPr lang="es-CO" sz="1000" dirty="0" err="1"/>
              <a:t>map</a:t>
            </a:r>
            <a:r>
              <a:rPr lang="es-CO" sz="1000" dirty="0"/>
              <a:t>. </a:t>
            </a:r>
            <a:r>
              <a:rPr lang="es-CO" sz="1000" dirty="0" err="1"/>
              <a:t>Assessing</a:t>
            </a:r>
            <a:r>
              <a:rPr lang="es-CO" sz="1000" dirty="0"/>
              <a:t> </a:t>
            </a:r>
            <a:r>
              <a:rPr lang="es-CO" sz="1000" dirty="0" err="1"/>
              <a:t>knowledge</a:t>
            </a:r>
            <a:r>
              <a:rPr lang="es-CO" sz="1000" dirty="0"/>
              <a:t> </a:t>
            </a:r>
            <a:r>
              <a:rPr lang="es-CO" sz="1000" dirty="0" err="1"/>
              <a:t>assets</a:t>
            </a:r>
            <a:r>
              <a:rPr lang="es-CO" sz="1000" dirty="0"/>
              <a:t> </a:t>
            </a:r>
            <a:r>
              <a:rPr lang="es-CO" sz="1000" dirty="0" err="1"/>
              <a:t>value</a:t>
            </a:r>
            <a:r>
              <a:rPr lang="es-CO" sz="1000" dirty="0"/>
              <a:t> drivers </a:t>
            </a:r>
            <a:r>
              <a:rPr lang="es-CO" sz="1000" dirty="0" err="1"/>
              <a:t>using</a:t>
            </a:r>
            <a:r>
              <a:rPr lang="es-CO" sz="1000" dirty="0"/>
              <a:t> AHP. </a:t>
            </a:r>
            <a:r>
              <a:rPr lang="es-CO" sz="1000" i="1" dirty="0" err="1"/>
              <a:t>Expert</a:t>
            </a:r>
            <a:r>
              <a:rPr lang="es-CO" sz="1000" i="1" dirty="0"/>
              <a:t> </a:t>
            </a:r>
            <a:r>
              <a:rPr lang="es-CO" sz="1000" i="1" dirty="0" err="1"/>
              <a:t>Systems</a:t>
            </a:r>
            <a:r>
              <a:rPr lang="es-CO" sz="1000" i="1" dirty="0"/>
              <a:t> </a:t>
            </a:r>
            <a:r>
              <a:rPr lang="es-CO" sz="1000" i="1" dirty="0" err="1"/>
              <a:t>With</a:t>
            </a:r>
            <a:r>
              <a:rPr lang="es-CO" sz="1000" i="1" dirty="0"/>
              <a:t> </a:t>
            </a:r>
            <a:r>
              <a:rPr lang="es-CO" sz="1000" i="1" dirty="0" err="1"/>
              <a:t>Applications</a:t>
            </a:r>
            <a:r>
              <a:rPr lang="es-CO" sz="1000" dirty="0"/>
              <a:t>, 814-821.</a:t>
            </a:r>
          </a:p>
          <a:p>
            <a:r>
              <a:rPr lang="es-CO" sz="1000" dirty="0"/>
              <a:t>Cepeda, G., &amp; Vera, G. (2007). </a:t>
            </a:r>
            <a:r>
              <a:rPr lang="es-CO" sz="1000" dirty="0" err="1"/>
              <a:t>Dynamic</a:t>
            </a:r>
            <a:r>
              <a:rPr lang="es-CO" sz="1000" dirty="0"/>
              <a:t> </a:t>
            </a:r>
            <a:r>
              <a:rPr lang="es-CO" sz="1000" dirty="0" err="1"/>
              <a:t>capabilities</a:t>
            </a:r>
            <a:r>
              <a:rPr lang="es-CO" sz="1000" dirty="0"/>
              <a:t> and </a:t>
            </a:r>
            <a:r>
              <a:rPr lang="es-CO" sz="1000" dirty="0" err="1"/>
              <a:t>operational</a:t>
            </a:r>
            <a:r>
              <a:rPr lang="es-CO" sz="1000" dirty="0"/>
              <a:t> </a:t>
            </a:r>
            <a:r>
              <a:rPr lang="es-CO" sz="1000" dirty="0" err="1"/>
              <a:t>capabilities</a:t>
            </a:r>
            <a:r>
              <a:rPr lang="es-CO" sz="1000" dirty="0"/>
              <a:t>: A </a:t>
            </a:r>
            <a:r>
              <a:rPr lang="es-CO" sz="1000" dirty="0" err="1"/>
              <a:t>knowledge</a:t>
            </a:r>
            <a:r>
              <a:rPr lang="es-CO" sz="1000" dirty="0"/>
              <a:t> </a:t>
            </a:r>
            <a:r>
              <a:rPr lang="es-CO" sz="1000" dirty="0" err="1"/>
              <a:t>management</a:t>
            </a:r>
            <a:r>
              <a:rPr lang="es-CO" sz="1000" dirty="0"/>
              <a:t> </a:t>
            </a:r>
            <a:r>
              <a:rPr lang="es-CO" sz="1000" dirty="0" err="1"/>
              <a:t>perspective</a:t>
            </a:r>
            <a:r>
              <a:rPr lang="es-CO" sz="1000" dirty="0"/>
              <a:t>. </a:t>
            </a:r>
            <a:r>
              <a:rPr lang="es-CO" sz="1000" i="1" dirty="0" err="1"/>
              <a:t>Journal</a:t>
            </a:r>
            <a:r>
              <a:rPr lang="es-CO" sz="1000" i="1" dirty="0"/>
              <a:t> Of Business </a:t>
            </a:r>
            <a:r>
              <a:rPr lang="es-CO" sz="1000" i="1" dirty="0" err="1"/>
              <a:t>Research</a:t>
            </a:r>
            <a:r>
              <a:rPr lang="es-CO" sz="1000" dirty="0"/>
              <a:t>, 426-437.</a:t>
            </a:r>
          </a:p>
          <a:p>
            <a:r>
              <a:rPr lang="es-CO" sz="1000" dirty="0" err="1"/>
              <a:t>Chatti</a:t>
            </a:r>
            <a:r>
              <a:rPr lang="es-CO" sz="1000" dirty="0"/>
              <a:t>, M. A. (2012). </a:t>
            </a:r>
            <a:r>
              <a:rPr lang="es-CO" sz="1000" dirty="0" err="1"/>
              <a:t>Knowledge</a:t>
            </a:r>
            <a:r>
              <a:rPr lang="es-CO" sz="1000" dirty="0"/>
              <a:t> </a:t>
            </a:r>
            <a:r>
              <a:rPr lang="es-CO" sz="1000" dirty="0" err="1"/>
              <a:t>management</a:t>
            </a:r>
            <a:r>
              <a:rPr lang="es-CO" sz="1000" dirty="0"/>
              <a:t>: a personal </a:t>
            </a:r>
            <a:r>
              <a:rPr lang="es-CO" sz="1000" dirty="0" err="1"/>
              <a:t>knowledge</a:t>
            </a:r>
            <a:r>
              <a:rPr lang="es-CO" sz="1000" dirty="0"/>
              <a:t> </a:t>
            </a:r>
            <a:r>
              <a:rPr lang="es-CO" sz="1000" dirty="0" err="1"/>
              <a:t>network</a:t>
            </a:r>
            <a:r>
              <a:rPr lang="es-CO" sz="1000" dirty="0"/>
              <a:t> </a:t>
            </a:r>
            <a:r>
              <a:rPr lang="es-CO" sz="1000" dirty="0" err="1"/>
              <a:t>perspective</a:t>
            </a:r>
            <a:r>
              <a:rPr lang="es-CO" sz="1000" dirty="0"/>
              <a:t>. </a:t>
            </a:r>
            <a:r>
              <a:rPr lang="es-CO" sz="1000" i="1" dirty="0" err="1"/>
              <a:t>Journal</a:t>
            </a:r>
            <a:r>
              <a:rPr lang="es-CO" sz="1000" i="1" dirty="0"/>
              <a:t> of </a:t>
            </a:r>
            <a:r>
              <a:rPr lang="es-CO" sz="1000" i="1" dirty="0" err="1"/>
              <a:t>Knowledge</a:t>
            </a:r>
            <a:r>
              <a:rPr lang="es-CO" sz="1000" i="1" dirty="0"/>
              <a:t> Management, 16</a:t>
            </a:r>
            <a:r>
              <a:rPr lang="es-CO" sz="1000" dirty="0"/>
              <a:t>(5), 829-844. Obtenido de http://dx.doi.org/10.1108/13673271211262835</a:t>
            </a:r>
          </a:p>
          <a:p>
            <a:r>
              <a:rPr lang="es-CO" sz="1000" dirty="0" err="1"/>
              <a:t>Cheng</a:t>
            </a:r>
            <a:r>
              <a:rPr lang="es-CO" sz="1000" dirty="0"/>
              <a:t>, H.-L. (2010). </a:t>
            </a:r>
            <a:r>
              <a:rPr lang="es-CO" sz="1000" dirty="0" err="1"/>
              <a:t>Seeking</a:t>
            </a:r>
            <a:r>
              <a:rPr lang="es-CO" sz="1000" dirty="0"/>
              <a:t> </a:t>
            </a:r>
            <a:r>
              <a:rPr lang="es-CO" sz="1000" dirty="0" err="1"/>
              <a:t>knowledge</a:t>
            </a:r>
            <a:r>
              <a:rPr lang="es-CO" sz="1000" dirty="0"/>
              <a:t> </a:t>
            </a:r>
            <a:r>
              <a:rPr lang="es-CO" sz="1000" dirty="0" err="1"/>
              <a:t>or</a:t>
            </a:r>
            <a:r>
              <a:rPr lang="es-CO" sz="1000" dirty="0"/>
              <a:t> </a:t>
            </a:r>
            <a:r>
              <a:rPr lang="es-CO" sz="1000" dirty="0" err="1"/>
              <a:t>gaining</a:t>
            </a:r>
            <a:r>
              <a:rPr lang="es-CO" sz="1000" dirty="0"/>
              <a:t> </a:t>
            </a:r>
            <a:r>
              <a:rPr lang="es-CO" sz="1000" dirty="0" err="1"/>
              <a:t>legitimacy</a:t>
            </a:r>
            <a:r>
              <a:rPr lang="es-CO" sz="1000" dirty="0"/>
              <a:t>? Role of social </a:t>
            </a:r>
            <a:r>
              <a:rPr lang="es-CO" sz="1000" dirty="0" err="1"/>
              <a:t>networks</a:t>
            </a:r>
            <a:r>
              <a:rPr lang="es-CO" sz="1000" dirty="0"/>
              <a:t> </a:t>
            </a:r>
            <a:r>
              <a:rPr lang="es-CO" sz="1000" dirty="0" err="1"/>
              <a:t>on</a:t>
            </a:r>
            <a:r>
              <a:rPr lang="es-CO" sz="1000" dirty="0"/>
              <a:t> new </a:t>
            </a:r>
            <a:r>
              <a:rPr lang="es-CO" sz="1000" dirty="0" err="1"/>
              <a:t>practice</a:t>
            </a:r>
            <a:r>
              <a:rPr lang="es-CO" sz="1000" dirty="0"/>
              <a:t> </a:t>
            </a:r>
            <a:r>
              <a:rPr lang="es-CO" sz="1000" dirty="0" err="1"/>
              <a:t>adoption</a:t>
            </a:r>
            <a:r>
              <a:rPr lang="es-CO" sz="1000" dirty="0"/>
              <a:t> </a:t>
            </a:r>
            <a:r>
              <a:rPr lang="es-CO" sz="1000" dirty="0" err="1"/>
              <a:t>by</a:t>
            </a:r>
            <a:r>
              <a:rPr lang="es-CO" sz="1000" dirty="0"/>
              <a:t> OEM </a:t>
            </a:r>
            <a:r>
              <a:rPr lang="es-CO" sz="1000" dirty="0" err="1"/>
              <a:t>suppliers</a:t>
            </a:r>
            <a:r>
              <a:rPr lang="es-CO" sz="1000" dirty="0"/>
              <a:t>. </a:t>
            </a:r>
            <a:r>
              <a:rPr lang="es-CO" sz="1000" i="1" dirty="0" err="1"/>
              <a:t>Journal</a:t>
            </a:r>
            <a:r>
              <a:rPr lang="es-CO" sz="1000" i="1" dirty="0"/>
              <a:t> of Business </a:t>
            </a:r>
            <a:r>
              <a:rPr lang="es-CO" sz="1000" i="1" dirty="0" err="1"/>
              <a:t>Research</a:t>
            </a:r>
            <a:r>
              <a:rPr lang="es-CO" sz="1000" dirty="0"/>
              <a:t>, 824-831.</a:t>
            </a:r>
          </a:p>
          <a:p>
            <a:r>
              <a:rPr lang="es-CO" sz="1000" dirty="0"/>
              <a:t>Cuellar, M., Delgado, M., &amp; </a:t>
            </a:r>
            <a:r>
              <a:rPr lang="es-CO" sz="1000" dirty="0" err="1"/>
              <a:t>Pegalajar</a:t>
            </a:r>
            <a:r>
              <a:rPr lang="es-CO" sz="1000" dirty="0"/>
              <a:t>, M. (2011). </a:t>
            </a:r>
            <a:r>
              <a:rPr lang="es-CO" sz="1000" dirty="0" err="1"/>
              <a:t>Improving</a:t>
            </a:r>
            <a:r>
              <a:rPr lang="es-CO" sz="1000" dirty="0"/>
              <a:t> </a:t>
            </a:r>
            <a:r>
              <a:rPr lang="es-CO" sz="1000" dirty="0" err="1"/>
              <a:t>learning</a:t>
            </a:r>
            <a:r>
              <a:rPr lang="es-CO" sz="1000" dirty="0"/>
              <a:t> </a:t>
            </a:r>
            <a:r>
              <a:rPr lang="es-CO" sz="1000" dirty="0" err="1"/>
              <a:t>management</a:t>
            </a:r>
            <a:r>
              <a:rPr lang="es-CO" sz="1000" dirty="0"/>
              <a:t> </a:t>
            </a:r>
            <a:r>
              <a:rPr lang="es-CO" sz="1000" dirty="0" err="1"/>
              <a:t>through</a:t>
            </a:r>
            <a:r>
              <a:rPr lang="es-CO" sz="1000" dirty="0"/>
              <a:t> </a:t>
            </a:r>
            <a:r>
              <a:rPr lang="es-CO" sz="1000" dirty="0" err="1"/>
              <a:t>semantic</a:t>
            </a:r>
            <a:r>
              <a:rPr lang="es-CO" sz="1000" dirty="0"/>
              <a:t> web and social </a:t>
            </a:r>
            <a:r>
              <a:rPr lang="es-CO" sz="1000" dirty="0" err="1"/>
              <a:t>networks</a:t>
            </a:r>
            <a:r>
              <a:rPr lang="es-CO" sz="1000" dirty="0"/>
              <a:t> in e-</a:t>
            </a:r>
            <a:r>
              <a:rPr lang="es-CO" sz="1000" dirty="0" err="1"/>
              <a:t>learning</a:t>
            </a:r>
            <a:r>
              <a:rPr lang="es-CO" sz="1000" dirty="0"/>
              <a:t> </a:t>
            </a:r>
            <a:r>
              <a:rPr lang="es-CO" sz="1000" dirty="0" err="1"/>
              <a:t>environments</a:t>
            </a:r>
            <a:r>
              <a:rPr lang="es-CO" sz="1000" dirty="0"/>
              <a:t>. </a:t>
            </a:r>
            <a:r>
              <a:rPr lang="es-CO" sz="1000" i="1" dirty="0" err="1"/>
              <a:t>Expert</a:t>
            </a:r>
            <a:r>
              <a:rPr lang="es-CO" sz="1000" i="1" dirty="0"/>
              <a:t> </a:t>
            </a:r>
            <a:r>
              <a:rPr lang="es-CO" sz="1000" i="1" dirty="0" err="1"/>
              <a:t>Systems</a:t>
            </a:r>
            <a:r>
              <a:rPr lang="es-CO" sz="1000" i="1" dirty="0"/>
              <a:t> </a:t>
            </a:r>
            <a:r>
              <a:rPr lang="es-CO" sz="1000" i="1" dirty="0" err="1"/>
              <a:t>with</a:t>
            </a:r>
            <a:r>
              <a:rPr lang="es-CO" sz="1000" i="1" dirty="0"/>
              <a:t> </a:t>
            </a:r>
            <a:r>
              <a:rPr lang="es-CO" sz="1000" i="1" dirty="0" err="1"/>
              <a:t>Applications</a:t>
            </a:r>
            <a:r>
              <a:rPr lang="es-CO" sz="1000" dirty="0"/>
              <a:t>, 4181-4189.</a:t>
            </a:r>
          </a:p>
          <a:p>
            <a:r>
              <a:rPr lang="es-CO" sz="1000" dirty="0"/>
              <a:t>Dawson, S. (2008). A </a:t>
            </a:r>
            <a:r>
              <a:rPr lang="es-CO" sz="1000" dirty="0" err="1"/>
              <a:t>study</a:t>
            </a:r>
            <a:r>
              <a:rPr lang="es-CO" sz="1000" dirty="0"/>
              <a:t> of </a:t>
            </a:r>
            <a:r>
              <a:rPr lang="es-CO" sz="1000" dirty="0" err="1"/>
              <a:t>the</a:t>
            </a:r>
            <a:r>
              <a:rPr lang="es-CO" sz="1000" dirty="0"/>
              <a:t> </a:t>
            </a:r>
            <a:r>
              <a:rPr lang="es-CO" sz="1000" dirty="0" err="1"/>
              <a:t>relationship</a:t>
            </a:r>
            <a:r>
              <a:rPr lang="es-CO" sz="1000" dirty="0"/>
              <a:t> </a:t>
            </a:r>
            <a:r>
              <a:rPr lang="es-CO" sz="1000" dirty="0" err="1"/>
              <a:t>between</a:t>
            </a:r>
            <a:r>
              <a:rPr lang="es-CO" sz="1000" dirty="0"/>
              <a:t> </a:t>
            </a:r>
            <a:r>
              <a:rPr lang="es-CO" sz="1000" dirty="0" err="1"/>
              <a:t>student</a:t>
            </a:r>
            <a:r>
              <a:rPr lang="es-CO" sz="1000" dirty="0"/>
              <a:t> social </a:t>
            </a:r>
            <a:r>
              <a:rPr lang="es-CO" sz="1000" dirty="0" err="1"/>
              <a:t>networks</a:t>
            </a:r>
            <a:r>
              <a:rPr lang="es-CO" sz="1000" dirty="0"/>
              <a:t> and </a:t>
            </a:r>
            <a:r>
              <a:rPr lang="es-CO" sz="1000" dirty="0" err="1"/>
              <a:t>sense</a:t>
            </a:r>
            <a:r>
              <a:rPr lang="es-CO" sz="1000" dirty="0"/>
              <a:t> of </a:t>
            </a:r>
            <a:r>
              <a:rPr lang="es-CO" sz="1000" dirty="0" err="1"/>
              <a:t>community</a:t>
            </a:r>
            <a:r>
              <a:rPr lang="es-CO" sz="1000" dirty="0"/>
              <a:t>. </a:t>
            </a:r>
            <a:r>
              <a:rPr lang="es-CO" sz="1000" i="1" dirty="0" err="1"/>
              <a:t>Educational</a:t>
            </a:r>
            <a:r>
              <a:rPr lang="es-CO" sz="1000" i="1" dirty="0"/>
              <a:t> </a:t>
            </a:r>
            <a:r>
              <a:rPr lang="es-CO" sz="1000" i="1" dirty="0" err="1"/>
              <a:t>Technology</a:t>
            </a:r>
            <a:r>
              <a:rPr lang="es-CO" sz="1000" i="1" dirty="0"/>
              <a:t> &amp; </a:t>
            </a:r>
            <a:r>
              <a:rPr lang="es-CO" sz="1000" i="1" dirty="0" err="1"/>
              <a:t>Society</a:t>
            </a:r>
            <a:r>
              <a:rPr lang="es-CO" sz="1000" dirty="0"/>
              <a:t>, 224-238.</a:t>
            </a:r>
          </a:p>
          <a:p>
            <a:r>
              <a:rPr lang="es-CO" sz="1000" dirty="0"/>
              <a:t>De </a:t>
            </a:r>
            <a:r>
              <a:rPr lang="es-CO" sz="1000" dirty="0" err="1"/>
              <a:t>Maio</a:t>
            </a:r>
            <a:r>
              <a:rPr lang="es-CO" sz="1000" dirty="0"/>
              <a:t>, C., </a:t>
            </a:r>
            <a:r>
              <a:rPr lang="es-CO" sz="1000" dirty="0" err="1"/>
              <a:t>Fenza</a:t>
            </a:r>
            <a:r>
              <a:rPr lang="es-CO" sz="1000" dirty="0"/>
              <a:t>, G., Gallo, M., </a:t>
            </a:r>
            <a:r>
              <a:rPr lang="es-CO" sz="1000" dirty="0" err="1"/>
              <a:t>Loia</a:t>
            </a:r>
            <a:r>
              <a:rPr lang="es-CO" sz="1000" dirty="0"/>
              <a:t>, V., &amp; </a:t>
            </a:r>
            <a:r>
              <a:rPr lang="es-CO" sz="1000" dirty="0" err="1"/>
              <a:t>Senatore</a:t>
            </a:r>
            <a:r>
              <a:rPr lang="es-CO" sz="1000" dirty="0"/>
              <a:t>, S. (2014). Formal and </a:t>
            </a:r>
            <a:r>
              <a:rPr lang="es-CO" sz="1000" dirty="0" err="1"/>
              <a:t>relational</a:t>
            </a:r>
            <a:r>
              <a:rPr lang="es-CO" sz="1000" dirty="0"/>
              <a:t> concept </a:t>
            </a:r>
            <a:r>
              <a:rPr lang="es-CO" sz="1000" dirty="0" err="1"/>
              <a:t>analysis</a:t>
            </a:r>
            <a:r>
              <a:rPr lang="es-CO" sz="1000" dirty="0"/>
              <a:t> </a:t>
            </a:r>
            <a:r>
              <a:rPr lang="es-CO" sz="1000" dirty="0" err="1"/>
              <a:t>for</a:t>
            </a:r>
            <a:r>
              <a:rPr lang="es-CO" sz="1000" dirty="0"/>
              <a:t> </a:t>
            </a:r>
            <a:r>
              <a:rPr lang="es-CO" sz="1000" dirty="0" err="1"/>
              <a:t>fuzzy-based</a:t>
            </a:r>
            <a:r>
              <a:rPr lang="es-CO" sz="1000" dirty="0"/>
              <a:t> </a:t>
            </a:r>
            <a:r>
              <a:rPr lang="es-CO" sz="1000" dirty="0" err="1"/>
              <a:t>automatic</a:t>
            </a:r>
            <a:r>
              <a:rPr lang="es-CO" sz="1000" dirty="0"/>
              <a:t> </a:t>
            </a:r>
            <a:r>
              <a:rPr lang="es-CO" sz="1000" dirty="0" err="1"/>
              <a:t>semantic</a:t>
            </a:r>
            <a:r>
              <a:rPr lang="es-CO" sz="1000" dirty="0"/>
              <a:t> </a:t>
            </a:r>
            <a:r>
              <a:rPr lang="es-CO" sz="1000" dirty="0" err="1"/>
              <a:t>annotation</a:t>
            </a:r>
            <a:r>
              <a:rPr lang="es-CO" sz="1000" dirty="0"/>
              <a:t>. </a:t>
            </a:r>
            <a:r>
              <a:rPr lang="es-CO" sz="1000" i="1" dirty="0" err="1"/>
              <a:t>Applied</a:t>
            </a:r>
            <a:r>
              <a:rPr lang="es-CO" sz="1000" i="1" dirty="0"/>
              <a:t> </a:t>
            </a:r>
            <a:r>
              <a:rPr lang="es-CO" sz="1000" i="1" dirty="0" err="1"/>
              <a:t>Intelligence</a:t>
            </a:r>
            <a:r>
              <a:rPr lang="es-CO" sz="1000" i="1" dirty="0"/>
              <a:t>, 40</a:t>
            </a:r>
            <a:r>
              <a:rPr lang="es-CO" sz="1000" dirty="0"/>
              <a:t>(1), 154-177.</a:t>
            </a:r>
          </a:p>
          <a:p>
            <a:r>
              <a:rPr lang="es-CO" sz="1000" dirty="0" err="1"/>
              <a:t>Delen</a:t>
            </a:r>
            <a:r>
              <a:rPr lang="es-CO" sz="1000" dirty="0"/>
              <a:t>, D., </a:t>
            </a:r>
            <a:r>
              <a:rPr lang="es-CO" sz="1000" dirty="0" err="1"/>
              <a:t>Zaim</a:t>
            </a:r>
            <a:r>
              <a:rPr lang="es-CO" sz="1000" dirty="0"/>
              <a:t>, H., </a:t>
            </a:r>
            <a:r>
              <a:rPr lang="es-CO" sz="1000" dirty="0" err="1"/>
              <a:t>Kuzey</a:t>
            </a:r>
            <a:r>
              <a:rPr lang="es-CO" sz="1000" dirty="0"/>
              <a:t>, C., &amp; </a:t>
            </a:r>
            <a:r>
              <a:rPr lang="es-CO" sz="1000" dirty="0" err="1"/>
              <a:t>Zaim</a:t>
            </a:r>
            <a:r>
              <a:rPr lang="es-CO" sz="1000" dirty="0"/>
              <a:t>, S. (2013). A </a:t>
            </a:r>
            <a:r>
              <a:rPr lang="es-CO" sz="1000" dirty="0" err="1"/>
              <a:t>comparative</a:t>
            </a:r>
            <a:r>
              <a:rPr lang="es-CO" sz="1000" dirty="0"/>
              <a:t> </a:t>
            </a:r>
            <a:r>
              <a:rPr lang="es-CO" sz="1000" dirty="0" err="1"/>
              <a:t>analysis</a:t>
            </a:r>
            <a:r>
              <a:rPr lang="es-CO" sz="1000" dirty="0"/>
              <a:t> of machine </a:t>
            </a:r>
            <a:r>
              <a:rPr lang="es-CO" sz="1000" dirty="0" err="1"/>
              <a:t>learning</a:t>
            </a:r>
            <a:r>
              <a:rPr lang="es-CO" sz="1000" dirty="0"/>
              <a:t> </a:t>
            </a:r>
            <a:r>
              <a:rPr lang="es-CO" sz="1000" dirty="0" err="1"/>
              <a:t>systems</a:t>
            </a:r>
            <a:r>
              <a:rPr lang="es-CO" sz="1000" dirty="0"/>
              <a:t> </a:t>
            </a:r>
            <a:r>
              <a:rPr lang="es-CO" sz="1000" dirty="0" err="1"/>
              <a:t>for</a:t>
            </a:r>
            <a:r>
              <a:rPr lang="es-CO" sz="1000" dirty="0"/>
              <a:t> </a:t>
            </a:r>
            <a:r>
              <a:rPr lang="es-CO" sz="1000" dirty="0" err="1"/>
              <a:t>measuring</a:t>
            </a:r>
            <a:r>
              <a:rPr lang="es-CO" sz="1000" dirty="0"/>
              <a:t> </a:t>
            </a:r>
            <a:r>
              <a:rPr lang="es-CO" sz="1000" dirty="0" err="1"/>
              <a:t>the</a:t>
            </a:r>
            <a:r>
              <a:rPr lang="es-CO" sz="1000" dirty="0"/>
              <a:t> </a:t>
            </a:r>
            <a:r>
              <a:rPr lang="es-CO" sz="1000" dirty="0" err="1"/>
              <a:t>impact</a:t>
            </a:r>
            <a:r>
              <a:rPr lang="es-CO" sz="1000" dirty="0"/>
              <a:t> of </a:t>
            </a:r>
            <a:r>
              <a:rPr lang="es-CO" sz="1000" dirty="0" err="1"/>
              <a:t>knowledge</a:t>
            </a:r>
            <a:r>
              <a:rPr lang="es-CO" sz="1000" dirty="0"/>
              <a:t> </a:t>
            </a:r>
            <a:r>
              <a:rPr lang="es-CO" sz="1000" dirty="0" err="1"/>
              <a:t>management</a:t>
            </a:r>
            <a:r>
              <a:rPr lang="es-CO" sz="1000" dirty="0"/>
              <a:t> </a:t>
            </a:r>
            <a:r>
              <a:rPr lang="es-CO" sz="1000" dirty="0" err="1"/>
              <a:t>practices</a:t>
            </a:r>
            <a:r>
              <a:rPr lang="es-CO" sz="1000" dirty="0"/>
              <a:t>. </a:t>
            </a:r>
            <a:r>
              <a:rPr lang="es-CO" sz="1000" i="1" dirty="0" err="1"/>
              <a:t>Decision</a:t>
            </a:r>
            <a:r>
              <a:rPr lang="es-CO" sz="1000" i="1" dirty="0"/>
              <a:t> </a:t>
            </a:r>
            <a:r>
              <a:rPr lang="es-CO" sz="1000" i="1" dirty="0" err="1"/>
              <a:t>Support</a:t>
            </a:r>
            <a:r>
              <a:rPr lang="es-CO" sz="1000" i="1" dirty="0"/>
              <a:t> </a:t>
            </a:r>
            <a:r>
              <a:rPr lang="es-CO" sz="1000" i="1" dirty="0" err="1"/>
              <a:t>Systems</a:t>
            </a:r>
            <a:r>
              <a:rPr lang="es-CO" sz="1000" i="1" dirty="0"/>
              <a:t>, 1</a:t>
            </a:r>
            <a:r>
              <a:rPr lang="es-CO" sz="1000" dirty="0"/>
              <a:t>(54), 1150-1160.</a:t>
            </a:r>
          </a:p>
          <a:p>
            <a:r>
              <a:rPr lang="es-CO" sz="1000" dirty="0" err="1"/>
              <a:t>Donmus</a:t>
            </a:r>
            <a:r>
              <a:rPr lang="es-CO" sz="1000" dirty="0"/>
              <a:t>, V. (2010). </a:t>
            </a:r>
            <a:r>
              <a:rPr lang="es-CO" sz="1000" dirty="0" err="1"/>
              <a:t>The</a:t>
            </a:r>
            <a:r>
              <a:rPr lang="es-CO" sz="1000" dirty="0"/>
              <a:t> use of social </a:t>
            </a:r>
            <a:r>
              <a:rPr lang="es-CO" sz="1000" dirty="0" err="1"/>
              <a:t>networks</a:t>
            </a:r>
            <a:r>
              <a:rPr lang="es-CO" sz="1000" dirty="0"/>
              <a:t> in </a:t>
            </a:r>
            <a:r>
              <a:rPr lang="es-CO" sz="1000" dirty="0" err="1"/>
              <a:t>educational</a:t>
            </a:r>
            <a:r>
              <a:rPr lang="es-CO" sz="1000" dirty="0"/>
              <a:t> </a:t>
            </a:r>
            <a:r>
              <a:rPr lang="es-CO" sz="1000" dirty="0" err="1"/>
              <a:t>computer-game</a:t>
            </a:r>
            <a:r>
              <a:rPr lang="es-CO" sz="1000" dirty="0"/>
              <a:t> </a:t>
            </a:r>
            <a:r>
              <a:rPr lang="es-CO" sz="1000" dirty="0" err="1"/>
              <a:t>based</a:t>
            </a:r>
            <a:r>
              <a:rPr lang="es-CO" sz="1000" dirty="0"/>
              <a:t> </a:t>
            </a:r>
            <a:r>
              <a:rPr lang="es-CO" sz="1000" dirty="0" err="1"/>
              <a:t>foreign</a:t>
            </a:r>
            <a:r>
              <a:rPr lang="es-CO" sz="1000" dirty="0"/>
              <a:t> </a:t>
            </a:r>
            <a:r>
              <a:rPr lang="es-CO" sz="1000" dirty="0" err="1"/>
              <a:t>language</a:t>
            </a:r>
            <a:r>
              <a:rPr lang="es-CO" sz="1000" dirty="0"/>
              <a:t> </a:t>
            </a:r>
            <a:r>
              <a:rPr lang="es-CO" sz="1000" dirty="0" err="1"/>
              <a:t>learning</a:t>
            </a:r>
            <a:r>
              <a:rPr lang="es-CO" sz="1000" dirty="0"/>
              <a:t>. </a:t>
            </a:r>
            <a:r>
              <a:rPr lang="es-CO" sz="1000" i="1" dirty="0" err="1"/>
              <a:t>Procedia</a:t>
            </a:r>
            <a:r>
              <a:rPr lang="es-CO" sz="1000" i="1" dirty="0"/>
              <a:t> - Social and </a:t>
            </a:r>
            <a:r>
              <a:rPr lang="es-CO" sz="1000" i="1" dirty="0" err="1"/>
              <a:t>Behavioral</a:t>
            </a:r>
            <a:r>
              <a:rPr lang="es-CO" sz="1000" i="1" dirty="0"/>
              <a:t> </a:t>
            </a:r>
            <a:r>
              <a:rPr lang="es-CO" sz="1000" i="1" dirty="0" err="1"/>
              <a:t>Sciences</a:t>
            </a:r>
            <a:r>
              <a:rPr lang="es-CO" sz="1000" dirty="0"/>
              <a:t>, 1497-1503.</a:t>
            </a:r>
          </a:p>
          <a:p>
            <a:r>
              <a:rPr lang="es-CO" sz="1000" dirty="0" err="1"/>
              <a:t>Eom</a:t>
            </a:r>
            <a:r>
              <a:rPr lang="es-CO" sz="1000" dirty="0"/>
              <a:t>, H.-E., &amp; Lee, S.-W. (2013). Human-</a:t>
            </a:r>
            <a:r>
              <a:rPr lang="es-CO" sz="1000" dirty="0" err="1"/>
              <a:t>centered</a:t>
            </a:r>
            <a:r>
              <a:rPr lang="es-CO" sz="1000" dirty="0"/>
              <a:t> software </a:t>
            </a:r>
            <a:r>
              <a:rPr lang="es-CO" sz="1000" dirty="0" err="1"/>
              <a:t>development</a:t>
            </a:r>
            <a:r>
              <a:rPr lang="es-CO" sz="1000" dirty="0"/>
              <a:t> </a:t>
            </a:r>
            <a:r>
              <a:rPr lang="es-CO" sz="1000" dirty="0" err="1"/>
              <a:t>methodology</a:t>
            </a:r>
            <a:r>
              <a:rPr lang="es-CO" sz="1000" dirty="0"/>
              <a:t> in </a:t>
            </a:r>
            <a:r>
              <a:rPr lang="es-CO" sz="1000" dirty="0" err="1"/>
              <a:t>mobile</a:t>
            </a:r>
            <a:r>
              <a:rPr lang="es-CO" sz="1000" dirty="0"/>
              <a:t> </a:t>
            </a:r>
            <a:r>
              <a:rPr lang="es-CO" sz="1000" dirty="0" err="1"/>
              <a:t>computing</a:t>
            </a:r>
            <a:r>
              <a:rPr lang="es-CO" sz="1000" dirty="0"/>
              <a:t> </a:t>
            </a:r>
            <a:r>
              <a:rPr lang="es-CO" sz="1000" dirty="0" err="1"/>
              <a:t>environment</a:t>
            </a:r>
            <a:r>
              <a:rPr lang="es-CO" sz="1000" dirty="0"/>
              <a:t>: </a:t>
            </a:r>
            <a:r>
              <a:rPr lang="es-CO" sz="1000" dirty="0" err="1"/>
              <a:t>agent-supported</a:t>
            </a:r>
            <a:r>
              <a:rPr lang="es-CO" sz="1000" dirty="0"/>
              <a:t> agile </a:t>
            </a:r>
            <a:r>
              <a:rPr lang="es-CO" sz="1000" dirty="0" err="1"/>
              <a:t>approach</a:t>
            </a:r>
            <a:r>
              <a:rPr lang="es-CO" sz="1000" dirty="0"/>
              <a:t>. </a:t>
            </a:r>
            <a:r>
              <a:rPr lang="es-CO" sz="1000" i="1" dirty="0" err="1"/>
              <a:t>Journal</a:t>
            </a:r>
            <a:r>
              <a:rPr lang="es-CO" sz="1000" i="1" dirty="0"/>
              <a:t> </a:t>
            </a:r>
            <a:r>
              <a:rPr lang="es-CO" sz="1000" i="1" dirty="0" err="1"/>
              <a:t>on</a:t>
            </a:r>
            <a:r>
              <a:rPr lang="es-CO" sz="1000" i="1" dirty="0"/>
              <a:t> Wireless </a:t>
            </a:r>
            <a:r>
              <a:rPr lang="es-CO" sz="1000" i="1" dirty="0" err="1"/>
              <a:t>Communications</a:t>
            </a:r>
            <a:r>
              <a:rPr lang="es-CO" sz="1000" i="1" dirty="0"/>
              <a:t> and </a:t>
            </a:r>
            <a:r>
              <a:rPr lang="es-CO" sz="1000" i="1" dirty="0" err="1"/>
              <a:t>Networking</a:t>
            </a:r>
            <a:r>
              <a:rPr lang="es-CO" sz="1000" dirty="0"/>
              <a:t>, 1-16. doi:10.1186/1687-1499-2013-111</a:t>
            </a:r>
          </a:p>
          <a:p>
            <a:r>
              <a:rPr lang="es-CO" sz="1000" dirty="0"/>
              <a:t>Facebook. (2015). </a:t>
            </a:r>
            <a:r>
              <a:rPr lang="es-CO" sz="1000" i="1" dirty="0"/>
              <a:t>Facebook SDK PHP</a:t>
            </a:r>
            <a:r>
              <a:rPr lang="es-CO" sz="1000" dirty="0"/>
              <a:t>. Obtenido de https://developers.facebook.com/docs/reference/php/#reference</a:t>
            </a:r>
          </a:p>
          <a:p>
            <a:r>
              <a:rPr lang="es-CO" sz="1000" dirty="0" err="1"/>
              <a:t>Fahey</a:t>
            </a:r>
            <a:r>
              <a:rPr lang="es-CO" sz="1000" dirty="0"/>
              <a:t>, D. F., &amp; </a:t>
            </a:r>
            <a:r>
              <a:rPr lang="es-CO" sz="1000" dirty="0" err="1"/>
              <a:t>Burbridge</a:t>
            </a:r>
            <a:r>
              <a:rPr lang="es-CO" sz="1000" dirty="0"/>
              <a:t>, G. (</a:t>
            </a:r>
            <a:r>
              <a:rPr lang="es-CO" sz="1000" dirty="0" err="1"/>
              <a:t>Apr</a:t>
            </a:r>
            <a:r>
              <a:rPr lang="es-CO" sz="1000" dirty="0"/>
              <a:t> de 2008). </a:t>
            </a:r>
            <a:r>
              <a:rPr lang="es-CO" sz="1000" dirty="0" err="1"/>
              <a:t>Application</a:t>
            </a:r>
            <a:r>
              <a:rPr lang="es-CO" sz="1000" dirty="0"/>
              <a:t> of </a:t>
            </a:r>
            <a:r>
              <a:rPr lang="es-CO" sz="1000" dirty="0" err="1"/>
              <a:t>Diffusion</a:t>
            </a:r>
            <a:r>
              <a:rPr lang="es-CO" sz="1000" dirty="0"/>
              <a:t> of </a:t>
            </a:r>
            <a:r>
              <a:rPr lang="es-CO" sz="1000" dirty="0" err="1"/>
              <a:t>Innovations</a:t>
            </a:r>
            <a:r>
              <a:rPr lang="es-CO" sz="1000" dirty="0"/>
              <a:t> </a:t>
            </a:r>
            <a:r>
              <a:rPr lang="es-CO" sz="1000" dirty="0" err="1"/>
              <a:t>Models</a:t>
            </a:r>
            <a:r>
              <a:rPr lang="es-CO" sz="1000" dirty="0"/>
              <a:t> in Hospital </a:t>
            </a:r>
            <a:r>
              <a:rPr lang="es-CO" sz="1000" dirty="0" err="1"/>
              <a:t>Knowledge</a:t>
            </a:r>
            <a:r>
              <a:rPr lang="es-CO" sz="1000" dirty="0"/>
              <a:t> Management </a:t>
            </a:r>
            <a:r>
              <a:rPr lang="es-CO" sz="1000" dirty="0" err="1"/>
              <a:t>Systems</a:t>
            </a:r>
            <a:r>
              <a:rPr lang="es-CO" sz="1000" dirty="0"/>
              <a:t>: </a:t>
            </a:r>
            <a:r>
              <a:rPr lang="es-CO" sz="1000" dirty="0" err="1"/>
              <a:t>Lessons</a:t>
            </a:r>
            <a:r>
              <a:rPr lang="es-CO" sz="1000" dirty="0"/>
              <a:t> to Be </a:t>
            </a:r>
            <a:r>
              <a:rPr lang="es-CO" sz="1000" dirty="0" err="1"/>
              <a:t>Learned</a:t>
            </a:r>
            <a:r>
              <a:rPr lang="es-CO" sz="1000" dirty="0"/>
              <a:t> in </a:t>
            </a:r>
            <a:r>
              <a:rPr lang="es-CO" sz="1000" dirty="0" err="1"/>
              <a:t>Complex</a:t>
            </a:r>
            <a:r>
              <a:rPr lang="es-CO" sz="1000" dirty="0"/>
              <a:t> </a:t>
            </a:r>
            <a:r>
              <a:rPr lang="es-CO" sz="1000" dirty="0" err="1"/>
              <a:t>Organizations</a:t>
            </a:r>
            <a:r>
              <a:rPr lang="es-CO" sz="1000" dirty="0"/>
              <a:t>. </a:t>
            </a:r>
            <a:r>
              <a:rPr lang="es-CO" sz="1000" i="1" dirty="0"/>
              <a:t>Hospital </a:t>
            </a:r>
            <a:r>
              <a:rPr lang="es-CO" sz="1000" i="1" dirty="0" err="1"/>
              <a:t>Topics</a:t>
            </a:r>
            <a:r>
              <a:rPr lang="es-CO" sz="1000" i="1" dirty="0"/>
              <a:t>, 86</a:t>
            </a:r>
            <a:r>
              <a:rPr lang="es-CO" sz="1000" dirty="0"/>
              <a:t>(2), 21-31. Obtenido de http://dx.doi.org/10.3200/HTPS.86.2.21-31</a:t>
            </a:r>
          </a:p>
          <a:p>
            <a:r>
              <a:rPr lang="es-CO" sz="1000" dirty="0" err="1"/>
              <a:t>FancyApps</a:t>
            </a:r>
            <a:r>
              <a:rPr lang="es-CO" sz="1000" dirty="0"/>
              <a:t>, T., &amp; </a:t>
            </a:r>
            <a:r>
              <a:rPr lang="es-CO" sz="1000" dirty="0" err="1"/>
              <a:t>Skarneli</a:t>
            </a:r>
            <a:r>
              <a:rPr lang="es-CO" sz="1000" dirty="0"/>
              <a:t>, J. (2015). </a:t>
            </a:r>
            <a:r>
              <a:rPr lang="es-CO" sz="1000" i="1" dirty="0" err="1"/>
              <a:t>Fancybox</a:t>
            </a:r>
            <a:r>
              <a:rPr lang="es-CO" sz="1000" i="1" dirty="0"/>
              <a:t> API</a:t>
            </a:r>
            <a:r>
              <a:rPr lang="es-CO" sz="1000" dirty="0"/>
              <a:t>. Recuperado el 16 de Marzo de 2015, de http://fancyapps.com/fancybox/#license</a:t>
            </a:r>
          </a:p>
          <a:p>
            <a:endParaRPr lang="es-CO" sz="1000" dirty="0"/>
          </a:p>
        </p:txBody>
      </p:sp>
    </p:spTree>
    <p:extLst>
      <p:ext uri="{BB962C8B-B14F-4D97-AF65-F5344CB8AC3E}">
        <p14:creationId xmlns:p14="http://schemas.microsoft.com/office/powerpoint/2010/main" val="3353937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Justificación</a:t>
            </a:r>
            <a:endParaRPr lang="es-CO" dirty="0"/>
          </a:p>
        </p:txBody>
      </p:sp>
      <p:sp>
        <p:nvSpPr>
          <p:cNvPr id="3" name="Marcador de contenido 2"/>
          <p:cNvSpPr>
            <a:spLocks noGrp="1"/>
          </p:cNvSpPr>
          <p:nvPr>
            <p:ph idx="1"/>
          </p:nvPr>
        </p:nvSpPr>
        <p:spPr>
          <a:xfrm>
            <a:off x="1097280" y="1965003"/>
            <a:ext cx="10058400" cy="4023360"/>
          </a:xfrm>
        </p:spPr>
        <p:txBody>
          <a:bodyPr/>
          <a:lstStyle/>
          <a:p>
            <a:pPr marL="457200" indent="-457200">
              <a:buFont typeface="+mj-lt"/>
              <a:buAutoNum type="arabicPeriod"/>
            </a:pPr>
            <a:r>
              <a:rPr lang="es-CO" dirty="0" smtClean="0"/>
              <a:t>Maestría en la UOC y antecedentes investigativos en el tema de estrategia y gestión de conocimiento.</a:t>
            </a:r>
          </a:p>
          <a:p>
            <a:pPr marL="749808" lvl="1" indent="-457200"/>
            <a:r>
              <a:rPr lang="es-CO" altLang="es-CO" sz="1400" i="1" dirty="0">
                <a:solidFill>
                  <a:schemeClr val="tx1"/>
                </a:solidFill>
                <a:latin typeface="Cambria" panose="02040503050406030204" pitchFamily="18" charset="0"/>
                <a:ea typeface="Calibri" panose="020F0502020204030204" pitchFamily="34" charset="0"/>
                <a:cs typeface="Times New Roman" panose="02020603050405020304" pitchFamily="18" charset="0"/>
              </a:rPr>
              <a:t>Se inicia con los autores (Gorman &amp; </a:t>
            </a:r>
            <a:r>
              <a:rPr lang="es-CO" altLang="es-CO" sz="1400" i="1" dirty="0" err="1">
                <a:solidFill>
                  <a:schemeClr val="tx1"/>
                </a:solidFill>
                <a:latin typeface="Cambria" panose="02040503050406030204" pitchFamily="18" charset="0"/>
                <a:ea typeface="Calibri" panose="020F0502020204030204" pitchFamily="34" charset="0"/>
                <a:cs typeface="Times New Roman" panose="02020603050405020304" pitchFamily="18" charset="0"/>
              </a:rPr>
              <a:t>Pauleen</a:t>
            </a:r>
            <a:r>
              <a:rPr lang="es-CO" altLang="es-CO" sz="1400" i="1" dirty="0">
                <a:solidFill>
                  <a:schemeClr val="tx1"/>
                </a:solidFill>
                <a:latin typeface="Cambria" panose="02040503050406030204" pitchFamily="18" charset="0"/>
                <a:ea typeface="Calibri" panose="020F0502020204030204" pitchFamily="34" charset="0"/>
                <a:cs typeface="Times New Roman" panose="02020603050405020304" pitchFamily="18" charset="0"/>
              </a:rPr>
              <a:t>, 2011); (</a:t>
            </a:r>
            <a:r>
              <a:rPr lang="es-CO" altLang="es-CO" sz="1400" i="1" dirty="0" err="1">
                <a:solidFill>
                  <a:schemeClr val="tx1"/>
                </a:solidFill>
                <a:latin typeface="Cambria" panose="02040503050406030204" pitchFamily="18" charset="0"/>
                <a:ea typeface="Calibri" panose="020F0502020204030204" pitchFamily="34" charset="0"/>
                <a:cs typeface="Times New Roman" panose="02020603050405020304" pitchFamily="18" charset="0"/>
              </a:rPr>
              <a:t>Chatti</a:t>
            </a:r>
            <a:r>
              <a:rPr lang="es-CO" altLang="es-CO" sz="1400" i="1" dirty="0">
                <a:solidFill>
                  <a:schemeClr val="tx1"/>
                </a:solidFill>
                <a:latin typeface="Cambria" panose="02040503050406030204" pitchFamily="18" charset="0"/>
                <a:ea typeface="Calibri" panose="020F0502020204030204" pitchFamily="34" charset="0"/>
                <a:cs typeface="Times New Roman" panose="02020603050405020304" pitchFamily="18" charset="0"/>
              </a:rPr>
              <a:t>, 2012); que sustentan que las personas requieren adaptarse a los cambios y a la dinámica de las organizaciones de la nueva sociedad del conocimiento y que a la vez estas organizaciones requieren que las personas mejoren de manera dinámica y continua sus aptitudes y </a:t>
            </a:r>
            <a:r>
              <a:rPr lang="es-CO" altLang="es-CO" sz="1400" i="1" dirty="0" smtClean="0">
                <a:solidFill>
                  <a:schemeClr val="tx1"/>
                </a:solidFill>
                <a:latin typeface="Cambria" panose="02040503050406030204" pitchFamily="18" charset="0"/>
                <a:ea typeface="Calibri" panose="020F0502020204030204" pitchFamily="34" charset="0"/>
                <a:cs typeface="Times New Roman" panose="02020603050405020304" pitchFamily="18" charset="0"/>
              </a:rPr>
              <a:t>actitudes.</a:t>
            </a:r>
          </a:p>
          <a:p>
            <a:pPr marL="457200" indent="-457200">
              <a:buFont typeface="+mj-lt"/>
              <a:buAutoNum type="arabicPeriod"/>
            </a:pPr>
            <a:r>
              <a:rPr lang="es-CO" dirty="0"/>
              <a:t>Gestión del conocimiento personal.</a:t>
            </a:r>
          </a:p>
          <a:p>
            <a:pPr marL="457200" indent="-457200">
              <a:buFont typeface="+mj-lt"/>
              <a:buAutoNum type="arabicPeriod"/>
            </a:pPr>
            <a:r>
              <a:rPr lang="es-CO" dirty="0" smtClean="0"/>
              <a:t>Las </a:t>
            </a:r>
            <a:r>
              <a:rPr lang="es-CO" dirty="0"/>
              <a:t>redes de conocimiento personal.</a:t>
            </a:r>
            <a:r>
              <a:rPr lang="es-CO" altLang="es-CO" dirty="0"/>
              <a:t> </a:t>
            </a:r>
            <a:endParaRPr lang="es-CO" altLang="es-CO" dirty="0" smtClean="0"/>
          </a:p>
          <a:p>
            <a:pPr marL="457200" indent="-457200">
              <a:buFont typeface="+mj-lt"/>
              <a:buAutoNum type="arabicPeriod"/>
            </a:pPr>
            <a:r>
              <a:rPr lang="es-CO" dirty="0" smtClean="0"/>
              <a:t>El soporte tecnológico para las redes de conocimiento </a:t>
            </a:r>
            <a:r>
              <a:rPr lang="es-CO" sz="1600" i="1" dirty="0"/>
              <a:t>(</a:t>
            </a:r>
            <a:r>
              <a:rPr lang="es-CO" sz="1600" i="1" dirty="0" err="1"/>
              <a:t>Hai-Zhi</a:t>
            </a:r>
            <a:r>
              <a:rPr lang="es-CO" sz="1600" i="1" dirty="0"/>
              <a:t>, Hong-Tao, &amp; </a:t>
            </a:r>
            <a:r>
              <a:rPr lang="es-CO" sz="1600" i="1" dirty="0" err="1"/>
              <a:t>Xue-Yan</a:t>
            </a:r>
            <a:r>
              <a:rPr lang="es-CO" sz="1600" i="1" dirty="0"/>
              <a:t>, 2011</a:t>
            </a:r>
            <a:r>
              <a:rPr lang="es-CO" sz="1600" i="1" dirty="0" smtClean="0"/>
              <a:t>)</a:t>
            </a:r>
            <a:r>
              <a:rPr lang="es-CO" dirty="0" smtClean="0"/>
              <a:t>.</a:t>
            </a:r>
          </a:p>
          <a:p>
            <a:pPr marL="457200" indent="-457200">
              <a:buFont typeface="+mj-lt"/>
              <a:buAutoNum type="arabicPeriod"/>
            </a:pPr>
            <a:r>
              <a:rPr lang="es-CO" dirty="0" smtClean="0"/>
              <a:t>Paso entre las </a:t>
            </a:r>
            <a:r>
              <a:rPr lang="es-CO" dirty="0"/>
              <a:t>corrientes de la gestión del conocimiento de las capacidades dinámicas y la gestión del conocimiento personal.</a:t>
            </a:r>
          </a:p>
          <a:p>
            <a:pPr marL="457200" indent="-457200">
              <a:buFont typeface="+mj-lt"/>
              <a:buAutoNum type="arabicPeriod"/>
            </a:pPr>
            <a:endParaRPr lang="es-CO" altLang="es-CO" dirty="0"/>
          </a:p>
          <a:p>
            <a:pPr marL="457200" indent="-457200">
              <a:buFont typeface="+mj-lt"/>
              <a:buAutoNum type="arabicPeriod"/>
            </a:pPr>
            <a:endParaRPr lang="es-CO" dirty="0" smtClean="0"/>
          </a:p>
          <a:p>
            <a:pPr marL="457200" indent="-457200">
              <a:buFont typeface="+mj-lt"/>
              <a:buAutoNum type="arabicPeriod"/>
            </a:pPr>
            <a:endParaRPr lang="es-CO" dirty="0"/>
          </a:p>
        </p:txBody>
      </p:sp>
    </p:spTree>
    <p:extLst>
      <p:ext uri="{BB962C8B-B14F-4D97-AF65-F5344CB8AC3E}">
        <p14:creationId xmlns:p14="http://schemas.microsoft.com/office/powerpoint/2010/main" val="551177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Bibliografía </a:t>
            </a:r>
            <a:r>
              <a:rPr lang="es-CO" sz="2400" dirty="0" smtClean="0"/>
              <a:t>(3/7)</a:t>
            </a:r>
            <a:endParaRPr lang="es-CO" sz="2400" dirty="0"/>
          </a:p>
        </p:txBody>
      </p:sp>
      <p:sp>
        <p:nvSpPr>
          <p:cNvPr id="3" name="Marcador de contenido 2"/>
          <p:cNvSpPr>
            <a:spLocks noGrp="1"/>
          </p:cNvSpPr>
          <p:nvPr>
            <p:ph idx="1"/>
          </p:nvPr>
        </p:nvSpPr>
        <p:spPr>
          <a:xfrm>
            <a:off x="1097279" y="1845734"/>
            <a:ext cx="10390675" cy="4023360"/>
          </a:xfrm>
        </p:spPr>
        <p:txBody>
          <a:bodyPr>
            <a:noAutofit/>
          </a:bodyPr>
          <a:lstStyle/>
          <a:p>
            <a:r>
              <a:rPr lang="es-CO" sz="1000" dirty="0" err="1"/>
              <a:t>Farah</a:t>
            </a:r>
            <a:r>
              <a:rPr lang="es-CO" sz="1000" dirty="0"/>
              <a:t>, S. (2010). Cloud </a:t>
            </a:r>
            <a:r>
              <a:rPr lang="es-CO" sz="1000" dirty="0" err="1"/>
              <a:t>computing</a:t>
            </a:r>
            <a:r>
              <a:rPr lang="es-CO" sz="1000" dirty="0"/>
              <a:t> </a:t>
            </a:r>
            <a:r>
              <a:rPr lang="es-CO" sz="1000" dirty="0" err="1"/>
              <a:t>or</a:t>
            </a:r>
            <a:r>
              <a:rPr lang="es-CO" sz="1000" dirty="0"/>
              <a:t> software as a </a:t>
            </a:r>
            <a:r>
              <a:rPr lang="es-CO" sz="1000" dirty="0" err="1"/>
              <a:t>service</a:t>
            </a:r>
            <a:r>
              <a:rPr lang="es-CO" sz="1000" dirty="0"/>
              <a:t>—</a:t>
            </a:r>
            <a:r>
              <a:rPr lang="es-CO" sz="1000" dirty="0" err="1"/>
              <a:t>which</a:t>
            </a:r>
            <a:r>
              <a:rPr lang="es-CO" sz="1000" dirty="0"/>
              <a:t> </a:t>
            </a:r>
            <a:r>
              <a:rPr lang="es-CO" sz="1000" dirty="0" err="1"/>
              <a:t>makes</a:t>
            </a:r>
            <a:r>
              <a:rPr lang="es-CO" sz="1000" dirty="0"/>
              <a:t> </a:t>
            </a:r>
            <a:r>
              <a:rPr lang="es-CO" sz="1000" dirty="0" err="1"/>
              <a:t>the</a:t>
            </a:r>
            <a:r>
              <a:rPr lang="es-CO" sz="1000" dirty="0"/>
              <a:t> </a:t>
            </a:r>
            <a:r>
              <a:rPr lang="es-CO" sz="1000" dirty="0" err="1"/>
              <a:t>most</a:t>
            </a:r>
            <a:r>
              <a:rPr lang="es-CO" sz="1000" dirty="0"/>
              <a:t> </a:t>
            </a:r>
            <a:r>
              <a:rPr lang="es-CO" sz="1000" dirty="0" err="1"/>
              <a:t>sense</a:t>
            </a:r>
            <a:r>
              <a:rPr lang="es-CO" sz="1000" dirty="0"/>
              <a:t> </a:t>
            </a:r>
            <a:r>
              <a:rPr lang="es-CO" sz="1000" dirty="0" err="1"/>
              <a:t>for</a:t>
            </a:r>
            <a:r>
              <a:rPr lang="es-CO" sz="1000" dirty="0"/>
              <a:t> HR? </a:t>
            </a:r>
            <a:r>
              <a:rPr lang="es-CO" sz="1000" i="1" dirty="0" err="1"/>
              <a:t>Empl</a:t>
            </a:r>
            <a:r>
              <a:rPr lang="es-CO" sz="1000" i="1" dirty="0"/>
              <a:t>. Rel. </a:t>
            </a:r>
            <a:r>
              <a:rPr lang="es-CO" sz="1000" i="1" dirty="0" err="1"/>
              <a:t>Today</a:t>
            </a:r>
            <a:r>
              <a:rPr lang="es-CO" sz="1000" dirty="0"/>
              <a:t>, 31-37.</a:t>
            </a:r>
          </a:p>
          <a:p>
            <a:r>
              <a:rPr lang="es-CO" sz="1000" dirty="0" err="1"/>
              <a:t>Farrell</a:t>
            </a:r>
            <a:r>
              <a:rPr lang="es-CO" sz="1000" dirty="0"/>
              <a:t>, K. (2014). </a:t>
            </a:r>
            <a:r>
              <a:rPr lang="es-CO" sz="1000" i="1" dirty="0" err="1"/>
              <a:t>Reaching</a:t>
            </a:r>
            <a:r>
              <a:rPr lang="es-CO" sz="1000" i="1" dirty="0"/>
              <a:t> </a:t>
            </a:r>
            <a:r>
              <a:rPr lang="es-CO" sz="1000" i="1" dirty="0" err="1"/>
              <a:t>for</a:t>
            </a:r>
            <a:r>
              <a:rPr lang="es-CO" sz="1000" i="1" dirty="0"/>
              <a:t> </a:t>
            </a:r>
            <a:r>
              <a:rPr lang="es-CO" sz="1000" i="1" dirty="0" err="1"/>
              <a:t>the</a:t>
            </a:r>
            <a:r>
              <a:rPr lang="es-CO" sz="1000" i="1" dirty="0"/>
              <a:t> </a:t>
            </a:r>
            <a:r>
              <a:rPr lang="es-CO" sz="1000" i="1" dirty="0" err="1"/>
              <a:t>Clouds</a:t>
            </a:r>
            <a:r>
              <a:rPr lang="es-CO" sz="1000" i="1" dirty="0"/>
              <a:t>: </a:t>
            </a:r>
            <a:r>
              <a:rPr lang="es-CO" sz="1000" i="1" dirty="0" err="1"/>
              <a:t>Achieving</a:t>
            </a:r>
            <a:r>
              <a:rPr lang="es-CO" sz="1000" i="1" dirty="0"/>
              <a:t> </a:t>
            </a:r>
            <a:r>
              <a:rPr lang="es-CO" sz="1000" i="1" dirty="0" err="1"/>
              <a:t>the</a:t>
            </a:r>
            <a:r>
              <a:rPr lang="es-CO" sz="1000" i="1" dirty="0"/>
              <a:t> Business </a:t>
            </a:r>
            <a:r>
              <a:rPr lang="es-CO" sz="1000" i="1" dirty="0" err="1"/>
              <a:t>Benefits</a:t>
            </a:r>
            <a:r>
              <a:rPr lang="es-CO" sz="1000" i="1" dirty="0"/>
              <a:t> of Cloud Computing.</a:t>
            </a:r>
            <a:r>
              <a:rPr lang="es-CO" sz="1000" dirty="0"/>
              <a:t> Obtenido de BMC </a:t>
            </a:r>
            <a:r>
              <a:rPr lang="es-CO" sz="1000" dirty="0" err="1"/>
              <a:t>Communities</a:t>
            </a:r>
            <a:r>
              <a:rPr lang="es-CO" sz="1000" dirty="0"/>
              <a:t>: http://documents.bmc.com/products/documents/33/28/133328/133328.pdf</a:t>
            </a:r>
          </a:p>
          <a:p>
            <a:r>
              <a:rPr lang="es-CO" sz="1000" dirty="0"/>
              <a:t>García-Díaz, V. J., Pascual-Espada, J., Pelayo G-Bustelo, C., &amp; Cueva-</a:t>
            </a:r>
            <a:r>
              <a:rPr lang="es-CO" sz="1000" dirty="0" err="1"/>
              <a:t>Lovelle</a:t>
            </a:r>
            <a:r>
              <a:rPr lang="es-CO" sz="1000" dirty="0"/>
              <a:t>, J. M. (2015). </a:t>
            </a:r>
            <a:r>
              <a:rPr lang="es-CO" sz="1000" dirty="0" err="1"/>
              <a:t>Towards</a:t>
            </a:r>
            <a:r>
              <a:rPr lang="es-CO" sz="1000" dirty="0"/>
              <a:t> a Standard-</a:t>
            </a:r>
            <a:r>
              <a:rPr lang="es-CO" sz="1000" dirty="0" err="1"/>
              <a:t>based</a:t>
            </a:r>
            <a:r>
              <a:rPr lang="es-CO" sz="1000" dirty="0"/>
              <a:t> </a:t>
            </a:r>
            <a:r>
              <a:rPr lang="es-CO" sz="1000" dirty="0" err="1"/>
              <a:t>Domain-specific</a:t>
            </a:r>
            <a:r>
              <a:rPr lang="es-CO" sz="1000" dirty="0"/>
              <a:t> </a:t>
            </a:r>
            <a:r>
              <a:rPr lang="es-CO" sz="1000" dirty="0" err="1"/>
              <a:t>Platform</a:t>
            </a:r>
            <a:r>
              <a:rPr lang="es-CO" sz="1000" dirty="0"/>
              <a:t> to </a:t>
            </a:r>
            <a:r>
              <a:rPr lang="es-CO" sz="1000" dirty="0" err="1"/>
              <a:t>Solve</a:t>
            </a:r>
            <a:r>
              <a:rPr lang="es-CO" sz="1000" dirty="0"/>
              <a:t> Machine </a:t>
            </a:r>
            <a:r>
              <a:rPr lang="es-CO" sz="1000" dirty="0" err="1"/>
              <a:t>Learning-based</a:t>
            </a:r>
            <a:r>
              <a:rPr lang="es-CO" sz="1000" dirty="0"/>
              <a:t> </a:t>
            </a:r>
            <a:r>
              <a:rPr lang="es-CO" sz="1000" dirty="0" err="1"/>
              <a:t>Problems</a:t>
            </a:r>
            <a:r>
              <a:rPr lang="es-CO" sz="1000" dirty="0"/>
              <a:t>. </a:t>
            </a:r>
            <a:r>
              <a:rPr lang="es-CO" sz="1000" i="1" dirty="0"/>
              <a:t>International </a:t>
            </a:r>
            <a:r>
              <a:rPr lang="es-CO" sz="1000" i="1" dirty="0" err="1"/>
              <a:t>Journal</a:t>
            </a:r>
            <a:r>
              <a:rPr lang="es-CO" sz="1000" i="1" dirty="0"/>
              <a:t> of </a:t>
            </a:r>
            <a:r>
              <a:rPr lang="es-CO" sz="1000" i="1" dirty="0" err="1"/>
              <a:t>Interactive</a:t>
            </a:r>
            <a:r>
              <a:rPr lang="es-CO" sz="1000" i="1" dirty="0"/>
              <a:t> Multimedia and Artificial </a:t>
            </a:r>
            <a:r>
              <a:rPr lang="es-CO" sz="1000" i="1" dirty="0" err="1"/>
              <a:t>Intelligence</a:t>
            </a:r>
            <a:r>
              <a:rPr lang="es-CO" sz="1000" i="1" dirty="0"/>
              <a:t>, 3</a:t>
            </a:r>
            <a:r>
              <a:rPr lang="es-CO" sz="1000" dirty="0"/>
              <a:t>(5), 6-12.</a:t>
            </a:r>
          </a:p>
          <a:p>
            <a:r>
              <a:rPr lang="es-CO" sz="1000" dirty="0"/>
              <a:t>Gorman, G., &amp; </a:t>
            </a:r>
            <a:r>
              <a:rPr lang="es-CO" sz="1000" dirty="0" err="1"/>
              <a:t>Pauleen</a:t>
            </a:r>
            <a:r>
              <a:rPr lang="es-CO" sz="1000" dirty="0"/>
              <a:t>, D. (2011). </a:t>
            </a:r>
            <a:r>
              <a:rPr lang="es-CO" sz="1000" i="1" dirty="0"/>
              <a:t>Personal </a:t>
            </a:r>
            <a:r>
              <a:rPr lang="es-CO" sz="1000" i="1" dirty="0" err="1"/>
              <a:t>Knowledge</a:t>
            </a:r>
            <a:r>
              <a:rPr lang="es-CO" sz="1000" i="1" dirty="0"/>
              <a:t> Management : Individual, </a:t>
            </a:r>
            <a:r>
              <a:rPr lang="es-CO" sz="1000" i="1" dirty="0" err="1"/>
              <a:t>Organizational</a:t>
            </a:r>
            <a:r>
              <a:rPr lang="es-CO" sz="1000" i="1" dirty="0"/>
              <a:t> and Social </a:t>
            </a:r>
            <a:r>
              <a:rPr lang="es-CO" sz="1000" i="1" dirty="0" err="1"/>
              <a:t>Perspectives</a:t>
            </a:r>
            <a:r>
              <a:rPr lang="es-CO" sz="1000" i="1" dirty="0"/>
              <a:t>.</a:t>
            </a:r>
            <a:r>
              <a:rPr lang="es-CO" sz="1000" dirty="0"/>
              <a:t> </a:t>
            </a:r>
            <a:r>
              <a:rPr lang="es-CO" sz="1000" dirty="0" err="1"/>
              <a:t>Farnham</a:t>
            </a:r>
            <a:r>
              <a:rPr lang="es-CO" sz="1000" dirty="0"/>
              <a:t>: </a:t>
            </a:r>
            <a:r>
              <a:rPr lang="es-CO" sz="1000" dirty="0" err="1"/>
              <a:t>Gower</a:t>
            </a:r>
            <a:r>
              <a:rPr lang="es-CO" sz="1000" dirty="0"/>
              <a:t>.</a:t>
            </a:r>
          </a:p>
          <a:p>
            <a:r>
              <a:rPr lang="es-CO" sz="1000" dirty="0" err="1"/>
              <a:t>Greer</a:t>
            </a:r>
            <a:r>
              <a:rPr lang="es-CO" sz="1000" dirty="0"/>
              <a:t>, S. (2008). A </a:t>
            </a:r>
            <a:r>
              <a:rPr lang="es-CO" sz="1000" dirty="0" err="1"/>
              <a:t>lessons-learned</a:t>
            </a:r>
            <a:r>
              <a:rPr lang="es-CO" sz="1000" dirty="0"/>
              <a:t> </a:t>
            </a:r>
            <a:r>
              <a:rPr lang="es-CO" sz="1000" dirty="0" err="1"/>
              <a:t>knowledge</a:t>
            </a:r>
            <a:r>
              <a:rPr lang="es-CO" sz="1000" dirty="0"/>
              <a:t> </a:t>
            </a:r>
            <a:r>
              <a:rPr lang="es-CO" sz="1000" dirty="0" err="1"/>
              <a:t>management</a:t>
            </a:r>
            <a:r>
              <a:rPr lang="es-CO" sz="1000" dirty="0"/>
              <a:t> </a:t>
            </a:r>
            <a:r>
              <a:rPr lang="es-CO" sz="1000" dirty="0" err="1"/>
              <a:t>system</a:t>
            </a:r>
            <a:r>
              <a:rPr lang="es-CO" sz="1000" dirty="0"/>
              <a:t> </a:t>
            </a:r>
            <a:r>
              <a:rPr lang="es-CO" sz="1000" dirty="0" err="1"/>
              <a:t>for</a:t>
            </a:r>
            <a:r>
              <a:rPr lang="es-CO" sz="1000" dirty="0"/>
              <a:t> </a:t>
            </a:r>
            <a:r>
              <a:rPr lang="es-CO" sz="1000" dirty="0" err="1"/>
              <a:t>engineers</a:t>
            </a:r>
            <a:r>
              <a:rPr lang="es-CO" sz="1000" dirty="0"/>
              <a:t>: </a:t>
            </a:r>
            <a:r>
              <a:rPr lang="es-CO" sz="1000" dirty="0" err="1"/>
              <a:t>an</a:t>
            </a:r>
            <a:r>
              <a:rPr lang="es-CO" sz="1000" dirty="0"/>
              <a:t> </a:t>
            </a:r>
            <a:r>
              <a:rPr lang="es-CO" sz="1000" dirty="0" err="1"/>
              <a:t>organizational</a:t>
            </a:r>
            <a:r>
              <a:rPr lang="es-CO" sz="1000" dirty="0"/>
              <a:t> </a:t>
            </a:r>
            <a:r>
              <a:rPr lang="es-CO" sz="1000" dirty="0" err="1"/>
              <a:t>lessons-learned</a:t>
            </a:r>
            <a:r>
              <a:rPr lang="es-CO" sz="1000" dirty="0"/>
              <a:t> </a:t>
            </a:r>
            <a:r>
              <a:rPr lang="es-CO" sz="1000" dirty="0" err="1"/>
              <a:t>system</a:t>
            </a:r>
            <a:r>
              <a:rPr lang="es-CO" sz="1000" dirty="0"/>
              <a:t> </a:t>
            </a:r>
            <a:r>
              <a:rPr lang="es-CO" sz="1000" dirty="0" err="1"/>
              <a:t>facilitates</a:t>
            </a:r>
            <a:r>
              <a:rPr lang="es-CO" sz="1000" dirty="0"/>
              <a:t> </a:t>
            </a:r>
            <a:r>
              <a:rPr lang="es-CO" sz="1000" dirty="0" err="1"/>
              <a:t>the</a:t>
            </a:r>
            <a:r>
              <a:rPr lang="es-CO" sz="1000" dirty="0"/>
              <a:t> transfer of </a:t>
            </a:r>
            <a:r>
              <a:rPr lang="es-CO" sz="1000" dirty="0" err="1"/>
              <a:t>knowledge</a:t>
            </a:r>
            <a:r>
              <a:rPr lang="es-CO" sz="1000" dirty="0"/>
              <a:t> </a:t>
            </a:r>
            <a:r>
              <a:rPr lang="es-CO" sz="1000" dirty="0" err="1"/>
              <a:t>from</a:t>
            </a:r>
            <a:r>
              <a:rPr lang="es-CO" sz="1000" dirty="0"/>
              <a:t> </a:t>
            </a:r>
            <a:r>
              <a:rPr lang="es-CO" sz="1000" dirty="0" err="1"/>
              <a:t>one</a:t>
            </a:r>
            <a:r>
              <a:rPr lang="es-CO" sz="1000" dirty="0"/>
              <a:t> </a:t>
            </a:r>
            <a:r>
              <a:rPr lang="es-CO" sz="1000" dirty="0" err="1"/>
              <a:t>project</a:t>
            </a:r>
            <a:r>
              <a:rPr lang="es-CO" sz="1000" dirty="0"/>
              <a:t> </a:t>
            </a:r>
            <a:r>
              <a:rPr lang="es-CO" sz="1000" dirty="0" err="1"/>
              <a:t>team</a:t>
            </a:r>
            <a:r>
              <a:rPr lang="es-CO" sz="1000" dirty="0"/>
              <a:t> to </a:t>
            </a:r>
            <a:r>
              <a:rPr lang="es-CO" sz="1000" dirty="0" err="1"/>
              <a:t>another</a:t>
            </a:r>
            <a:r>
              <a:rPr lang="es-CO" sz="1000" dirty="0"/>
              <a:t>.(</a:t>
            </a:r>
            <a:r>
              <a:rPr lang="es-CO" sz="1000" dirty="0" err="1"/>
              <a:t>Engineering</a:t>
            </a:r>
            <a:r>
              <a:rPr lang="es-CO" sz="1000" dirty="0"/>
              <a:t> </a:t>
            </a:r>
            <a:r>
              <a:rPr lang="es-CO" sz="1000" dirty="0" err="1"/>
              <a:t>Practice</a:t>
            </a:r>
            <a:r>
              <a:rPr lang="es-CO" sz="1000" dirty="0"/>
              <a:t>). </a:t>
            </a:r>
            <a:r>
              <a:rPr lang="es-CO" sz="1000" i="1" dirty="0" err="1"/>
              <a:t>Chemical</a:t>
            </a:r>
            <a:r>
              <a:rPr lang="es-CO" sz="1000" i="1" dirty="0"/>
              <a:t> </a:t>
            </a:r>
            <a:r>
              <a:rPr lang="es-CO" sz="1000" i="1" dirty="0" err="1"/>
              <a:t>Engineering</a:t>
            </a:r>
            <a:r>
              <a:rPr lang="es-CO" sz="1000" dirty="0"/>
              <a:t>. Obtenido de http://www.highbeam.com/doc/1G1-182923161.html</a:t>
            </a:r>
          </a:p>
          <a:p>
            <a:r>
              <a:rPr lang="es-CO" sz="1000" dirty="0" err="1"/>
              <a:t>Haas</a:t>
            </a:r>
            <a:r>
              <a:rPr lang="es-CO" sz="1000" dirty="0"/>
              <a:t>, M. R., &amp; Hansen, M. T. (Nov de 2007). </a:t>
            </a:r>
            <a:r>
              <a:rPr lang="es-CO" sz="1000" dirty="0" err="1"/>
              <a:t>Different</a:t>
            </a:r>
            <a:r>
              <a:rPr lang="es-CO" sz="1000" dirty="0"/>
              <a:t> </a:t>
            </a:r>
            <a:r>
              <a:rPr lang="es-CO" sz="1000" dirty="0" err="1"/>
              <a:t>knowledge</a:t>
            </a:r>
            <a:r>
              <a:rPr lang="es-CO" sz="1000" dirty="0"/>
              <a:t>, </a:t>
            </a:r>
            <a:r>
              <a:rPr lang="es-CO" sz="1000" dirty="0" err="1"/>
              <a:t>different</a:t>
            </a:r>
            <a:r>
              <a:rPr lang="es-CO" sz="1000" dirty="0"/>
              <a:t> </a:t>
            </a:r>
            <a:r>
              <a:rPr lang="es-CO" sz="1000" dirty="0" err="1"/>
              <a:t>benefits</a:t>
            </a:r>
            <a:r>
              <a:rPr lang="es-CO" sz="1000" dirty="0"/>
              <a:t>: </a:t>
            </a:r>
            <a:r>
              <a:rPr lang="es-CO" sz="1000" dirty="0" err="1"/>
              <a:t>toward</a:t>
            </a:r>
            <a:r>
              <a:rPr lang="es-CO" sz="1000" dirty="0"/>
              <a:t> a </a:t>
            </a:r>
            <a:r>
              <a:rPr lang="es-CO" sz="1000" dirty="0" err="1"/>
              <a:t>productivity</a:t>
            </a:r>
            <a:r>
              <a:rPr lang="es-CO" sz="1000" dirty="0"/>
              <a:t> </a:t>
            </a:r>
            <a:r>
              <a:rPr lang="es-CO" sz="1000" dirty="0" err="1"/>
              <a:t>perspective</a:t>
            </a:r>
            <a:r>
              <a:rPr lang="es-CO" sz="1000" dirty="0"/>
              <a:t> </a:t>
            </a:r>
            <a:r>
              <a:rPr lang="es-CO" sz="1000" dirty="0" err="1"/>
              <a:t>on</a:t>
            </a:r>
            <a:r>
              <a:rPr lang="es-CO" sz="1000" dirty="0"/>
              <a:t> </a:t>
            </a:r>
            <a:r>
              <a:rPr lang="es-CO" sz="1000" dirty="0" err="1"/>
              <a:t>knowledge</a:t>
            </a:r>
            <a:r>
              <a:rPr lang="es-CO" sz="1000" dirty="0"/>
              <a:t> </a:t>
            </a:r>
            <a:r>
              <a:rPr lang="es-CO" sz="1000" dirty="0" err="1"/>
              <a:t>sharing</a:t>
            </a:r>
            <a:r>
              <a:rPr lang="es-CO" sz="1000" dirty="0"/>
              <a:t> in </a:t>
            </a:r>
            <a:r>
              <a:rPr lang="es-CO" sz="1000" dirty="0" err="1"/>
              <a:t>organizations</a:t>
            </a:r>
            <a:r>
              <a:rPr lang="es-CO" sz="1000" dirty="0"/>
              <a:t>. </a:t>
            </a:r>
            <a:r>
              <a:rPr lang="es-CO" sz="1000" i="1" dirty="0" err="1"/>
              <a:t>Strategic</a:t>
            </a:r>
            <a:r>
              <a:rPr lang="es-CO" sz="1000" i="1" dirty="0"/>
              <a:t> Management </a:t>
            </a:r>
            <a:r>
              <a:rPr lang="es-CO" sz="1000" i="1" dirty="0" err="1"/>
              <a:t>Journal</a:t>
            </a:r>
            <a:r>
              <a:rPr lang="es-CO" sz="1000" i="1" dirty="0"/>
              <a:t>, 28</a:t>
            </a:r>
            <a:r>
              <a:rPr lang="es-CO" sz="1000" dirty="0"/>
              <a:t>(11), 1133-1153. Obtenido de http://dx.doi.org/10.1002/smj.631</a:t>
            </a:r>
          </a:p>
          <a:p>
            <a:r>
              <a:rPr lang="es-CO" sz="1000" dirty="0" err="1"/>
              <a:t>Hai-Zhi</a:t>
            </a:r>
            <a:r>
              <a:rPr lang="es-CO" sz="1000" dirty="0"/>
              <a:t>, H., Hong-Tao, H., &amp; </a:t>
            </a:r>
            <a:r>
              <a:rPr lang="es-CO" sz="1000" dirty="0" err="1"/>
              <a:t>Xue-Yan</a:t>
            </a:r>
            <a:r>
              <a:rPr lang="es-CO" sz="1000" dirty="0"/>
              <a:t>, Z. (2011). A new </a:t>
            </a:r>
            <a:r>
              <a:rPr lang="es-CO" sz="1000" dirty="0" err="1"/>
              <a:t>method</a:t>
            </a:r>
            <a:r>
              <a:rPr lang="es-CO" sz="1000" dirty="0"/>
              <a:t> </a:t>
            </a:r>
            <a:r>
              <a:rPr lang="es-CO" sz="1000" dirty="0" err="1"/>
              <a:t>oriented</a:t>
            </a:r>
            <a:r>
              <a:rPr lang="es-CO" sz="1000" dirty="0"/>
              <a:t> to </a:t>
            </a:r>
            <a:r>
              <a:rPr lang="es-CO" sz="1000" dirty="0" err="1"/>
              <a:t>postgraduate's</a:t>
            </a:r>
            <a:r>
              <a:rPr lang="es-CO" sz="1000" dirty="0"/>
              <a:t> Personal </a:t>
            </a:r>
            <a:r>
              <a:rPr lang="es-CO" sz="1000" dirty="0" err="1"/>
              <a:t>Knowledge</a:t>
            </a:r>
            <a:r>
              <a:rPr lang="es-CO" sz="1000" dirty="0"/>
              <a:t> Management. </a:t>
            </a:r>
            <a:r>
              <a:rPr lang="es-CO" sz="1000" i="1" dirty="0"/>
              <a:t>IEEE 3rd International </a:t>
            </a:r>
            <a:r>
              <a:rPr lang="es-CO" sz="1000" i="1" dirty="0" err="1"/>
              <a:t>Conference</a:t>
            </a:r>
            <a:r>
              <a:rPr lang="es-CO" sz="1000" i="1" dirty="0"/>
              <a:t> </a:t>
            </a:r>
            <a:r>
              <a:rPr lang="es-CO" sz="1000" i="1" dirty="0" err="1"/>
              <a:t>on</a:t>
            </a:r>
            <a:r>
              <a:rPr lang="es-CO" sz="1000" i="1" dirty="0"/>
              <a:t> </a:t>
            </a:r>
            <a:r>
              <a:rPr lang="es-CO" sz="1000" i="1" dirty="0" err="1"/>
              <a:t>Communication</a:t>
            </a:r>
            <a:r>
              <a:rPr lang="es-CO" sz="1000" i="1" dirty="0"/>
              <a:t> Software and Networks</a:t>
            </a:r>
            <a:r>
              <a:rPr lang="es-CO" sz="1000" dirty="0"/>
              <a:t> (págs. 598-601). IEEE </a:t>
            </a:r>
            <a:r>
              <a:rPr lang="es-CO" sz="1000" dirty="0" err="1"/>
              <a:t>Xplore</a:t>
            </a:r>
            <a:r>
              <a:rPr lang="es-CO" sz="1000" dirty="0"/>
              <a:t>.</a:t>
            </a:r>
          </a:p>
          <a:p>
            <a:r>
              <a:rPr lang="es-CO" sz="1000" dirty="0" err="1"/>
              <a:t>Hetch</a:t>
            </a:r>
            <a:r>
              <a:rPr lang="es-CO" sz="1000" dirty="0"/>
              <a:t>, R., &amp; </a:t>
            </a:r>
            <a:r>
              <a:rPr lang="es-CO" sz="1000" dirty="0" err="1"/>
              <a:t>Jablonski</a:t>
            </a:r>
            <a:r>
              <a:rPr lang="es-CO" sz="1000" dirty="0"/>
              <a:t>, S. (2011). </a:t>
            </a:r>
            <a:r>
              <a:rPr lang="es-CO" sz="1000" dirty="0" err="1"/>
              <a:t>NoSQL</a:t>
            </a:r>
            <a:r>
              <a:rPr lang="es-CO" sz="1000" dirty="0"/>
              <a:t> </a:t>
            </a:r>
            <a:r>
              <a:rPr lang="es-CO" sz="1000" dirty="0" err="1"/>
              <a:t>Evaluation</a:t>
            </a:r>
            <a:r>
              <a:rPr lang="es-CO" sz="1000" dirty="0"/>
              <a:t>: A Use Case </a:t>
            </a:r>
            <a:r>
              <a:rPr lang="es-CO" sz="1000" dirty="0" err="1"/>
              <a:t>Oriented</a:t>
            </a:r>
            <a:r>
              <a:rPr lang="es-CO" sz="1000" dirty="0"/>
              <a:t> </a:t>
            </a:r>
            <a:r>
              <a:rPr lang="es-CO" sz="1000" dirty="0" err="1"/>
              <a:t>Survey</a:t>
            </a:r>
            <a:r>
              <a:rPr lang="es-CO" sz="1000" dirty="0"/>
              <a:t>. </a:t>
            </a:r>
            <a:r>
              <a:rPr lang="es-CO" sz="1000" i="1" dirty="0"/>
              <a:t>In Cloud and </a:t>
            </a:r>
            <a:r>
              <a:rPr lang="es-CO" sz="1000" i="1" dirty="0" err="1"/>
              <a:t>Service</a:t>
            </a:r>
            <a:r>
              <a:rPr lang="es-CO" sz="1000" i="1" dirty="0"/>
              <a:t> Computing (CSC)</a:t>
            </a:r>
            <a:r>
              <a:rPr lang="es-CO" sz="1000" dirty="0"/>
              <a:t>, 336-341.</a:t>
            </a:r>
          </a:p>
          <a:p>
            <a:r>
              <a:rPr lang="es-CO" sz="1000" dirty="0" err="1"/>
              <a:t>Javed</a:t>
            </a:r>
            <a:r>
              <a:rPr lang="es-CO" sz="1000" dirty="0"/>
              <a:t>, F., </a:t>
            </a:r>
            <a:r>
              <a:rPr lang="es-CO" sz="1000" dirty="0" err="1"/>
              <a:t>Mernik</a:t>
            </a:r>
            <a:r>
              <a:rPr lang="es-CO" sz="1000" dirty="0"/>
              <a:t>, M., Gray, J., &amp; Bryant, B. (2008). MARS: A </a:t>
            </a:r>
            <a:r>
              <a:rPr lang="es-CO" sz="1000" dirty="0" err="1"/>
              <a:t>metamodel</a:t>
            </a:r>
            <a:r>
              <a:rPr lang="es-CO" sz="1000" dirty="0"/>
              <a:t> </a:t>
            </a:r>
            <a:r>
              <a:rPr lang="es-CO" sz="1000" dirty="0" err="1"/>
              <a:t>recovery</a:t>
            </a:r>
            <a:r>
              <a:rPr lang="es-CO" sz="1000" dirty="0"/>
              <a:t> </a:t>
            </a:r>
            <a:r>
              <a:rPr lang="es-CO" sz="1000" dirty="0" err="1"/>
              <a:t>system</a:t>
            </a:r>
            <a:r>
              <a:rPr lang="es-CO" sz="1000" dirty="0"/>
              <a:t> </a:t>
            </a:r>
            <a:r>
              <a:rPr lang="es-CO" sz="1000" dirty="0" err="1"/>
              <a:t>using</a:t>
            </a:r>
            <a:r>
              <a:rPr lang="es-CO" sz="1000" dirty="0"/>
              <a:t> </a:t>
            </a:r>
            <a:r>
              <a:rPr lang="es-CO" sz="1000" dirty="0" err="1"/>
              <a:t>grammar</a:t>
            </a:r>
            <a:r>
              <a:rPr lang="es-CO" sz="1000" dirty="0"/>
              <a:t> </a:t>
            </a:r>
            <a:r>
              <a:rPr lang="es-CO" sz="1000" dirty="0" err="1"/>
              <a:t>inference</a:t>
            </a:r>
            <a:r>
              <a:rPr lang="es-CO" sz="1000" dirty="0"/>
              <a:t>. </a:t>
            </a:r>
            <a:r>
              <a:rPr lang="es-CO" sz="1000" i="1" dirty="0" err="1"/>
              <a:t>Information</a:t>
            </a:r>
            <a:r>
              <a:rPr lang="es-CO" sz="1000" i="1" dirty="0"/>
              <a:t> and Software </a:t>
            </a:r>
            <a:r>
              <a:rPr lang="es-CO" sz="1000" i="1" dirty="0" err="1"/>
              <a:t>Technology</a:t>
            </a:r>
            <a:r>
              <a:rPr lang="es-CO" sz="1000" dirty="0"/>
              <a:t>, 948-968.</a:t>
            </a:r>
          </a:p>
          <a:p>
            <a:r>
              <a:rPr lang="es-CO" sz="1000" dirty="0" err="1"/>
              <a:t>jQuery</a:t>
            </a:r>
            <a:r>
              <a:rPr lang="es-CO" sz="1000" dirty="0"/>
              <a:t> </a:t>
            </a:r>
            <a:r>
              <a:rPr lang="es-CO" sz="1000" dirty="0" err="1"/>
              <a:t>Foundation</a:t>
            </a:r>
            <a:r>
              <a:rPr lang="es-CO" sz="1000" dirty="0"/>
              <a:t>, T. (2013). </a:t>
            </a:r>
            <a:r>
              <a:rPr lang="es-CO" sz="1000" dirty="0" err="1"/>
              <a:t>JQuery</a:t>
            </a:r>
            <a:r>
              <a:rPr lang="es-CO" sz="1000" dirty="0"/>
              <a:t> API. </a:t>
            </a:r>
            <a:r>
              <a:rPr lang="es-CO" sz="1000" i="1" dirty="0" err="1"/>
              <a:t>JQuery</a:t>
            </a:r>
            <a:r>
              <a:rPr lang="es-CO" sz="1000" i="1" dirty="0"/>
              <a:t> API</a:t>
            </a:r>
            <a:r>
              <a:rPr lang="es-CO" sz="1000" dirty="0"/>
              <a:t>. Obtenido de http://api.jquery.com/</a:t>
            </a:r>
          </a:p>
          <a:p>
            <a:r>
              <a:rPr lang="es-CO" sz="1000" dirty="0"/>
              <a:t>K. </a:t>
            </a:r>
            <a:r>
              <a:rPr lang="es-CO" sz="1000" dirty="0" err="1"/>
              <a:t>Kakabadse</a:t>
            </a:r>
            <a:r>
              <a:rPr lang="es-CO" sz="1000" dirty="0"/>
              <a:t>, N., </a:t>
            </a:r>
            <a:r>
              <a:rPr lang="es-CO" sz="1000" dirty="0" err="1"/>
              <a:t>Kouzmin</a:t>
            </a:r>
            <a:r>
              <a:rPr lang="es-CO" sz="1000" dirty="0"/>
              <a:t>, A., &amp; </a:t>
            </a:r>
            <a:r>
              <a:rPr lang="es-CO" sz="1000" dirty="0" err="1"/>
              <a:t>Kakabadse</a:t>
            </a:r>
            <a:r>
              <a:rPr lang="es-CO" sz="1000" dirty="0"/>
              <a:t>, A. (Jul de 2001). </a:t>
            </a:r>
            <a:r>
              <a:rPr lang="es-CO" sz="1000" dirty="0" err="1"/>
              <a:t>From</a:t>
            </a:r>
            <a:r>
              <a:rPr lang="es-CO" sz="1000" dirty="0"/>
              <a:t> </a:t>
            </a:r>
            <a:r>
              <a:rPr lang="es-CO" sz="1000" dirty="0" err="1"/>
              <a:t>tacit</a:t>
            </a:r>
            <a:r>
              <a:rPr lang="es-CO" sz="1000" dirty="0"/>
              <a:t> </a:t>
            </a:r>
            <a:r>
              <a:rPr lang="es-CO" sz="1000" dirty="0" err="1"/>
              <a:t>knowledge</a:t>
            </a:r>
            <a:r>
              <a:rPr lang="es-CO" sz="1000" dirty="0"/>
              <a:t> to </a:t>
            </a:r>
            <a:r>
              <a:rPr lang="es-CO" sz="1000" dirty="0" err="1"/>
              <a:t>knowledge</a:t>
            </a:r>
            <a:r>
              <a:rPr lang="es-CO" sz="1000" dirty="0"/>
              <a:t> </a:t>
            </a:r>
            <a:r>
              <a:rPr lang="es-CO" sz="1000" dirty="0" err="1"/>
              <a:t>management</a:t>
            </a:r>
            <a:r>
              <a:rPr lang="es-CO" sz="1000" dirty="0"/>
              <a:t>: </a:t>
            </a:r>
            <a:r>
              <a:rPr lang="es-CO" sz="1000" dirty="0" err="1"/>
              <a:t>leveraging</a:t>
            </a:r>
            <a:r>
              <a:rPr lang="es-CO" sz="1000" dirty="0"/>
              <a:t> invisible </a:t>
            </a:r>
            <a:r>
              <a:rPr lang="es-CO" sz="1000" dirty="0" err="1"/>
              <a:t>assets</a:t>
            </a:r>
            <a:r>
              <a:rPr lang="es-CO" sz="1000" dirty="0"/>
              <a:t>. </a:t>
            </a:r>
            <a:r>
              <a:rPr lang="es-CO" sz="1000" i="1" dirty="0" err="1"/>
              <a:t>Knowledge</a:t>
            </a:r>
            <a:r>
              <a:rPr lang="es-CO" sz="1000" i="1" dirty="0"/>
              <a:t> and </a:t>
            </a:r>
            <a:r>
              <a:rPr lang="es-CO" sz="1000" i="1" dirty="0" err="1"/>
              <a:t>Process</a:t>
            </a:r>
            <a:r>
              <a:rPr lang="es-CO" sz="1000" i="1" dirty="0"/>
              <a:t> Management, 8</a:t>
            </a:r>
            <a:r>
              <a:rPr lang="es-CO" sz="1000" dirty="0"/>
              <a:t>(3), 137-154. Obtenido de http://dx.doi.org/10.1002/kpm.120</a:t>
            </a:r>
          </a:p>
          <a:p>
            <a:endParaRPr lang="es-CO" sz="1000" dirty="0"/>
          </a:p>
        </p:txBody>
      </p:sp>
    </p:spTree>
    <p:extLst>
      <p:ext uri="{BB962C8B-B14F-4D97-AF65-F5344CB8AC3E}">
        <p14:creationId xmlns:p14="http://schemas.microsoft.com/office/powerpoint/2010/main" val="2469480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Bibliografía </a:t>
            </a:r>
            <a:r>
              <a:rPr lang="es-CO" sz="2000" dirty="0" smtClean="0"/>
              <a:t>(4/7)</a:t>
            </a:r>
            <a:endParaRPr lang="es-CO" sz="2000" dirty="0"/>
          </a:p>
        </p:txBody>
      </p:sp>
      <p:sp>
        <p:nvSpPr>
          <p:cNvPr id="3" name="Marcador de contenido 2"/>
          <p:cNvSpPr>
            <a:spLocks noGrp="1"/>
          </p:cNvSpPr>
          <p:nvPr>
            <p:ph idx="1"/>
          </p:nvPr>
        </p:nvSpPr>
        <p:spPr>
          <a:xfrm>
            <a:off x="1097279" y="1845734"/>
            <a:ext cx="10390675" cy="4023360"/>
          </a:xfrm>
        </p:spPr>
        <p:txBody>
          <a:bodyPr>
            <a:noAutofit/>
          </a:bodyPr>
          <a:lstStyle/>
          <a:p>
            <a:r>
              <a:rPr lang="es-CO" sz="1000" dirty="0" err="1"/>
              <a:t>Kedji</a:t>
            </a:r>
            <a:r>
              <a:rPr lang="es-CO" sz="1000" dirty="0"/>
              <a:t>, K., </a:t>
            </a:r>
            <a:r>
              <a:rPr lang="es-CO" sz="1000" dirty="0" err="1"/>
              <a:t>Lbath</a:t>
            </a:r>
            <a:r>
              <a:rPr lang="es-CO" sz="1000" dirty="0"/>
              <a:t>, R., </a:t>
            </a:r>
            <a:r>
              <a:rPr lang="es-CO" sz="1000" dirty="0" err="1"/>
              <a:t>Bounabat</a:t>
            </a:r>
            <a:r>
              <a:rPr lang="es-CO" sz="1000" dirty="0"/>
              <a:t>, B., </a:t>
            </a:r>
            <a:r>
              <a:rPr lang="es-CO" sz="1000" dirty="0" err="1"/>
              <a:t>Benali</a:t>
            </a:r>
            <a:r>
              <a:rPr lang="es-CO" sz="1000" dirty="0"/>
              <a:t>, K., &amp; </a:t>
            </a:r>
            <a:r>
              <a:rPr lang="es-CO" sz="1000" dirty="0" err="1"/>
              <a:t>Gervais</a:t>
            </a:r>
            <a:r>
              <a:rPr lang="es-CO" sz="1000" dirty="0"/>
              <a:t>, M.-P. (2013). </a:t>
            </a:r>
            <a:r>
              <a:rPr lang="es-CO" sz="1000" i="1" dirty="0" err="1"/>
              <a:t>Modélisation</a:t>
            </a:r>
            <a:r>
              <a:rPr lang="es-CO" sz="1000" i="1" dirty="0"/>
              <a:t> et mise en </a:t>
            </a:r>
            <a:r>
              <a:rPr lang="es-CO" sz="1000" i="1" dirty="0" err="1"/>
              <a:t>œuvre</a:t>
            </a:r>
            <a:r>
              <a:rPr lang="es-CO" sz="1000" i="1" dirty="0"/>
              <a:t> de </a:t>
            </a:r>
            <a:r>
              <a:rPr lang="es-CO" sz="1000" i="1" dirty="0" err="1"/>
              <a:t>processus</a:t>
            </a:r>
            <a:r>
              <a:rPr lang="es-CO" sz="1000" i="1" dirty="0"/>
              <a:t> </a:t>
            </a:r>
            <a:r>
              <a:rPr lang="es-CO" sz="1000" i="1" dirty="0" err="1"/>
              <a:t>collaboratifs</a:t>
            </a:r>
            <a:r>
              <a:rPr lang="es-CO" sz="1000" i="1" dirty="0"/>
              <a:t> ad hoc.</a:t>
            </a:r>
            <a:r>
              <a:rPr lang="es-CO" sz="1000" dirty="0"/>
              <a:t> Toulouse: </a:t>
            </a:r>
            <a:r>
              <a:rPr lang="es-CO" sz="1000" dirty="0" err="1"/>
              <a:t>l'Université</a:t>
            </a:r>
            <a:r>
              <a:rPr lang="es-CO" sz="1000" dirty="0"/>
              <a:t> Mohammed V-</a:t>
            </a:r>
            <a:r>
              <a:rPr lang="es-CO" sz="1000" dirty="0" err="1"/>
              <a:t>Souissi</a:t>
            </a:r>
            <a:r>
              <a:rPr lang="es-CO" sz="1000" dirty="0"/>
              <a:t> (Rabat, </a:t>
            </a:r>
            <a:r>
              <a:rPr lang="es-CO" sz="1000" dirty="0" err="1"/>
              <a:t>Maroc</a:t>
            </a:r>
            <a:r>
              <a:rPr lang="es-CO" sz="1000" dirty="0"/>
              <a:t>).</a:t>
            </a:r>
          </a:p>
          <a:p>
            <a:r>
              <a:rPr lang="es-CO" sz="1000" dirty="0"/>
              <a:t>Kim, P., </a:t>
            </a:r>
            <a:r>
              <a:rPr lang="es-CO" sz="1000" dirty="0" err="1"/>
              <a:t>Kee</a:t>
            </a:r>
            <a:r>
              <a:rPr lang="es-CO" sz="1000" dirty="0"/>
              <a:t>, C., &amp; </a:t>
            </a:r>
            <a:r>
              <a:rPr lang="es-CO" sz="1000" dirty="0" err="1"/>
              <a:t>Lim</a:t>
            </a:r>
            <a:r>
              <a:rPr lang="es-CO" sz="1000" dirty="0"/>
              <a:t>, G. (2010). </a:t>
            </a:r>
            <a:r>
              <a:rPr lang="es-CO" sz="1000" dirty="0" err="1"/>
              <a:t>When</a:t>
            </a:r>
            <a:r>
              <a:rPr lang="es-CO" sz="1000" dirty="0"/>
              <a:t> </a:t>
            </a:r>
            <a:r>
              <a:rPr lang="es-CO" sz="1000" dirty="0" err="1"/>
              <a:t>cloud</a:t>
            </a:r>
            <a:r>
              <a:rPr lang="es-CO" sz="1000" dirty="0"/>
              <a:t> </a:t>
            </a:r>
            <a:r>
              <a:rPr lang="es-CO" sz="1000" dirty="0" err="1"/>
              <a:t>computing</a:t>
            </a:r>
            <a:r>
              <a:rPr lang="es-CO" sz="1000" dirty="0"/>
              <a:t> </a:t>
            </a:r>
            <a:r>
              <a:rPr lang="es-CO" sz="1000" dirty="0" err="1"/>
              <a:t>meets</a:t>
            </a:r>
            <a:r>
              <a:rPr lang="es-CO" sz="1000" dirty="0"/>
              <a:t> </a:t>
            </a:r>
            <a:r>
              <a:rPr lang="es-CO" sz="1000" dirty="0" err="1"/>
              <a:t>with</a:t>
            </a:r>
            <a:r>
              <a:rPr lang="es-CO" sz="1000" dirty="0"/>
              <a:t> </a:t>
            </a:r>
            <a:r>
              <a:rPr lang="es-CO" sz="1000" dirty="0" err="1"/>
              <a:t>SemanticWeb</a:t>
            </a:r>
            <a:r>
              <a:rPr lang="es-CO" sz="1000" dirty="0"/>
              <a:t>: A new </a:t>
            </a:r>
            <a:r>
              <a:rPr lang="es-CO" sz="1000" dirty="0" err="1"/>
              <a:t>design</a:t>
            </a:r>
            <a:r>
              <a:rPr lang="es-CO" sz="1000" dirty="0"/>
              <a:t> </a:t>
            </a:r>
            <a:r>
              <a:rPr lang="es-CO" sz="1000" dirty="0" err="1"/>
              <a:t>for</a:t>
            </a:r>
            <a:r>
              <a:rPr lang="es-CO" sz="1000" dirty="0"/>
              <a:t> e-portfolio </a:t>
            </a:r>
            <a:r>
              <a:rPr lang="es-CO" sz="1000" dirty="0" err="1"/>
              <a:t>systems</a:t>
            </a:r>
            <a:r>
              <a:rPr lang="es-CO" sz="1000" dirty="0"/>
              <a:t> in </a:t>
            </a:r>
            <a:r>
              <a:rPr lang="es-CO" sz="1000" dirty="0" err="1"/>
              <a:t>the</a:t>
            </a:r>
            <a:r>
              <a:rPr lang="es-CO" sz="1000" dirty="0"/>
              <a:t> social media era. </a:t>
            </a:r>
            <a:r>
              <a:rPr lang="es-CO" sz="1000" i="1" dirty="0"/>
              <a:t>BJET. British </a:t>
            </a:r>
            <a:r>
              <a:rPr lang="es-CO" sz="1000" i="1" dirty="0" err="1"/>
              <a:t>Journal</a:t>
            </a:r>
            <a:r>
              <a:rPr lang="es-CO" sz="1000" i="1" dirty="0"/>
              <a:t> of </a:t>
            </a:r>
            <a:r>
              <a:rPr lang="es-CO" sz="1000" i="1" dirty="0" err="1"/>
              <a:t>Education</a:t>
            </a:r>
            <a:r>
              <a:rPr lang="es-CO" sz="1000" i="1" dirty="0"/>
              <a:t> </a:t>
            </a:r>
            <a:r>
              <a:rPr lang="es-CO" sz="1000" i="1" dirty="0" err="1"/>
              <a:t>Technology</a:t>
            </a:r>
            <a:r>
              <a:rPr lang="es-CO" sz="1000" dirty="0"/>
              <a:t>, 1018-1028.</a:t>
            </a:r>
          </a:p>
          <a:p>
            <a:r>
              <a:rPr lang="es-CO" sz="1000" dirty="0" err="1"/>
              <a:t>Lahoud</a:t>
            </a:r>
            <a:r>
              <a:rPr lang="es-CO" sz="1000" dirty="0"/>
              <a:t>, I., </a:t>
            </a:r>
            <a:r>
              <a:rPr lang="es-CO" sz="1000" dirty="0" err="1"/>
              <a:t>Monticolo</a:t>
            </a:r>
            <a:r>
              <a:rPr lang="es-CO" sz="1000" dirty="0"/>
              <a:t>, D., </a:t>
            </a:r>
            <a:r>
              <a:rPr lang="es-CO" sz="1000" dirty="0" err="1"/>
              <a:t>Hilarie</a:t>
            </a:r>
            <a:r>
              <a:rPr lang="es-CO" sz="1000" dirty="0"/>
              <a:t>, V., Gomes, S., &amp; </a:t>
            </a:r>
            <a:r>
              <a:rPr lang="es-CO" sz="1000" dirty="0" err="1"/>
              <a:t>Bonjour</a:t>
            </a:r>
            <a:r>
              <a:rPr lang="es-CO" sz="1000" dirty="0"/>
              <a:t>, E. (2012). A </a:t>
            </a:r>
            <a:r>
              <a:rPr lang="es-CO" sz="1000" dirty="0" err="1"/>
              <a:t>multi-sources</a:t>
            </a:r>
            <a:r>
              <a:rPr lang="es-CO" sz="1000" dirty="0"/>
              <a:t> </a:t>
            </a:r>
            <a:r>
              <a:rPr lang="es-CO" sz="1000" dirty="0" err="1"/>
              <a:t>knowledge</a:t>
            </a:r>
            <a:r>
              <a:rPr lang="es-CO" sz="1000" dirty="0"/>
              <a:t> </a:t>
            </a:r>
            <a:r>
              <a:rPr lang="es-CO" sz="1000" dirty="0" err="1"/>
              <a:t>management</a:t>
            </a:r>
            <a:r>
              <a:rPr lang="es-CO" sz="1000" dirty="0"/>
              <a:t> </a:t>
            </a:r>
            <a:r>
              <a:rPr lang="es-CO" sz="1000" dirty="0" err="1"/>
              <a:t>system</a:t>
            </a:r>
            <a:r>
              <a:rPr lang="es-CO" sz="1000" dirty="0"/>
              <a:t>. </a:t>
            </a:r>
            <a:r>
              <a:rPr lang="es-CO" sz="1000" i="1" dirty="0"/>
              <a:t>IFAC </a:t>
            </a:r>
            <a:r>
              <a:rPr lang="es-CO" sz="1000" i="1" dirty="0" err="1"/>
              <a:t>Proceedings</a:t>
            </a:r>
            <a:r>
              <a:rPr lang="es-CO" sz="1000" i="1" dirty="0"/>
              <a:t> </a:t>
            </a:r>
            <a:r>
              <a:rPr lang="es-CO" sz="1000" i="1" dirty="0" err="1"/>
              <a:t>Volumes</a:t>
            </a:r>
            <a:r>
              <a:rPr lang="es-CO" sz="1000" dirty="0"/>
              <a:t>, 1177-1183.</a:t>
            </a:r>
          </a:p>
          <a:p>
            <a:r>
              <a:rPr lang="es-CO" sz="1000" dirty="0" err="1"/>
              <a:t>Lancieri</a:t>
            </a:r>
            <a:r>
              <a:rPr lang="es-CO" sz="1000" dirty="0"/>
              <a:t>, L., &amp; </a:t>
            </a:r>
            <a:r>
              <a:rPr lang="es-CO" sz="1000" dirty="0" err="1"/>
              <a:t>Lepretre</a:t>
            </a:r>
            <a:r>
              <a:rPr lang="es-CO" sz="1000" dirty="0"/>
              <a:t>, E. (2015). A new </a:t>
            </a:r>
            <a:r>
              <a:rPr lang="es-CO" sz="1000" dirty="0" err="1"/>
              <a:t>linguistic</a:t>
            </a:r>
            <a:r>
              <a:rPr lang="es-CO" sz="1000" dirty="0"/>
              <a:t> </a:t>
            </a:r>
            <a:r>
              <a:rPr lang="es-CO" sz="1000" dirty="0" err="1"/>
              <a:t>approach</a:t>
            </a:r>
            <a:r>
              <a:rPr lang="es-CO" sz="1000" dirty="0"/>
              <a:t> to </a:t>
            </a:r>
            <a:r>
              <a:rPr lang="es-CO" sz="1000" dirty="0" err="1"/>
              <a:t>assess</a:t>
            </a:r>
            <a:r>
              <a:rPr lang="es-CO" sz="1000" dirty="0"/>
              <a:t> </a:t>
            </a:r>
            <a:r>
              <a:rPr lang="es-CO" sz="1000" dirty="0" err="1"/>
              <a:t>the</a:t>
            </a:r>
            <a:r>
              <a:rPr lang="es-CO" sz="1000" dirty="0"/>
              <a:t> </a:t>
            </a:r>
            <a:r>
              <a:rPr lang="es-CO" sz="1000" dirty="0" err="1"/>
              <a:t>opinion</a:t>
            </a:r>
            <a:r>
              <a:rPr lang="es-CO" sz="1000" dirty="0"/>
              <a:t> </a:t>
            </a:r>
            <a:r>
              <a:rPr lang="es-CO" sz="1000" dirty="0" err="1"/>
              <a:t>users</a:t>
            </a:r>
            <a:r>
              <a:rPr lang="es-CO" sz="1000" dirty="0"/>
              <a:t> in social </a:t>
            </a:r>
            <a:r>
              <a:rPr lang="es-CO" sz="1000" dirty="0" err="1"/>
              <a:t>network</a:t>
            </a:r>
            <a:r>
              <a:rPr lang="es-CO" sz="1000" dirty="0"/>
              <a:t> </a:t>
            </a:r>
            <a:r>
              <a:rPr lang="es-CO" sz="1000" dirty="0" err="1"/>
              <a:t>enviroments</a:t>
            </a:r>
            <a:r>
              <a:rPr lang="es-CO" sz="1000" dirty="0"/>
              <a:t>. En </a:t>
            </a:r>
            <a:r>
              <a:rPr lang="es-CO" sz="1000" i="1" dirty="0" err="1"/>
              <a:t>Applications</a:t>
            </a:r>
            <a:r>
              <a:rPr lang="es-CO" sz="1000" i="1" dirty="0"/>
              <a:t> of Social Media and Social Network </a:t>
            </a:r>
            <a:r>
              <a:rPr lang="es-CO" sz="1000" i="1" dirty="0" err="1"/>
              <a:t>Analysis</a:t>
            </a:r>
            <a:r>
              <a:rPr lang="es-CO" sz="1000" dirty="0"/>
              <a:t> (págs. 143-158). </a:t>
            </a:r>
            <a:r>
              <a:rPr lang="es-CO" sz="1000" dirty="0" err="1"/>
              <a:t>Switzerland</a:t>
            </a:r>
            <a:r>
              <a:rPr lang="es-CO" sz="1000" dirty="0"/>
              <a:t>: </a:t>
            </a:r>
            <a:r>
              <a:rPr lang="es-CO" sz="1000" dirty="0" err="1"/>
              <a:t>Springer</a:t>
            </a:r>
            <a:r>
              <a:rPr lang="es-CO" sz="1000" dirty="0"/>
              <a:t> International Publishing.</a:t>
            </a:r>
          </a:p>
          <a:p>
            <a:r>
              <a:rPr lang="es-CO" sz="1000" dirty="0"/>
              <a:t>Laura, L., &amp; </a:t>
            </a:r>
            <a:r>
              <a:rPr lang="es-CO" sz="1000" dirty="0" err="1"/>
              <a:t>Gianluigi</a:t>
            </a:r>
            <a:r>
              <a:rPr lang="es-CO" sz="1000" dirty="0"/>
              <a:t>, M. (2015). </a:t>
            </a:r>
            <a:r>
              <a:rPr lang="es-CO" sz="1000" dirty="0" err="1"/>
              <a:t>Searching</a:t>
            </a:r>
            <a:r>
              <a:rPr lang="es-CO" sz="1000" dirty="0"/>
              <a:t> </a:t>
            </a:r>
            <a:r>
              <a:rPr lang="es-CO" sz="1000" dirty="0" err="1"/>
              <a:t>the</a:t>
            </a:r>
            <a:r>
              <a:rPr lang="es-CO" sz="1000" dirty="0"/>
              <a:t> Web </a:t>
            </a:r>
            <a:r>
              <a:rPr lang="es-CO" sz="1000" dirty="0" err="1"/>
              <a:t>for</a:t>
            </a:r>
            <a:r>
              <a:rPr lang="es-CO" sz="1000" dirty="0"/>
              <a:t> </a:t>
            </a:r>
            <a:r>
              <a:rPr lang="es-CO" sz="1000" dirty="0" err="1"/>
              <a:t>illegal</a:t>
            </a:r>
            <a:r>
              <a:rPr lang="es-CO" sz="1000" dirty="0"/>
              <a:t> </a:t>
            </a:r>
            <a:r>
              <a:rPr lang="es-CO" sz="1000" dirty="0" err="1"/>
              <a:t>content</a:t>
            </a:r>
            <a:r>
              <a:rPr lang="es-CO" sz="1000" dirty="0"/>
              <a:t>: </a:t>
            </a:r>
            <a:r>
              <a:rPr lang="es-CO" sz="1000" dirty="0" err="1"/>
              <a:t>the</a:t>
            </a:r>
            <a:r>
              <a:rPr lang="es-CO" sz="1000" dirty="0"/>
              <a:t> </a:t>
            </a:r>
            <a:r>
              <a:rPr lang="es-CO" sz="1000" dirty="0" err="1"/>
              <a:t>anatomy</a:t>
            </a:r>
            <a:r>
              <a:rPr lang="es-CO" sz="1000" dirty="0"/>
              <a:t> of a </a:t>
            </a:r>
            <a:r>
              <a:rPr lang="es-CO" sz="1000" dirty="0" err="1"/>
              <a:t>semantic</a:t>
            </a:r>
            <a:r>
              <a:rPr lang="es-CO" sz="1000" dirty="0"/>
              <a:t> </a:t>
            </a:r>
            <a:r>
              <a:rPr lang="es-CO" sz="1000" dirty="0" err="1"/>
              <a:t>search</a:t>
            </a:r>
            <a:r>
              <a:rPr lang="es-CO" sz="1000" dirty="0"/>
              <a:t> </a:t>
            </a:r>
            <a:r>
              <a:rPr lang="es-CO" sz="1000" dirty="0" err="1"/>
              <a:t>engine</a:t>
            </a:r>
            <a:r>
              <a:rPr lang="es-CO" sz="1000" dirty="0"/>
              <a:t>. </a:t>
            </a:r>
            <a:r>
              <a:rPr lang="es-CO" sz="1000" i="1" dirty="0" err="1"/>
              <a:t>Soft</a:t>
            </a:r>
            <a:r>
              <a:rPr lang="es-CO" sz="1000" i="1" dirty="0"/>
              <a:t> Computing, 18</a:t>
            </a:r>
            <a:r>
              <a:rPr lang="es-CO" sz="1000" dirty="0"/>
              <a:t>(1), 1-8. doi:10.1007/s00500-015-1857-4</a:t>
            </a:r>
          </a:p>
          <a:p>
            <a:r>
              <a:rPr lang="es-CO" sz="1000" dirty="0" err="1"/>
              <a:t>Leenders</a:t>
            </a:r>
            <a:r>
              <a:rPr lang="es-CO" sz="1000" dirty="0"/>
              <a:t>, R. (2002). </a:t>
            </a:r>
            <a:r>
              <a:rPr lang="es-CO" sz="1000" dirty="0" err="1"/>
              <a:t>Modeling</a:t>
            </a:r>
            <a:r>
              <a:rPr lang="es-CO" sz="1000" dirty="0"/>
              <a:t> social </a:t>
            </a:r>
            <a:r>
              <a:rPr lang="es-CO" sz="1000" dirty="0" err="1"/>
              <a:t>influence</a:t>
            </a:r>
            <a:r>
              <a:rPr lang="es-CO" sz="1000" dirty="0"/>
              <a:t> </a:t>
            </a:r>
            <a:r>
              <a:rPr lang="es-CO" sz="1000" dirty="0" err="1"/>
              <a:t>through</a:t>
            </a:r>
            <a:r>
              <a:rPr lang="es-CO" sz="1000" dirty="0"/>
              <a:t> </a:t>
            </a:r>
            <a:r>
              <a:rPr lang="es-CO" sz="1000" dirty="0" err="1"/>
              <a:t>network</a:t>
            </a:r>
            <a:r>
              <a:rPr lang="es-CO" sz="1000" dirty="0"/>
              <a:t> </a:t>
            </a:r>
            <a:r>
              <a:rPr lang="es-CO" sz="1000" dirty="0" err="1"/>
              <a:t>autocorrelation</a:t>
            </a:r>
            <a:r>
              <a:rPr lang="es-CO" sz="1000" dirty="0"/>
              <a:t>: </a:t>
            </a:r>
            <a:r>
              <a:rPr lang="es-CO" sz="1000" dirty="0" err="1"/>
              <a:t>constructing</a:t>
            </a:r>
            <a:r>
              <a:rPr lang="es-CO" sz="1000" dirty="0"/>
              <a:t> </a:t>
            </a:r>
            <a:r>
              <a:rPr lang="es-CO" sz="1000" dirty="0" err="1"/>
              <a:t>the</a:t>
            </a:r>
            <a:r>
              <a:rPr lang="es-CO" sz="1000" dirty="0"/>
              <a:t> </a:t>
            </a:r>
            <a:r>
              <a:rPr lang="es-CO" sz="1000" dirty="0" err="1"/>
              <a:t>weight</a:t>
            </a:r>
            <a:r>
              <a:rPr lang="es-CO" sz="1000" dirty="0"/>
              <a:t> </a:t>
            </a:r>
            <a:r>
              <a:rPr lang="es-CO" sz="1000" dirty="0" err="1"/>
              <a:t>matrix</a:t>
            </a:r>
            <a:r>
              <a:rPr lang="es-CO" sz="1000" dirty="0"/>
              <a:t>. </a:t>
            </a:r>
            <a:r>
              <a:rPr lang="es-CO" sz="1000" i="1" dirty="0"/>
              <a:t>Social Networks</a:t>
            </a:r>
            <a:r>
              <a:rPr lang="es-CO" sz="1000" dirty="0"/>
              <a:t>, 21-47.</a:t>
            </a:r>
          </a:p>
          <a:p>
            <a:r>
              <a:rPr lang="es-CO" sz="1000" dirty="0"/>
              <a:t>LINUX, G. /. (14 de Nov de 2014). </a:t>
            </a:r>
            <a:r>
              <a:rPr lang="es-CO" sz="1000" i="1" dirty="0"/>
              <a:t>GNU / LINUX</a:t>
            </a:r>
            <a:r>
              <a:rPr lang="es-CO" sz="1000" dirty="0"/>
              <a:t>. Obtenido de http://gnulinuxvagos.es/topic/3922-natural-language-toolkit-python/</a:t>
            </a:r>
          </a:p>
          <a:p>
            <a:r>
              <a:rPr lang="es-CO" sz="1000" dirty="0"/>
              <a:t>López-Cruz, O., &amp; Obregón, N. N. (2015). A Network </a:t>
            </a:r>
            <a:r>
              <a:rPr lang="es-CO" sz="1000" dirty="0" err="1"/>
              <a:t>Based</a:t>
            </a:r>
            <a:r>
              <a:rPr lang="es-CO" sz="1000" dirty="0"/>
              <a:t> </a:t>
            </a:r>
            <a:r>
              <a:rPr lang="es-CO" sz="1000" dirty="0" err="1"/>
              <a:t>Methodology</a:t>
            </a:r>
            <a:r>
              <a:rPr lang="es-CO" sz="1000" dirty="0"/>
              <a:t> to </a:t>
            </a:r>
            <a:r>
              <a:rPr lang="es-CO" sz="1000" dirty="0" err="1"/>
              <a:t>Reveal</a:t>
            </a:r>
            <a:r>
              <a:rPr lang="es-CO" sz="1000" dirty="0"/>
              <a:t> </a:t>
            </a:r>
            <a:r>
              <a:rPr lang="es-CO" sz="1000" dirty="0" err="1"/>
              <a:t>Patterns</a:t>
            </a:r>
            <a:r>
              <a:rPr lang="es-CO" sz="1000" dirty="0"/>
              <a:t> in </a:t>
            </a:r>
            <a:r>
              <a:rPr lang="es-CO" sz="1000" dirty="0" err="1"/>
              <a:t>Knowledge</a:t>
            </a:r>
            <a:r>
              <a:rPr lang="es-CO" sz="1000" dirty="0"/>
              <a:t> Transfer. </a:t>
            </a:r>
            <a:r>
              <a:rPr lang="es-CO" sz="1000" i="1" dirty="0"/>
              <a:t>International </a:t>
            </a:r>
            <a:r>
              <a:rPr lang="es-CO" sz="1000" i="1" dirty="0" err="1"/>
              <a:t>Journal</a:t>
            </a:r>
            <a:r>
              <a:rPr lang="es-CO" sz="1000" i="1" dirty="0"/>
              <a:t> of </a:t>
            </a:r>
            <a:r>
              <a:rPr lang="es-CO" sz="1000" i="1" dirty="0" err="1"/>
              <a:t>Interactive</a:t>
            </a:r>
            <a:r>
              <a:rPr lang="es-CO" sz="1000" i="1" dirty="0"/>
              <a:t> Multimedia and Artificial </a:t>
            </a:r>
            <a:r>
              <a:rPr lang="es-CO" sz="1000" i="1" dirty="0" err="1"/>
              <a:t>Intelligence</a:t>
            </a:r>
            <a:r>
              <a:rPr lang="es-CO" sz="1000" i="1" dirty="0"/>
              <a:t>, 3</a:t>
            </a:r>
            <a:r>
              <a:rPr lang="es-CO" sz="1000" dirty="0"/>
              <a:t>(5), 67-76.</a:t>
            </a:r>
          </a:p>
          <a:p>
            <a:r>
              <a:rPr lang="es-CO" sz="1000" dirty="0" err="1"/>
              <a:t>Marston</a:t>
            </a:r>
            <a:r>
              <a:rPr lang="es-CO" sz="1000" dirty="0"/>
              <a:t>, S., Li, Z., </a:t>
            </a:r>
            <a:r>
              <a:rPr lang="es-CO" sz="1000" dirty="0" err="1"/>
              <a:t>Bandyopadhyay</a:t>
            </a:r>
            <a:r>
              <a:rPr lang="es-CO" sz="1000" dirty="0"/>
              <a:t>, S., Zhang, J., &amp; </a:t>
            </a:r>
            <a:r>
              <a:rPr lang="es-CO" sz="1000" dirty="0" err="1"/>
              <a:t>Ghalsasi</a:t>
            </a:r>
            <a:r>
              <a:rPr lang="es-CO" sz="1000" dirty="0"/>
              <a:t>, A. (2011). Cloud </a:t>
            </a:r>
            <a:r>
              <a:rPr lang="es-CO" sz="1000" dirty="0" err="1"/>
              <a:t>computing</a:t>
            </a:r>
            <a:r>
              <a:rPr lang="es-CO" sz="1000" dirty="0"/>
              <a:t> — </a:t>
            </a:r>
            <a:r>
              <a:rPr lang="es-CO" sz="1000" dirty="0" err="1"/>
              <a:t>The</a:t>
            </a:r>
            <a:r>
              <a:rPr lang="es-CO" sz="1000" dirty="0"/>
              <a:t> </a:t>
            </a:r>
            <a:r>
              <a:rPr lang="es-CO" sz="1000" dirty="0" err="1"/>
              <a:t>business</a:t>
            </a:r>
            <a:r>
              <a:rPr lang="es-CO" sz="1000" dirty="0"/>
              <a:t> </a:t>
            </a:r>
            <a:r>
              <a:rPr lang="es-CO" sz="1000" dirty="0" err="1"/>
              <a:t>perspective</a:t>
            </a:r>
            <a:r>
              <a:rPr lang="es-CO" sz="1000" dirty="0"/>
              <a:t>. </a:t>
            </a:r>
            <a:r>
              <a:rPr lang="es-CO" sz="1000" i="1" dirty="0" err="1"/>
              <a:t>Decision</a:t>
            </a:r>
            <a:r>
              <a:rPr lang="es-CO" sz="1000" i="1" dirty="0"/>
              <a:t> </a:t>
            </a:r>
            <a:r>
              <a:rPr lang="es-CO" sz="1000" i="1" dirty="0" err="1"/>
              <a:t>Support</a:t>
            </a:r>
            <a:r>
              <a:rPr lang="es-CO" sz="1000" i="1" dirty="0"/>
              <a:t> </a:t>
            </a:r>
            <a:r>
              <a:rPr lang="es-CO" sz="1000" i="1" dirty="0" err="1"/>
              <a:t>Systems</a:t>
            </a:r>
            <a:r>
              <a:rPr lang="es-CO" sz="1000" dirty="0"/>
              <a:t>, 176-189.</a:t>
            </a:r>
          </a:p>
          <a:p>
            <a:r>
              <a:rPr lang="es-CO" sz="1000" dirty="0"/>
              <a:t>Maté, T., &amp; Trujillo, J. (2012). A trace </a:t>
            </a:r>
            <a:r>
              <a:rPr lang="es-CO" sz="1000" dirty="0" err="1"/>
              <a:t>metamodel</a:t>
            </a:r>
            <a:r>
              <a:rPr lang="es-CO" sz="1000" dirty="0"/>
              <a:t> </a:t>
            </a:r>
            <a:r>
              <a:rPr lang="es-CO" sz="1000" dirty="0" err="1"/>
              <a:t>proposal</a:t>
            </a:r>
            <a:r>
              <a:rPr lang="es-CO" sz="1000" dirty="0"/>
              <a:t> </a:t>
            </a:r>
            <a:r>
              <a:rPr lang="es-CO" sz="1000" dirty="0" err="1"/>
              <a:t>based</a:t>
            </a:r>
            <a:r>
              <a:rPr lang="es-CO" sz="1000" dirty="0"/>
              <a:t> </a:t>
            </a:r>
            <a:r>
              <a:rPr lang="es-CO" sz="1000" dirty="0" err="1"/>
              <a:t>on</a:t>
            </a:r>
            <a:r>
              <a:rPr lang="es-CO" sz="1000" dirty="0"/>
              <a:t> </a:t>
            </a:r>
            <a:r>
              <a:rPr lang="es-CO" sz="1000" dirty="0" err="1"/>
              <a:t>the</a:t>
            </a:r>
            <a:r>
              <a:rPr lang="es-CO" sz="1000" dirty="0"/>
              <a:t> </a:t>
            </a:r>
            <a:r>
              <a:rPr lang="es-CO" sz="1000" dirty="0" err="1"/>
              <a:t>model</a:t>
            </a:r>
            <a:r>
              <a:rPr lang="es-CO" sz="1000" dirty="0"/>
              <a:t> </a:t>
            </a:r>
            <a:r>
              <a:rPr lang="es-CO" sz="1000" dirty="0" err="1"/>
              <a:t>driven</a:t>
            </a:r>
            <a:r>
              <a:rPr lang="es-CO" sz="1000" dirty="0"/>
              <a:t> </a:t>
            </a:r>
            <a:r>
              <a:rPr lang="es-CO" sz="1000" dirty="0" err="1"/>
              <a:t>architecture</a:t>
            </a:r>
            <a:r>
              <a:rPr lang="es-CO" sz="1000" dirty="0"/>
              <a:t> </a:t>
            </a:r>
            <a:r>
              <a:rPr lang="es-CO" sz="1000" dirty="0" err="1"/>
              <a:t>framework</a:t>
            </a:r>
            <a:r>
              <a:rPr lang="es-CO" sz="1000" dirty="0"/>
              <a:t> </a:t>
            </a:r>
            <a:r>
              <a:rPr lang="es-CO" sz="1000" dirty="0" err="1"/>
              <a:t>for</a:t>
            </a:r>
            <a:r>
              <a:rPr lang="es-CO" sz="1000" dirty="0"/>
              <a:t> </a:t>
            </a:r>
            <a:r>
              <a:rPr lang="es-CO" sz="1000" dirty="0" err="1"/>
              <a:t>the</a:t>
            </a:r>
            <a:r>
              <a:rPr lang="es-CO" sz="1000" dirty="0"/>
              <a:t> </a:t>
            </a:r>
            <a:r>
              <a:rPr lang="es-CO" sz="1000" dirty="0" err="1"/>
              <a:t>traceability</a:t>
            </a:r>
            <a:r>
              <a:rPr lang="es-CO" sz="1000" dirty="0"/>
              <a:t> of </a:t>
            </a:r>
            <a:r>
              <a:rPr lang="es-CO" sz="1000" dirty="0" err="1"/>
              <a:t>user</a:t>
            </a:r>
            <a:r>
              <a:rPr lang="es-CO" sz="1000" dirty="0"/>
              <a:t> </a:t>
            </a:r>
            <a:r>
              <a:rPr lang="es-CO" sz="1000" dirty="0" err="1"/>
              <a:t>requirements</a:t>
            </a:r>
            <a:r>
              <a:rPr lang="es-CO" sz="1000" dirty="0"/>
              <a:t> in data </a:t>
            </a:r>
            <a:r>
              <a:rPr lang="es-CO" sz="1000" dirty="0" err="1"/>
              <a:t>warehouses</a:t>
            </a:r>
            <a:r>
              <a:rPr lang="es-CO" sz="1000" dirty="0"/>
              <a:t>. </a:t>
            </a:r>
            <a:r>
              <a:rPr lang="es-CO" sz="1000" i="1" dirty="0" err="1"/>
              <a:t>Information</a:t>
            </a:r>
            <a:r>
              <a:rPr lang="es-CO" sz="1000" i="1" dirty="0"/>
              <a:t> </a:t>
            </a:r>
            <a:r>
              <a:rPr lang="es-CO" sz="1000" i="1" dirty="0" err="1"/>
              <a:t>Systems</a:t>
            </a:r>
            <a:r>
              <a:rPr lang="es-CO" sz="1000" dirty="0"/>
              <a:t>, 753-766.</a:t>
            </a:r>
          </a:p>
          <a:p>
            <a:r>
              <a:rPr lang="es-CO" sz="1000" dirty="0" err="1"/>
              <a:t>MeaningCloud</a:t>
            </a:r>
            <a:r>
              <a:rPr lang="es-CO" sz="1000" dirty="0"/>
              <a:t>. (s.f.). </a:t>
            </a:r>
            <a:r>
              <a:rPr lang="es-CO" sz="1000" i="1" dirty="0" err="1"/>
              <a:t>MeaningCloud</a:t>
            </a:r>
            <a:r>
              <a:rPr lang="es-CO" sz="1000" dirty="0"/>
              <a:t>. Obtenido de https://www.meaningcloud.com/es/soluciones/analisis-de-medios</a:t>
            </a:r>
          </a:p>
          <a:p>
            <a:r>
              <a:rPr lang="es-CO" sz="1000" dirty="0"/>
              <a:t>Miller, R. (2005). </a:t>
            </a:r>
            <a:r>
              <a:rPr lang="es-CO" sz="1000" i="1" dirty="0" err="1"/>
              <a:t>The</a:t>
            </a:r>
            <a:r>
              <a:rPr lang="es-CO" sz="1000" i="1" dirty="0"/>
              <a:t> </a:t>
            </a:r>
            <a:r>
              <a:rPr lang="es-CO" sz="1000" i="1" dirty="0" err="1"/>
              <a:t>Evolution</a:t>
            </a:r>
            <a:r>
              <a:rPr lang="es-CO" sz="1000" i="1" dirty="0"/>
              <a:t> of </a:t>
            </a:r>
            <a:r>
              <a:rPr lang="es-CO" sz="1000" i="1" dirty="0" err="1"/>
              <a:t>Knowledge</a:t>
            </a:r>
            <a:r>
              <a:rPr lang="es-CO" sz="1000" i="1" dirty="0"/>
              <a:t> Management: </a:t>
            </a:r>
            <a:r>
              <a:rPr lang="es-CO" sz="1000" i="1" dirty="0" err="1"/>
              <a:t>This</a:t>
            </a:r>
            <a:r>
              <a:rPr lang="es-CO" sz="1000" i="1" dirty="0"/>
              <a:t> Time </a:t>
            </a:r>
            <a:r>
              <a:rPr lang="es-CO" sz="1000" i="1" dirty="0" err="1"/>
              <a:t>It’s</a:t>
            </a:r>
            <a:r>
              <a:rPr lang="es-CO" sz="1000" i="1" dirty="0"/>
              <a:t> Personal.</a:t>
            </a:r>
            <a:r>
              <a:rPr lang="es-CO" sz="1000" dirty="0"/>
              <a:t> </a:t>
            </a:r>
            <a:r>
              <a:rPr lang="es-CO" sz="1000" dirty="0" err="1"/>
              <a:t>Tech</a:t>
            </a:r>
            <a:r>
              <a:rPr lang="es-CO" sz="1000" dirty="0"/>
              <a:t>. </a:t>
            </a:r>
            <a:r>
              <a:rPr lang="es-CO" sz="1000" dirty="0" err="1"/>
              <a:t>rep.</a:t>
            </a:r>
            <a:r>
              <a:rPr lang="es-CO" sz="1000" dirty="0"/>
              <a:t>, </a:t>
            </a:r>
            <a:r>
              <a:rPr lang="es-CO" sz="1000" dirty="0" err="1"/>
              <a:t>EContent</a:t>
            </a:r>
            <a:r>
              <a:rPr lang="es-CO" sz="1000" dirty="0"/>
              <a:t> - </a:t>
            </a:r>
            <a:r>
              <a:rPr lang="es-CO" sz="1000" dirty="0" err="1"/>
              <a:t>Proquest</a:t>
            </a:r>
            <a:r>
              <a:rPr lang="es-CO" sz="1000" dirty="0"/>
              <a:t>. Obtenido de http://www.econtentmag.com/Articles/Editorial/Feature/The-Evolution-of-Knowledge-Management-This-Time-Its-Personal-14405.htm</a:t>
            </a:r>
          </a:p>
          <a:p>
            <a:r>
              <a:rPr lang="es-CO" sz="1000" dirty="0"/>
              <a:t>Mochón, M. C. (2016). Social Network </a:t>
            </a:r>
            <a:r>
              <a:rPr lang="es-CO" sz="1000" dirty="0" err="1"/>
              <a:t>Analysis</a:t>
            </a:r>
            <a:r>
              <a:rPr lang="es-CO" sz="1000" dirty="0"/>
              <a:t> and Big Data </a:t>
            </a:r>
            <a:r>
              <a:rPr lang="es-CO" sz="1000" dirty="0" err="1"/>
              <a:t>tools</a:t>
            </a:r>
            <a:r>
              <a:rPr lang="es-CO" sz="1000" dirty="0"/>
              <a:t> </a:t>
            </a:r>
            <a:r>
              <a:rPr lang="es-CO" sz="1000" dirty="0" err="1"/>
              <a:t>applied</a:t>
            </a:r>
            <a:r>
              <a:rPr lang="es-CO" sz="1000" dirty="0"/>
              <a:t> to </a:t>
            </a:r>
            <a:r>
              <a:rPr lang="es-CO" sz="1000" dirty="0" err="1"/>
              <a:t>the</a:t>
            </a:r>
            <a:r>
              <a:rPr lang="es-CO" sz="1000" dirty="0"/>
              <a:t> </a:t>
            </a:r>
            <a:r>
              <a:rPr lang="es-CO" sz="1000" dirty="0" err="1"/>
              <a:t>Systemic</a:t>
            </a:r>
            <a:r>
              <a:rPr lang="es-CO" sz="1000" dirty="0"/>
              <a:t> </a:t>
            </a:r>
            <a:r>
              <a:rPr lang="es-CO" sz="1000" dirty="0" err="1"/>
              <a:t>Risk</a:t>
            </a:r>
            <a:r>
              <a:rPr lang="es-CO" sz="1000" dirty="0"/>
              <a:t> </a:t>
            </a:r>
            <a:r>
              <a:rPr lang="es-CO" sz="1000" dirty="0" err="1"/>
              <a:t>supervision</a:t>
            </a:r>
            <a:r>
              <a:rPr lang="es-CO" sz="1000" dirty="0"/>
              <a:t> . </a:t>
            </a:r>
            <a:r>
              <a:rPr lang="es-CO" sz="1000" i="1" dirty="0"/>
              <a:t>International </a:t>
            </a:r>
            <a:r>
              <a:rPr lang="es-CO" sz="1000" i="1" dirty="0" err="1"/>
              <a:t>Journal</a:t>
            </a:r>
            <a:r>
              <a:rPr lang="es-CO" sz="1000" i="1" dirty="0"/>
              <a:t> of </a:t>
            </a:r>
            <a:r>
              <a:rPr lang="es-CO" sz="1000" i="1" dirty="0" err="1"/>
              <a:t>Interactive</a:t>
            </a:r>
            <a:r>
              <a:rPr lang="es-CO" sz="1000" i="1" dirty="0"/>
              <a:t> Multimedia and Artificial </a:t>
            </a:r>
            <a:r>
              <a:rPr lang="es-CO" sz="1000" i="1" dirty="0" err="1"/>
              <a:t>Inteligence</a:t>
            </a:r>
            <a:r>
              <a:rPr lang="es-CO" sz="1000" i="1" dirty="0"/>
              <a:t>, 3</a:t>
            </a:r>
            <a:r>
              <a:rPr lang="es-CO" sz="1000" dirty="0"/>
              <a:t>(6), 34-37.</a:t>
            </a:r>
          </a:p>
          <a:p>
            <a:endParaRPr lang="es-CO" sz="1000" dirty="0"/>
          </a:p>
        </p:txBody>
      </p:sp>
    </p:spTree>
    <p:extLst>
      <p:ext uri="{BB962C8B-B14F-4D97-AF65-F5344CB8AC3E}">
        <p14:creationId xmlns:p14="http://schemas.microsoft.com/office/powerpoint/2010/main" val="38346111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Bibliografía </a:t>
            </a:r>
            <a:r>
              <a:rPr lang="es-CO" sz="2400" dirty="0" smtClean="0"/>
              <a:t>(5/7)</a:t>
            </a:r>
            <a:endParaRPr lang="es-CO" sz="2400" dirty="0"/>
          </a:p>
        </p:txBody>
      </p:sp>
      <p:sp>
        <p:nvSpPr>
          <p:cNvPr id="3" name="Marcador de contenido 2"/>
          <p:cNvSpPr>
            <a:spLocks noGrp="1"/>
          </p:cNvSpPr>
          <p:nvPr>
            <p:ph idx="1"/>
          </p:nvPr>
        </p:nvSpPr>
        <p:spPr>
          <a:xfrm>
            <a:off x="1097279" y="1845734"/>
            <a:ext cx="10390675" cy="4023360"/>
          </a:xfrm>
        </p:spPr>
        <p:txBody>
          <a:bodyPr>
            <a:noAutofit/>
          </a:bodyPr>
          <a:lstStyle/>
          <a:p>
            <a:r>
              <a:rPr lang="es-CO" sz="1000" dirty="0"/>
              <a:t>Montenegro Marín, C. E., Gaona García, P. A., Cueva </a:t>
            </a:r>
            <a:r>
              <a:rPr lang="es-CO" sz="1000" dirty="0" err="1"/>
              <a:t>Lovelle</a:t>
            </a:r>
            <a:r>
              <a:rPr lang="es-CO" sz="1000" dirty="0"/>
              <a:t>, J. M., &amp; </a:t>
            </a:r>
            <a:r>
              <a:rPr lang="es-CO" sz="1000" dirty="0" err="1"/>
              <a:t>Sanjuan</a:t>
            </a:r>
            <a:r>
              <a:rPr lang="es-CO" sz="1000" dirty="0"/>
              <a:t> Martínez, O. (2011). </a:t>
            </a:r>
            <a:r>
              <a:rPr lang="es-CO" sz="1000" dirty="0" err="1"/>
              <a:t>Application</a:t>
            </a:r>
            <a:r>
              <a:rPr lang="es-CO" sz="1000" dirty="0"/>
              <a:t> of </a:t>
            </a:r>
            <a:r>
              <a:rPr lang="es-CO" sz="1000" dirty="0" err="1"/>
              <a:t>Model-Driven</a:t>
            </a:r>
            <a:r>
              <a:rPr lang="es-CO" sz="1000" dirty="0"/>
              <a:t> </a:t>
            </a:r>
            <a:r>
              <a:rPr lang="es-CO" sz="1000" dirty="0" err="1"/>
              <a:t>Engineering</a:t>
            </a:r>
            <a:r>
              <a:rPr lang="es-CO" sz="1000" dirty="0"/>
              <a:t> (MDA) </a:t>
            </a:r>
            <a:r>
              <a:rPr lang="es-CO" sz="1000" dirty="0" err="1"/>
              <a:t>for</a:t>
            </a:r>
            <a:r>
              <a:rPr lang="es-CO" sz="1000" dirty="0"/>
              <a:t> </a:t>
            </a:r>
            <a:r>
              <a:rPr lang="es-CO" sz="1000" dirty="0" err="1"/>
              <a:t>the</a:t>
            </a:r>
            <a:r>
              <a:rPr lang="es-CO" sz="1000" dirty="0"/>
              <a:t> </a:t>
            </a:r>
            <a:r>
              <a:rPr lang="es-CO" sz="1000" dirty="0" err="1"/>
              <a:t>construction</a:t>
            </a:r>
            <a:r>
              <a:rPr lang="es-CO" sz="1000" dirty="0"/>
              <a:t> of a </a:t>
            </a:r>
            <a:r>
              <a:rPr lang="es-CO" sz="1000" dirty="0" err="1"/>
              <a:t>tool</a:t>
            </a:r>
            <a:r>
              <a:rPr lang="es-CO" sz="1000" dirty="0"/>
              <a:t> </a:t>
            </a:r>
            <a:r>
              <a:rPr lang="es-CO" sz="1000" dirty="0" err="1"/>
              <a:t>for</a:t>
            </a:r>
            <a:r>
              <a:rPr lang="es-CO" sz="1000" dirty="0"/>
              <a:t> </a:t>
            </a:r>
            <a:r>
              <a:rPr lang="es-CO" sz="1000" dirty="0" err="1"/>
              <a:t>domain</a:t>
            </a:r>
            <a:r>
              <a:rPr lang="es-CO" sz="1000" dirty="0"/>
              <a:t> -</a:t>
            </a:r>
            <a:r>
              <a:rPr lang="es-CO" sz="1000" dirty="0" err="1"/>
              <a:t>specific</a:t>
            </a:r>
            <a:r>
              <a:rPr lang="es-CO" sz="1000" dirty="0"/>
              <a:t> </a:t>
            </a:r>
            <a:r>
              <a:rPr lang="es-CO" sz="1000" dirty="0" err="1"/>
              <a:t>modeling</a:t>
            </a:r>
            <a:r>
              <a:rPr lang="es-CO" sz="1000" dirty="0"/>
              <a:t> (DSM) and </a:t>
            </a:r>
            <a:r>
              <a:rPr lang="es-CO" sz="1000" dirty="0" err="1"/>
              <a:t>the</a:t>
            </a:r>
            <a:r>
              <a:rPr lang="es-CO" sz="1000" dirty="0"/>
              <a:t> </a:t>
            </a:r>
            <a:r>
              <a:rPr lang="es-CO" sz="1000" dirty="0" err="1"/>
              <a:t>creation</a:t>
            </a:r>
            <a:r>
              <a:rPr lang="es-CO" sz="1000" dirty="0"/>
              <a:t> of modules in </a:t>
            </a:r>
            <a:r>
              <a:rPr lang="es-CO" sz="1000" dirty="0" err="1"/>
              <a:t>Learning</a:t>
            </a:r>
            <a:r>
              <a:rPr lang="es-CO" sz="1000" dirty="0"/>
              <a:t> Management </a:t>
            </a:r>
            <a:r>
              <a:rPr lang="es-CO" sz="1000" dirty="0" err="1"/>
              <a:t>Systems</a:t>
            </a:r>
            <a:r>
              <a:rPr lang="es-CO" sz="1000" dirty="0"/>
              <a:t> (LMS) </a:t>
            </a:r>
            <a:r>
              <a:rPr lang="es-CO" sz="1000" dirty="0" err="1"/>
              <a:t>platform</a:t>
            </a:r>
            <a:r>
              <a:rPr lang="es-CO" sz="1000" dirty="0"/>
              <a:t> </a:t>
            </a:r>
            <a:r>
              <a:rPr lang="es-CO" sz="1000" dirty="0" err="1"/>
              <a:t>independent</a:t>
            </a:r>
            <a:r>
              <a:rPr lang="es-CO" sz="1000" dirty="0"/>
              <a:t>. </a:t>
            </a:r>
            <a:r>
              <a:rPr lang="es-CO" sz="1000" i="1" dirty="0" err="1"/>
              <a:t>Dyna</a:t>
            </a:r>
            <a:r>
              <a:rPr lang="es-CO" sz="1000" i="1" dirty="0"/>
              <a:t>, 169</a:t>
            </a:r>
            <a:r>
              <a:rPr lang="es-CO" sz="1000" dirty="0"/>
              <a:t>, 43-52.</a:t>
            </a:r>
          </a:p>
          <a:p>
            <a:r>
              <a:rPr lang="es-CO" sz="1000" dirty="0"/>
              <a:t>Moon, H., &amp; Lee, C. (2014). </a:t>
            </a:r>
            <a:r>
              <a:rPr lang="es-CO" sz="1000" dirty="0" err="1"/>
              <a:t>The</a:t>
            </a:r>
            <a:r>
              <a:rPr lang="es-CO" sz="1000" dirty="0"/>
              <a:t> </a:t>
            </a:r>
            <a:r>
              <a:rPr lang="es-CO" sz="1000" dirty="0" err="1"/>
              <a:t>Mediating</a:t>
            </a:r>
            <a:r>
              <a:rPr lang="es-CO" sz="1000" dirty="0"/>
              <a:t> </a:t>
            </a:r>
            <a:r>
              <a:rPr lang="es-CO" sz="1000" dirty="0" err="1"/>
              <a:t>Effect</a:t>
            </a:r>
            <a:r>
              <a:rPr lang="es-CO" sz="1000" dirty="0"/>
              <a:t> of </a:t>
            </a:r>
            <a:r>
              <a:rPr lang="es-CO" sz="1000" dirty="0" err="1"/>
              <a:t>Knowledge-Sharing</a:t>
            </a:r>
            <a:r>
              <a:rPr lang="es-CO" sz="1000" dirty="0"/>
              <a:t> </a:t>
            </a:r>
            <a:r>
              <a:rPr lang="es-CO" sz="1000" dirty="0" err="1"/>
              <a:t>Processes</a:t>
            </a:r>
            <a:r>
              <a:rPr lang="es-CO" sz="1000" dirty="0"/>
              <a:t> </a:t>
            </a:r>
            <a:r>
              <a:rPr lang="es-CO" sz="1000" dirty="0" err="1"/>
              <a:t>on</a:t>
            </a:r>
            <a:r>
              <a:rPr lang="es-CO" sz="1000" dirty="0"/>
              <a:t> </a:t>
            </a:r>
            <a:r>
              <a:rPr lang="es-CO" sz="1000" dirty="0" err="1"/>
              <a:t>Organizational</a:t>
            </a:r>
            <a:r>
              <a:rPr lang="es-CO" sz="1000" dirty="0"/>
              <a:t> Cultural </a:t>
            </a:r>
            <a:r>
              <a:rPr lang="es-CO" sz="1000" dirty="0" err="1"/>
              <a:t>Factors</a:t>
            </a:r>
            <a:r>
              <a:rPr lang="es-CO" sz="1000" dirty="0"/>
              <a:t> and </a:t>
            </a:r>
            <a:r>
              <a:rPr lang="es-CO" sz="1000" dirty="0" err="1"/>
              <a:t>Knowledge</a:t>
            </a:r>
            <a:r>
              <a:rPr lang="es-CO" sz="1000" dirty="0"/>
              <a:t> Management </a:t>
            </a:r>
            <a:r>
              <a:rPr lang="es-CO" sz="1000" dirty="0" err="1"/>
              <a:t>Effectiveness</a:t>
            </a:r>
            <a:r>
              <a:rPr lang="es-CO" sz="1000" dirty="0"/>
              <a:t>. </a:t>
            </a:r>
            <a:r>
              <a:rPr lang="es-CO" sz="1000" i="1" dirty="0"/>
              <a:t>Performance </a:t>
            </a:r>
            <a:r>
              <a:rPr lang="es-CO" sz="1000" i="1" dirty="0" err="1"/>
              <a:t>Improvement</a:t>
            </a:r>
            <a:r>
              <a:rPr lang="es-CO" sz="1000" i="1" dirty="0"/>
              <a:t> </a:t>
            </a:r>
            <a:r>
              <a:rPr lang="es-CO" sz="1000" i="1" dirty="0" err="1"/>
              <a:t>Quarterly</a:t>
            </a:r>
            <a:r>
              <a:rPr lang="es-CO" sz="1000" i="1" dirty="0"/>
              <a:t>, 26</a:t>
            </a:r>
            <a:r>
              <a:rPr lang="es-CO" sz="1000" dirty="0"/>
              <a:t>(4), 25-52. Obtenido de http://dx.doi.org/10.1002/piq.21161</a:t>
            </a:r>
          </a:p>
          <a:p>
            <a:r>
              <a:rPr lang="es-CO" sz="1000" dirty="0" err="1"/>
              <a:t>Morente</a:t>
            </a:r>
            <a:r>
              <a:rPr lang="es-CO" sz="1000" dirty="0"/>
              <a:t>-Molinera, J. A., </a:t>
            </a:r>
            <a:r>
              <a:rPr lang="es-CO" sz="1000" dirty="0" err="1"/>
              <a:t>Wikström</a:t>
            </a:r>
            <a:r>
              <a:rPr lang="es-CO" sz="1000" dirty="0"/>
              <a:t>, R., </a:t>
            </a:r>
            <a:r>
              <a:rPr lang="es-CO" sz="1000" dirty="0" err="1"/>
              <a:t>Carlsson</a:t>
            </a:r>
            <a:r>
              <a:rPr lang="es-CO" sz="1000" dirty="0"/>
              <a:t>, C., Cabrerizo, F. J., Pérez, I. J., &amp; Herrera-Viedma, E. (2016). A Novel Android </a:t>
            </a:r>
            <a:r>
              <a:rPr lang="es-CO" sz="1000" dirty="0" err="1"/>
              <a:t>Application</a:t>
            </a:r>
            <a:r>
              <a:rPr lang="es-CO" sz="1000" dirty="0"/>
              <a:t> </a:t>
            </a:r>
            <a:r>
              <a:rPr lang="es-CO" sz="1000" dirty="0" err="1"/>
              <a:t>Design</a:t>
            </a:r>
            <a:r>
              <a:rPr lang="es-CO" sz="1000" dirty="0"/>
              <a:t> </a:t>
            </a:r>
            <a:r>
              <a:rPr lang="es-CO" sz="1000" dirty="0" err="1"/>
              <a:t>Based</a:t>
            </a:r>
            <a:r>
              <a:rPr lang="es-CO" sz="1000" dirty="0"/>
              <a:t> </a:t>
            </a:r>
            <a:r>
              <a:rPr lang="es-CO" sz="1000" dirty="0" err="1"/>
              <a:t>on</a:t>
            </a:r>
            <a:r>
              <a:rPr lang="es-CO" sz="1000" dirty="0"/>
              <a:t> </a:t>
            </a:r>
            <a:r>
              <a:rPr lang="es-CO" sz="1000" dirty="0" err="1"/>
              <a:t>Fuzzy</a:t>
            </a:r>
            <a:r>
              <a:rPr lang="es-CO" sz="1000" dirty="0"/>
              <a:t> </a:t>
            </a:r>
            <a:r>
              <a:rPr lang="es-CO" sz="1000" dirty="0" err="1"/>
              <a:t>Ontologies</a:t>
            </a:r>
            <a:r>
              <a:rPr lang="es-CO" sz="1000" dirty="0"/>
              <a:t> to </a:t>
            </a:r>
            <a:r>
              <a:rPr lang="es-CO" sz="1000" dirty="0" err="1"/>
              <a:t>Carry</a:t>
            </a:r>
            <a:r>
              <a:rPr lang="es-CO" sz="1000" dirty="0"/>
              <a:t> </a:t>
            </a:r>
            <a:r>
              <a:rPr lang="es-CO" sz="1000" dirty="0" err="1"/>
              <a:t>Out</a:t>
            </a:r>
            <a:r>
              <a:rPr lang="es-CO" sz="1000" dirty="0"/>
              <a:t> Local </a:t>
            </a:r>
            <a:r>
              <a:rPr lang="es-CO" sz="1000" dirty="0" err="1"/>
              <a:t>Based</a:t>
            </a:r>
            <a:r>
              <a:rPr lang="es-CO" sz="1000" dirty="0"/>
              <a:t> </a:t>
            </a:r>
            <a:r>
              <a:rPr lang="es-CO" sz="1000" dirty="0" err="1"/>
              <a:t>Group</a:t>
            </a:r>
            <a:r>
              <a:rPr lang="es-CO" sz="1000" dirty="0"/>
              <a:t> </a:t>
            </a:r>
            <a:r>
              <a:rPr lang="es-CO" sz="1000" dirty="0" err="1"/>
              <a:t>Decision</a:t>
            </a:r>
            <a:r>
              <a:rPr lang="es-CO" sz="1000" dirty="0"/>
              <a:t> </a:t>
            </a:r>
            <a:r>
              <a:rPr lang="es-CO" sz="1000" dirty="0" err="1"/>
              <a:t>Making</a:t>
            </a:r>
            <a:r>
              <a:rPr lang="es-CO" sz="1000" dirty="0"/>
              <a:t> </a:t>
            </a:r>
            <a:r>
              <a:rPr lang="es-CO" sz="1000" dirty="0" err="1"/>
              <a:t>Processes</a:t>
            </a:r>
            <a:r>
              <a:rPr lang="es-CO" sz="1000" dirty="0"/>
              <a:t>. En </a:t>
            </a:r>
            <a:r>
              <a:rPr lang="es-CO" sz="1000" i="1" dirty="0" err="1"/>
              <a:t>Modeling</a:t>
            </a:r>
            <a:r>
              <a:rPr lang="es-CO" sz="1000" i="1" dirty="0"/>
              <a:t> </a:t>
            </a:r>
            <a:r>
              <a:rPr lang="es-CO" sz="1000" i="1" dirty="0" err="1"/>
              <a:t>Decisions</a:t>
            </a:r>
            <a:r>
              <a:rPr lang="es-CO" sz="1000" i="1" dirty="0"/>
              <a:t> </a:t>
            </a:r>
            <a:r>
              <a:rPr lang="es-CO" sz="1000" i="1" dirty="0" err="1"/>
              <a:t>for</a:t>
            </a:r>
            <a:r>
              <a:rPr lang="es-CO" sz="1000" i="1" dirty="0"/>
              <a:t> Artificial </a:t>
            </a:r>
            <a:r>
              <a:rPr lang="es-CO" sz="1000" i="1" dirty="0" err="1"/>
              <a:t>Intelligence</a:t>
            </a:r>
            <a:r>
              <a:rPr lang="es-CO" sz="1000" dirty="0"/>
              <a:t> (págs. 289-300). Andorra: </a:t>
            </a:r>
            <a:r>
              <a:rPr lang="es-CO" sz="1000" dirty="0" err="1"/>
              <a:t>Springer</a:t>
            </a:r>
            <a:r>
              <a:rPr lang="es-CO" sz="1000" dirty="0"/>
              <a:t> International Publishing.</a:t>
            </a:r>
          </a:p>
          <a:p>
            <a:r>
              <a:rPr lang="es-CO" sz="1000" dirty="0"/>
              <a:t>Murphy, K. (2012). </a:t>
            </a:r>
            <a:r>
              <a:rPr lang="es-CO" sz="1000" i="1" dirty="0"/>
              <a:t>Machine </a:t>
            </a:r>
            <a:r>
              <a:rPr lang="es-CO" sz="1000" i="1" dirty="0" err="1"/>
              <a:t>learning</a:t>
            </a:r>
            <a:r>
              <a:rPr lang="es-CO" sz="1000" i="1" dirty="0"/>
              <a:t>: </a:t>
            </a:r>
            <a:r>
              <a:rPr lang="es-CO" sz="1000" i="1" dirty="0" err="1"/>
              <a:t>An</a:t>
            </a:r>
            <a:r>
              <a:rPr lang="es-CO" sz="1000" i="1" dirty="0"/>
              <a:t> artificial </a:t>
            </a:r>
            <a:r>
              <a:rPr lang="es-CO" sz="1000" i="1" dirty="0" err="1"/>
              <a:t>intelligence</a:t>
            </a:r>
            <a:r>
              <a:rPr lang="es-CO" sz="1000" i="1" dirty="0"/>
              <a:t> </a:t>
            </a:r>
            <a:r>
              <a:rPr lang="es-CO" sz="1000" i="1" dirty="0" err="1"/>
              <a:t>approach</a:t>
            </a:r>
            <a:r>
              <a:rPr lang="es-CO" sz="1000" i="1" dirty="0"/>
              <a:t>.</a:t>
            </a:r>
            <a:r>
              <a:rPr lang="es-CO" sz="1000" dirty="0"/>
              <a:t> Cambridge: </a:t>
            </a:r>
            <a:r>
              <a:rPr lang="es-CO" sz="1000" dirty="0" err="1"/>
              <a:t>The</a:t>
            </a:r>
            <a:r>
              <a:rPr lang="es-CO" sz="1000" dirty="0"/>
              <a:t> MIT </a:t>
            </a:r>
            <a:r>
              <a:rPr lang="es-CO" sz="1000" dirty="0" err="1"/>
              <a:t>Press</a:t>
            </a:r>
            <a:r>
              <a:rPr lang="es-CO" sz="1000" dirty="0"/>
              <a:t>.</a:t>
            </a:r>
          </a:p>
          <a:p>
            <a:r>
              <a:rPr lang="es-CO" sz="1000" dirty="0"/>
              <a:t>Murray, P. (2002). KNOWLEDGE MANAGEMENT AS A SUSTAINED COMPETITIVE ADVANTAGE. </a:t>
            </a:r>
            <a:r>
              <a:rPr lang="es-CO" sz="1000" i="1" dirty="0"/>
              <a:t>IVEY Business </a:t>
            </a:r>
            <a:r>
              <a:rPr lang="es-CO" sz="1000" i="1" dirty="0" err="1"/>
              <a:t>Journal</a:t>
            </a:r>
            <a:r>
              <a:rPr lang="es-CO" sz="1000" dirty="0"/>
              <a:t>.</a:t>
            </a:r>
          </a:p>
          <a:p>
            <a:r>
              <a:rPr lang="es-CO" sz="1000" dirty="0" err="1"/>
              <a:t>Nasiri</a:t>
            </a:r>
            <a:r>
              <a:rPr lang="es-CO" sz="1000" dirty="0"/>
              <a:t>, S., </a:t>
            </a:r>
            <a:r>
              <a:rPr lang="es-CO" sz="1000" dirty="0" err="1"/>
              <a:t>Ansari</a:t>
            </a:r>
            <a:r>
              <a:rPr lang="es-CO" sz="1000" dirty="0"/>
              <a:t>, F., &amp; </a:t>
            </a:r>
            <a:r>
              <a:rPr lang="es-CO" sz="1000" dirty="0" err="1"/>
              <a:t>Fathi</a:t>
            </a:r>
            <a:r>
              <a:rPr lang="es-CO" sz="1000" dirty="0"/>
              <a:t>, M. (</a:t>
            </a:r>
            <a:r>
              <a:rPr lang="es-CO" sz="1000" dirty="0" err="1"/>
              <a:t>May</a:t>
            </a:r>
            <a:r>
              <a:rPr lang="es-CO" sz="1000" dirty="0"/>
              <a:t> de 2013). Dynamics of </a:t>
            </a:r>
            <a:r>
              <a:rPr lang="es-CO" sz="1000" dirty="0" err="1"/>
              <a:t>knowledge</a:t>
            </a:r>
            <a:r>
              <a:rPr lang="es-CO" sz="1000" dirty="0"/>
              <a:t> </a:t>
            </a:r>
            <a:r>
              <a:rPr lang="es-CO" sz="1000" dirty="0" err="1"/>
              <a:t>assets</a:t>
            </a:r>
            <a:r>
              <a:rPr lang="es-CO" sz="1000" dirty="0"/>
              <a:t> and </a:t>
            </a:r>
            <a:r>
              <a:rPr lang="es-CO" sz="1000" dirty="0" err="1"/>
              <a:t>change</a:t>
            </a:r>
            <a:r>
              <a:rPr lang="es-CO" sz="1000" dirty="0"/>
              <a:t> </a:t>
            </a:r>
            <a:r>
              <a:rPr lang="es-CO" sz="1000" dirty="0" err="1"/>
              <a:t>management</a:t>
            </a:r>
            <a:r>
              <a:rPr lang="es-CO" sz="1000" dirty="0"/>
              <a:t> </a:t>
            </a:r>
            <a:r>
              <a:rPr lang="es-CO" sz="1000" dirty="0" err="1"/>
              <a:t>perspectives</a:t>
            </a:r>
            <a:r>
              <a:rPr lang="es-CO" sz="1000" dirty="0"/>
              <a:t>. </a:t>
            </a:r>
            <a:r>
              <a:rPr lang="es-CO" sz="1000" i="1" dirty="0"/>
              <a:t>Electro/</a:t>
            </a:r>
            <a:r>
              <a:rPr lang="es-CO" sz="1000" i="1" dirty="0" err="1"/>
              <a:t>Information</a:t>
            </a:r>
            <a:r>
              <a:rPr lang="es-CO" sz="1000" i="1" dirty="0"/>
              <a:t> </a:t>
            </a:r>
            <a:r>
              <a:rPr lang="es-CO" sz="1000" i="1" dirty="0" err="1"/>
              <a:t>Technology</a:t>
            </a:r>
            <a:r>
              <a:rPr lang="es-CO" sz="1000" i="1" dirty="0"/>
              <a:t> (EIT), 2013 IEEE International </a:t>
            </a:r>
            <a:r>
              <a:rPr lang="es-CO" sz="1000" i="1" dirty="0" err="1"/>
              <a:t>Conference</a:t>
            </a:r>
            <a:r>
              <a:rPr lang="es-CO" sz="1000" i="1" dirty="0"/>
              <a:t> </a:t>
            </a:r>
            <a:r>
              <a:rPr lang="es-CO" sz="1000" i="1" dirty="0" err="1"/>
              <a:t>on</a:t>
            </a:r>
            <a:r>
              <a:rPr lang="es-CO" sz="1000" dirty="0"/>
              <a:t>, (págs. 1-6).</a:t>
            </a:r>
          </a:p>
          <a:p>
            <a:r>
              <a:rPr lang="es-CO" sz="1000" dirty="0"/>
              <a:t>Nelson, R., &amp; Winter, S. (1982). </a:t>
            </a:r>
            <a:r>
              <a:rPr lang="es-CO" sz="1000" dirty="0" err="1"/>
              <a:t>An</a:t>
            </a:r>
            <a:r>
              <a:rPr lang="es-CO" sz="1000" dirty="0"/>
              <a:t> </a:t>
            </a:r>
            <a:r>
              <a:rPr lang="es-CO" sz="1000" dirty="0" err="1"/>
              <a:t>evolutionary</a:t>
            </a:r>
            <a:r>
              <a:rPr lang="es-CO" sz="1000" dirty="0"/>
              <a:t> </a:t>
            </a:r>
            <a:r>
              <a:rPr lang="es-CO" sz="1000" dirty="0" err="1"/>
              <a:t>theory</a:t>
            </a:r>
            <a:r>
              <a:rPr lang="es-CO" sz="1000" dirty="0"/>
              <a:t> of </a:t>
            </a:r>
            <a:r>
              <a:rPr lang="es-CO" sz="1000" dirty="0" err="1"/>
              <a:t>economic</a:t>
            </a:r>
            <a:r>
              <a:rPr lang="es-CO" sz="1000" dirty="0"/>
              <a:t> </a:t>
            </a:r>
            <a:r>
              <a:rPr lang="es-CO" sz="1000" dirty="0" err="1"/>
              <a:t>change</a:t>
            </a:r>
            <a:r>
              <a:rPr lang="es-CO" sz="1000" dirty="0"/>
              <a:t>. </a:t>
            </a:r>
            <a:r>
              <a:rPr lang="es-CO" sz="1000" i="1" dirty="0" err="1"/>
              <a:t>Journal</a:t>
            </a:r>
            <a:r>
              <a:rPr lang="es-CO" sz="1000" i="1" dirty="0"/>
              <a:t> of </a:t>
            </a:r>
            <a:r>
              <a:rPr lang="es-CO" sz="1000" i="1" dirty="0" err="1"/>
              <a:t>Economic</a:t>
            </a:r>
            <a:r>
              <a:rPr lang="es-CO" sz="1000" i="1" dirty="0"/>
              <a:t> </a:t>
            </a:r>
            <a:r>
              <a:rPr lang="es-CO" sz="1000" i="1" dirty="0" err="1"/>
              <a:t>Literature</a:t>
            </a:r>
            <a:r>
              <a:rPr lang="es-CO" sz="1000" dirty="0"/>
              <a:t>, 20 (4).</a:t>
            </a:r>
          </a:p>
          <a:p>
            <a:r>
              <a:rPr lang="es-CO" sz="1000" dirty="0" err="1"/>
              <a:t>Nonaka</a:t>
            </a:r>
            <a:r>
              <a:rPr lang="es-CO" sz="1000" dirty="0"/>
              <a:t>, I. (1994). A </a:t>
            </a:r>
            <a:r>
              <a:rPr lang="es-CO" sz="1000" dirty="0" err="1"/>
              <a:t>Dynamic</a:t>
            </a:r>
            <a:r>
              <a:rPr lang="es-CO" sz="1000" dirty="0"/>
              <a:t> </a:t>
            </a:r>
            <a:r>
              <a:rPr lang="es-CO" sz="1000" dirty="0" err="1"/>
              <a:t>Theory</a:t>
            </a:r>
            <a:r>
              <a:rPr lang="es-CO" sz="1000" dirty="0"/>
              <a:t> of </a:t>
            </a:r>
            <a:r>
              <a:rPr lang="es-CO" sz="1000" dirty="0" err="1"/>
              <a:t>Organizational</a:t>
            </a:r>
            <a:r>
              <a:rPr lang="es-CO" sz="1000" dirty="0"/>
              <a:t> </a:t>
            </a:r>
            <a:r>
              <a:rPr lang="es-CO" sz="1000" dirty="0" err="1"/>
              <a:t>Knowledge</a:t>
            </a:r>
            <a:r>
              <a:rPr lang="es-CO" sz="1000" dirty="0"/>
              <a:t> </a:t>
            </a:r>
            <a:r>
              <a:rPr lang="es-CO" sz="1000" dirty="0" err="1"/>
              <a:t>Creation</a:t>
            </a:r>
            <a:r>
              <a:rPr lang="es-CO" sz="1000" dirty="0"/>
              <a:t>. </a:t>
            </a:r>
            <a:r>
              <a:rPr lang="es-CO" sz="1000" i="1" dirty="0" err="1"/>
              <a:t>Organization</a:t>
            </a:r>
            <a:r>
              <a:rPr lang="es-CO" sz="1000" i="1" dirty="0"/>
              <a:t> </a:t>
            </a:r>
            <a:r>
              <a:rPr lang="es-CO" sz="1000" i="1" dirty="0" err="1"/>
              <a:t>Science</a:t>
            </a:r>
            <a:r>
              <a:rPr lang="es-CO" sz="1000" dirty="0"/>
              <a:t>, 14-37.</a:t>
            </a:r>
          </a:p>
          <a:p>
            <a:r>
              <a:rPr lang="es-CO" sz="1000" dirty="0" err="1"/>
              <a:t>Nonaka</a:t>
            </a:r>
            <a:r>
              <a:rPr lang="es-CO" sz="1000" dirty="0"/>
              <a:t>, I., &amp; </a:t>
            </a:r>
            <a:r>
              <a:rPr lang="es-CO" sz="1000" dirty="0" err="1"/>
              <a:t>Peltokorpi</a:t>
            </a:r>
            <a:r>
              <a:rPr lang="es-CO" sz="1000" dirty="0"/>
              <a:t>, V. (</a:t>
            </a:r>
            <a:r>
              <a:rPr lang="es-CO" sz="1000" dirty="0" err="1"/>
              <a:t>Apr</a:t>
            </a:r>
            <a:r>
              <a:rPr lang="es-CO" sz="1000" dirty="0"/>
              <a:t> de 2006). </a:t>
            </a:r>
            <a:r>
              <a:rPr lang="es-CO" sz="1000" dirty="0" err="1"/>
              <a:t>Objectivity</a:t>
            </a:r>
            <a:r>
              <a:rPr lang="es-CO" sz="1000" dirty="0"/>
              <a:t> and </a:t>
            </a:r>
            <a:r>
              <a:rPr lang="es-CO" sz="1000" dirty="0" err="1"/>
              <a:t>subjectivity</a:t>
            </a:r>
            <a:r>
              <a:rPr lang="es-CO" sz="1000" dirty="0"/>
              <a:t> in </a:t>
            </a:r>
            <a:r>
              <a:rPr lang="es-CO" sz="1000" dirty="0" err="1"/>
              <a:t>knowledge</a:t>
            </a:r>
            <a:r>
              <a:rPr lang="es-CO" sz="1000" dirty="0"/>
              <a:t> </a:t>
            </a:r>
            <a:r>
              <a:rPr lang="es-CO" sz="1000" dirty="0" err="1"/>
              <a:t>management</a:t>
            </a:r>
            <a:r>
              <a:rPr lang="es-CO" sz="1000" dirty="0"/>
              <a:t>: a </a:t>
            </a:r>
            <a:r>
              <a:rPr lang="es-CO" sz="1000" dirty="0" err="1"/>
              <a:t>review</a:t>
            </a:r>
            <a:r>
              <a:rPr lang="es-CO" sz="1000" dirty="0"/>
              <a:t> of 20 top </a:t>
            </a:r>
            <a:r>
              <a:rPr lang="es-CO" sz="1000" dirty="0" err="1"/>
              <a:t>articles</a:t>
            </a:r>
            <a:r>
              <a:rPr lang="es-CO" sz="1000" dirty="0"/>
              <a:t>. </a:t>
            </a:r>
            <a:r>
              <a:rPr lang="es-CO" sz="1000" i="1" dirty="0" err="1"/>
              <a:t>Knowledge</a:t>
            </a:r>
            <a:r>
              <a:rPr lang="es-CO" sz="1000" i="1" dirty="0"/>
              <a:t> and </a:t>
            </a:r>
            <a:r>
              <a:rPr lang="es-CO" sz="1000" i="1" dirty="0" err="1"/>
              <a:t>Process</a:t>
            </a:r>
            <a:r>
              <a:rPr lang="es-CO" sz="1000" i="1" dirty="0"/>
              <a:t> Management, 13</a:t>
            </a:r>
            <a:r>
              <a:rPr lang="es-CO" sz="1000" dirty="0"/>
              <a:t>(2), 73-82. Obtenido de http://dx.doi.org/10.1002/kpm.251</a:t>
            </a:r>
          </a:p>
          <a:p>
            <a:r>
              <a:rPr lang="es-CO" sz="1000" dirty="0" err="1"/>
              <a:t>Østergaard</a:t>
            </a:r>
            <a:r>
              <a:rPr lang="es-CO" sz="1000" dirty="0"/>
              <a:t>, C. (2009). </a:t>
            </a:r>
            <a:r>
              <a:rPr lang="es-CO" sz="1000" dirty="0" err="1"/>
              <a:t>Knowledge</a:t>
            </a:r>
            <a:r>
              <a:rPr lang="es-CO" sz="1000" dirty="0"/>
              <a:t> </a:t>
            </a:r>
            <a:r>
              <a:rPr lang="es-CO" sz="1000" dirty="0" err="1"/>
              <a:t>flows</a:t>
            </a:r>
            <a:r>
              <a:rPr lang="es-CO" sz="1000" dirty="0"/>
              <a:t> </a:t>
            </a:r>
            <a:r>
              <a:rPr lang="es-CO" sz="1000" dirty="0" err="1"/>
              <a:t>through</a:t>
            </a:r>
            <a:r>
              <a:rPr lang="es-CO" sz="1000" dirty="0"/>
              <a:t> social </a:t>
            </a:r>
            <a:r>
              <a:rPr lang="es-CO" sz="1000" dirty="0" err="1"/>
              <a:t>networks</a:t>
            </a:r>
            <a:r>
              <a:rPr lang="es-CO" sz="1000" dirty="0"/>
              <a:t> in a </a:t>
            </a:r>
            <a:r>
              <a:rPr lang="es-CO" sz="1000" dirty="0" err="1"/>
              <a:t>cluster</a:t>
            </a:r>
            <a:r>
              <a:rPr lang="es-CO" sz="1000" dirty="0"/>
              <a:t>: </a:t>
            </a:r>
            <a:r>
              <a:rPr lang="es-CO" sz="1000" dirty="0" err="1"/>
              <a:t>Comparing</a:t>
            </a:r>
            <a:r>
              <a:rPr lang="es-CO" sz="1000" dirty="0"/>
              <a:t> </a:t>
            </a:r>
            <a:r>
              <a:rPr lang="es-CO" sz="1000" dirty="0" err="1"/>
              <a:t>university</a:t>
            </a:r>
            <a:r>
              <a:rPr lang="es-CO" sz="1000" dirty="0"/>
              <a:t> and </a:t>
            </a:r>
            <a:r>
              <a:rPr lang="es-CO" sz="1000" dirty="0" err="1"/>
              <a:t>industry</a:t>
            </a:r>
            <a:r>
              <a:rPr lang="es-CO" sz="1000" dirty="0"/>
              <a:t> links. </a:t>
            </a:r>
            <a:r>
              <a:rPr lang="es-CO" sz="1000" i="1" dirty="0" err="1"/>
              <a:t>Structural</a:t>
            </a:r>
            <a:r>
              <a:rPr lang="es-CO" sz="1000" i="1" dirty="0"/>
              <a:t> </a:t>
            </a:r>
            <a:r>
              <a:rPr lang="es-CO" sz="1000" i="1" dirty="0" err="1"/>
              <a:t>Change</a:t>
            </a:r>
            <a:r>
              <a:rPr lang="es-CO" sz="1000" i="1" dirty="0"/>
              <a:t> and </a:t>
            </a:r>
            <a:r>
              <a:rPr lang="es-CO" sz="1000" i="1" dirty="0" err="1"/>
              <a:t>Economic</a:t>
            </a:r>
            <a:r>
              <a:rPr lang="es-CO" sz="1000" i="1" dirty="0"/>
              <a:t> Dynamics</a:t>
            </a:r>
            <a:r>
              <a:rPr lang="es-CO" sz="1000" dirty="0"/>
              <a:t>, 196-210.</a:t>
            </a:r>
          </a:p>
          <a:p>
            <a:r>
              <a:rPr lang="es-CO" sz="1000" dirty="0" err="1"/>
              <a:t>Pauleen</a:t>
            </a:r>
            <a:r>
              <a:rPr lang="es-CO" sz="1000" dirty="0"/>
              <a:t>, D. (2009). Personal </a:t>
            </a:r>
            <a:r>
              <a:rPr lang="es-CO" sz="1000" dirty="0" err="1"/>
              <a:t>knowledge</a:t>
            </a:r>
            <a:r>
              <a:rPr lang="es-CO" sz="1000" dirty="0"/>
              <a:t> </a:t>
            </a:r>
            <a:r>
              <a:rPr lang="es-CO" sz="1000" dirty="0" err="1"/>
              <a:t>management</a:t>
            </a:r>
            <a:r>
              <a:rPr lang="es-CO" sz="1000" dirty="0"/>
              <a:t>: </a:t>
            </a:r>
            <a:r>
              <a:rPr lang="es-CO" sz="1000" dirty="0" err="1"/>
              <a:t>Putting</a:t>
            </a:r>
            <a:r>
              <a:rPr lang="es-CO" sz="1000" dirty="0"/>
              <a:t> </a:t>
            </a:r>
            <a:r>
              <a:rPr lang="es-CO" sz="1000" dirty="0" err="1"/>
              <a:t>the</a:t>
            </a:r>
            <a:r>
              <a:rPr lang="es-CO" sz="1000" dirty="0"/>
              <a:t> </a:t>
            </a:r>
            <a:r>
              <a:rPr lang="es-CO" sz="1000" dirty="0" err="1"/>
              <a:t>person</a:t>
            </a:r>
            <a:r>
              <a:rPr lang="es-CO" sz="1000" dirty="0"/>
              <a:t> back </a:t>
            </a:r>
            <a:r>
              <a:rPr lang="es-CO" sz="1000" dirty="0" err="1"/>
              <a:t>into</a:t>
            </a:r>
            <a:r>
              <a:rPr lang="es-CO" sz="1000" dirty="0"/>
              <a:t> </a:t>
            </a:r>
            <a:r>
              <a:rPr lang="es-CO" sz="1000" dirty="0" err="1"/>
              <a:t>the</a:t>
            </a:r>
            <a:r>
              <a:rPr lang="es-CO" sz="1000" dirty="0"/>
              <a:t> </a:t>
            </a:r>
            <a:r>
              <a:rPr lang="es-CO" sz="1000" dirty="0" err="1"/>
              <a:t>knowledge</a:t>
            </a:r>
            <a:r>
              <a:rPr lang="es-CO" sz="1000" dirty="0"/>
              <a:t> </a:t>
            </a:r>
            <a:r>
              <a:rPr lang="es-CO" sz="1000" dirty="0" err="1"/>
              <a:t>equation</a:t>
            </a:r>
            <a:r>
              <a:rPr lang="es-CO" sz="1000" dirty="0"/>
              <a:t>. </a:t>
            </a:r>
            <a:r>
              <a:rPr lang="es-CO" sz="1000" i="1" dirty="0"/>
              <a:t>Online </a:t>
            </a:r>
            <a:r>
              <a:rPr lang="es-CO" sz="1000" i="1" dirty="0" err="1"/>
              <a:t>Information</a:t>
            </a:r>
            <a:r>
              <a:rPr lang="es-CO" sz="1000" i="1" dirty="0"/>
              <a:t> </a:t>
            </a:r>
            <a:r>
              <a:rPr lang="es-CO" sz="1000" i="1" dirty="0" err="1"/>
              <a:t>Review</a:t>
            </a:r>
            <a:r>
              <a:rPr lang="es-CO" sz="1000" i="1" dirty="0"/>
              <a:t>, 33</a:t>
            </a:r>
            <a:r>
              <a:rPr lang="es-CO" sz="1000" dirty="0"/>
              <a:t>(2), 221-224. Obtenido de http://dx.doi.org/10.1108/14684520910951177</a:t>
            </a:r>
          </a:p>
          <a:p>
            <a:r>
              <a:rPr lang="es-CO" sz="1000" dirty="0" err="1"/>
              <a:t>Pettersson</a:t>
            </a:r>
            <a:r>
              <a:rPr lang="es-CO" sz="1000" dirty="0"/>
              <a:t>, L. (2008). </a:t>
            </a:r>
            <a:r>
              <a:rPr lang="es-CO" sz="1000" dirty="0" err="1"/>
              <a:t>Googchart</a:t>
            </a:r>
            <a:r>
              <a:rPr lang="es-CO" sz="1000" dirty="0"/>
              <a:t>: PHP Google Chart </a:t>
            </a:r>
            <a:r>
              <a:rPr lang="es-CO" sz="1000" dirty="0" err="1"/>
              <a:t>Class</a:t>
            </a:r>
            <a:r>
              <a:rPr lang="es-CO" sz="1000" dirty="0"/>
              <a:t>. </a:t>
            </a:r>
            <a:r>
              <a:rPr lang="es-CO" sz="1000" i="1" dirty="0" err="1"/>
              <a:t>Googchart</a:t>
            </a:r>
            <a:r>
              <a:rPr lang="es-CO" sz="1000" i="1" dirty="0"/>
              <a:t>: PHP Google Chart </a:t>
            </a:r>
            <a:r>
              <a:rPr lang="es-CO" sz="1000" i="1" dirty="0" err="1"/>
              <a:t>Class</a:t>
            </a:r>
            <a:r>
              <a:rPr lang="es-CO" sz="1000" dirty="0"/>
              <a:t>. Obtenido de https://code.google.com/p/googchart/</a:t>
            </a:r>
          </a:p>
          <a:p>
            <a:endParaRPr lang="es-CO" sz="1000" dirty="0"/>
          </a:p>
        </p:txBody>
      </p:sp>
    </p:spTree>
    <p:extLst>
      <p:ext uri="{BB962C8B-B14F-4D97-AF65-F5344CB8AC3E}">
        <p14:creationId xmlns:p14="http://schemas.microsoft.com/office/powerpoint/2010/main" val="1666192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Bibliografía </a:t>
            </a:r>
            <a:r>
              <a:rPr lang="es-CO" sz="2400" dirty="0" smtClean="0"/>
              <a:t>(6/7</a:t>
            </a:r>
            <a:r>
              <a:rPr lang="es-CO" sz="2400" dirty="0"/>
              <a:t>)</a:t>
            </a:r>
            <a:endParaRPr lang="es-CO" dirty="0"/>
          </a:p>
        </p:txBody>
      </p:sp>
      <p:sp>
        <p:nvSpPr>
          <p:cNvPr id="3" name="Marcador de contenido 2"/>
          <p:cNvSpPr>
            <a:spLocks noGrp="1"/>
          </p:cNvSpPr>
          <p:nvPr>
            <p:ph idx="1"/>
          </p:nvPr>
        </p:nvSpPr>
        <p:spPr>
          <a:xfrm>
            <a:off x="1097279" y="1845734"/>
            <a:ext cx="10390675" cy="4023360"/>
          </a:xfrm>
        </p:spPr>
        <p:txBody>
          <a:bodyPr>
            <a:noAutofit/>
          </a:bodyPr>
          <a:lstStyle/>
          <a:p>
            <a:r>
              <a:rPr lang="es-CO" sz="1000" dirty="0" err="1"/>
              <a:t>Pomeda</a:t>
            </a:r>
            <a:r>
              <a:rPr lang="es-CO" sz="1000" dirty="0"/>
              <a:t>, J., Morcillo, P., Fernández, F., &amp; Rodríguez, J. (s.f.). </a:t>
            </a:r>
            <a:r>
              <a:rPr lang="es-CO" sz="1000" i="1" dirty="0"/>
              <a:t>UN ENSAYO SOBRE LAS RELACIONES CONTEMPORÁNEAS ENTRE BIOLOGÍA, ECONOMÍA Y DIRECCIÓN ESTRATÉGICA DE LA EMPRESA.</a:t>
            </a:r>
            <a:r>
              <a:rPr lang="es-CO" sz="1000" dirty="0"/>
              <a:t> Obtenido de Teoría evolucionista de la firma: https://teoriaevolucionistadelafirma.wikispaces.com/file/view/_Pomeda%2C%282%29/132698879/_Pomeda%2C%282%29</a:t>
            </a:r>
          </a:p>
          <a:p>
            <a:r>
              <a:rPr lang="es-CO" sz="1000" dirty="0" err="1"/>
              <a:t>Qunner</a:t>
            </a:r>
            <a:r>
              <a:rPr lang="es-CO" sz="1000" dirty="0"/>
              <a:t>, A., Henderson-</a:t>
            </a:r>
            <a:r>
              <a:rPr lang="es-CO" sz="1000" dirty="0" err="1"/>
              <a:t>Sellers</a:t>
            </a:r>
            <a:r>
              <a:rPr lang="es-CO" sz="1000" dirty="0"/>
              <a:t>, B., &amp; </a:t>
            </a:r>
            <a:r>
              <a:rPr lang="es-CO" sz="1000" dirty="0" err="1"/>
              <a:t>Niazi</a:t>
            </a:r>
            <a:r>
              <a:rPr lang="es-CO" sz="1000" dirty="0"/>
              <a:t>, M. (2016). </a:t>
            </a:r>
            <a:r>
              <a:rPr lang="es-CO" sz="1000" dirty="0" err="1"/>
              <a:t>Scaling</a:t>
            </a:r>
            <a:r>
              <a:rPr lang="es-CO" sz="1000" dirty="0"/>
              <a:t> </a:t>
            </a:r>
            <a:r>
              <a:rPr lang="es-CO" sz="1000" dirty="0" err="1"/>
              <a:t>for</a:t>
            </a:r>
            <a:r>
              <a:rPr lang="es-CO" sz="1000" dirty="0"/>
              <a:t> </a:t>
            </a:r>
            <a:r>
              <a:rPr lang="es-CO" sz="1000" dirty="0" err="1"/>
              <a:t>agility</a:t>
            </a:r>
            <a:r>
              <a:rPr lang="es-CO" sz="1000" dirty="0"/>
              <a:t>: A </a:t>
            </a:r>
            <a:r>
              <a:rPr lang="es-CO" sz="1000" dirty="0" err="1"/>
              <a:t>reference</a:t>
            </a:r>
            <a:r>
              <a:rPr lang="es-CO" sz="1000" dirty="0"/>
              <a:t> </a:t>
            </a:r>
            <a:r>
              <a:rPr lang="es-CO" sz="1000" dirty="0" err="1"/>
              <a:t>model</a:t>
            </a:r>
            <a:r>
              <a:rPr lang="es-CO" sz="1000" dirty="0"/>
              <a:t> </a:t>
            </a:r>
            <a:r>
              <a:rPr lang="es-CO" sz="1000" dirty="0" err="1"/>
              <a:t>for</a:t>
            </a:r>
            <a:r>
              <a:rPr lang="es-CO" sz="1000" dirty="0"/>
              <a:t> </a:t>
            </a:r>
            <a:r>
              <a:rPr lang="es-CO" sz="1000" dirty="0" err="1"/>
              <a:t>hybrid</a:t>
            </a:r>
            <a:r>
              <a:rPr lang="es-CO" sz="1000" dirty="0"/>
              <a:t> </a:t>
            </a:r>
            <a:r>
              <a:rPr lang="es-CO" sz="1000" dirty="0" err="1"/>
              <a:t>traditional</a:t>
            </a:r>
            <a:r>
              <a:rPr lang="es-CO" sz="1000" dirty="0"/>
              <a:t>-agile software </a:t>
            </a:r>
            <a:r>
              <a:rPr lang="es-CO" sz="1000" dirty="0" err="1"/>
              <a:t>development</a:t>
            </a:r>
            <a:r>
              <a:rPr lang="es-CO" sz="1000" dirty="0"/>
              <a:t> </a:t>
            </a:r>
            <a:r>
              <a:rPr lang="es-CO" sz="1000" dirty="0" err="1"/>
              <a:t>methodologies</a:t>
            </a:r>
            <a:r>
              <a:rPr lang="es-CO" sz="1000" dirty="0"/>
              <a:t>. </a:t>
            </a:r>
            <a:r>
              <a:rPr lang="es-CO" sz="1000" i="1" dirty="0" err="1"/>
              <a:t>Springer</a:t>
            </a:r>
            <a:r>
              <a:rPr lang="es-CO" sz="1000" i="1" dirty="0"/>
              <a:t> </a:t>
            </a:r>
            <a:r>
              <a:rPr lang="es-CO" sz="1000" i="1" dirty="0" err="1"/>
              <a:t>Int</a:t>
            </a:r>
            <a:r>
              <a:rPr lang="es-CO" sz="1000" i="1" dirty="0"/>
              <a:t> </a:t>
            </a:r>
            <a:r>
              <a:rPr lang="es-CO" sz="1000" i="1" dirty="0" err="1"/>
              <a:t>Syst</a:t>
            </a:r>
            <a:r>
              <a:rPr lang="es-CO" sz="1000" i="1" dirty="0"/>
              <a:t> Front</a:t>
            </a:r>
            <a:r>
              <a:rPr lang="es-CO" sz="1000" dirty="0"/>
              <a:t>.</a:t>
            </a:r>
          </a:p>
          <a:p>
            <a:r>
              <a:rPr lang="es-CO" sz="1000" dirty="0" err="1"/>
              <a:t>Razmerita</a:t>
            </a:r>
            <a:r>
              <a:rPr lang="es-CO" sz="1000" dirty="0"/>
              <a:t>, L., Kirchner, K., &amp; </a:t>
            </a:r>
            <a:r>
              <a:rPr lang="es-CO" sz="1000" dirty="0" err="1"/>
              <a:t>Sudzina</a:t>
            </a:r>
            <a:r>
              <a:rPr lang="es-CO" sz="1000" dirty="0"/>
              <a:t>, F. (2009). Personal </a:t>
            </a:r>
            <a:r>
              <a:rPr lang="es-CO" sz="1000" dirty="0" err="1"/>
              <a:t>knowledge</a:t>
            </a:r>
            <a:r>
              <a:rPr lang="es-CO" sz="1000" dirty="0"/>
              <a:t> </a:t>
            </a:r>
            <a:r>
              <a:rPr lang="es-CO" sz="1000" dirty="0" err="1"/>
              <a:t>management</a:t>
            </a:r>
            <a:r>
              <a:rPr lang="es-CO" sz="1000" dirty="0"/>
              <a:t>: </a:t>
            </a:r>
            <a:r>
              <a:rPr lang="es-CO" sz="1000" dirty="0" err="1"/>
              <a:t>The</a:t>
            </a:r>
            <a:r>
              <a:rPr lang="es-CO" sz="1000" dirty="0"/>
              <a:t> role of Web 2.0 </a:t>
            </a:r>
            <a:r>
              <a:rPr lang="es-CO" sz="1000" dirty="0" err="1"/>
              <a:t>tools</a:t>
            </a:r>
            <a:r>
              <a:rPr lang="es-CO" sz="1000" dirty="0"/>
              <a:t> </a:t>
            </a:r>
            <a:r>
              <a:rPr lang="es-CO" sz="1000" dirty="0" err="1"/>
              <a:t>for</a:t>
            </a:r>
            <a:r>
              <a:rPr lang="es-CO" sz="1000" dirty="0"/>
              <a:t> </a:t>
            </a:r>
            <a:r>
              <a:rPr lang="es-CO" sz="1000" dirty="0" err="1"/>
              <a:t>managing</a:t>
            </a:r>
            <a:r>
              <a:rPr lang="es-CO" sz="1000" dirty="0"/>
              <a:t> </a:t>
            </a:r>
            <a:r>
              <a:rPr lang="es-CO" sz="1000" dirty="0" err="1"/>
              <a:t>knowledge</a:t>
            </a:r>
            <a:r>
              <a:rPr lang="es-CO" sz="1000" dirty="0"/>
              <a:t> at individual and </a:t>
            </a:r>
            <a:r>
              <a:rPr lang="es-CO" sz="1000" dirty="0" err="1"/>
              <a:t>organisational</a:t>
            </a:r>
            <a:r>
              <a:rPr lang="es-CO" sz="1000" dirty="0"/>
              <a:t> </a:t>
            </a:r>
            <a:r>
              <a:rPr lang="es-CO" sz="1000" dirty="0" err="1"/>
              <a:t>levels</a:t>
            </a:r>
            <a:r>
              <a:rPr lang="es-CO" sz="1000" dirty="0"/>
              <a:t>. </a:t>
            </a:r>
            <a:r>
              <a:rPr lang="es-CO" sz="1000" i="1" dirty="0"/>
              <a:t>Online </a:t>
            </a:r>
            <a:r>
              <a:rPr lang="es-CO" sz="1000" i="1" dirty="0" err="1"/>
              <a:t>Information</a:t>
            </a:r>
            <a:r>
              <a:rPr lang="es-CO" sz="1000" i="1" dirty="0"/>
              <a:t> </a:t>
            </a:r>
            <a:r>
              <a:rPr lang="es-CO" sz="1000" i="1" dirty="0" err="1"/>
              <a:t>Review</a:t>
            </a:r>
            <a:r>
              <a:rPr lang="es-CO" sz="1000" i="1" dirty="0"/>
              <a:t>, 33</a:t>
            </a:r>
            <a:r>
              <a:rPr lang="es-CO" sz="1000" dirty="0"/>
              <a:t>(6), 1021-1039. Obtenido de http://dx.doi.org/10.1108/14684520911010981</a:t>
            </a:r>
          </a:p>
          <a:p>
            <a:r>
              <a:rPr lang="es-CO" sz="1000" dirty="0"/>
              <a:t>Richter, M. M., &amp; Weber, R. O. (2013). </a:t>
            </a:r>
            <a:r>
              <a:rPr lang="es-CO" sz="1000" dirty="0" err="1"/>
              <a:t>Knowledge</a:t>
            </a:r>
            <a:r>
              <a:rPr lang="es-CO" sz="1000" dirty="0"/>
              <a:t> Management. </a:t>
            </a:r>
            <a:r>
              <a:rPr lang="es-CO" sz="1000" i="1" dirty="0"/>
              <a:t>Case-</a:t>
            </a:r>
            <a:r>
              <a:rPr lang="es-CO" sz="1000" i="1" dirty="0" err="1"/>
              <a:t>Based</a:t>
            </a:r>
            <a:r>
              <a:rPr lang="es-CO" sz="1000" i="1" dirty="0"/>
              <a:t> </a:t>
            </a:r>
            <a:r>
              <a:rPr lang="es-CO" sz="1000" i="1" dirty="0" err="1"/>
              <a:t>Reasoning</a:t>
            </a:r>
            <a:r>
              <a:rPr lang="es-CO" sz="1000" dirty="0"/>
              <a:t>, 487-505. Obtenido de http://dx.doi.org/10.1007/978-3-642-40167-1_21</a:t>
            </a:r>
          </a:p>
          <a:p>
            <a:r>
              <a:rPr lang="es-CO" sz="1000" dirty="0"/>
              <a:t>Robertson, B. B. (2008). A Software-</a:t>
            </a:r>
            <a:r>
              <a:rPr lang="es-CO" sz="1000" dirty="0" err="1"/>
              <a:t>Based</a:t>
            </a:r>
            <a:r>
              <a:rPr lang="es-CO" sz="1000" dirty="0"/>
              <a:t> </a:t>
            </a:r>
            <a:r>
              <a:rPr lang="es-CO" sz="1000" dirty="0" err="1"/>
              <a:t>Lessons</a:t>
            </a:r>
            <a:r>
              <a:rPr lang="es-CO" sz="1000" dirty="0"/>
              <a:t> </a:t>
            </a:r>
            <a:r>
              <a:rPr lang="es-CO" sz="1000" dirty="0" err="1"/>
              <a:t>Learned</a:t>
            </a:r>
            <a:r>
              <a:rPr lang="es-CO" sz="1000" dirty="0"/>
              <a:t> Management </a:t>
            </a:r>
            <a:r>
              <a:rPr lang="es-CO" sz="1000" dirty="0" err="1"/>
              <a:t>System</a:t>
            </a:r>
            <a:r>
              <a:rPr lang="es-CO" sz="1000" dirty="0"/>
              <a:t>: </a:t>
            </a:r>
            <a:r>
              <a:rPr lang="es-CO" sz="1000" dirty="0" err="1"/>
              <a:t>Enhancing</a:t>
            </a:r>
            <a:r>
              <a:rPr lang="es-CO" sz="1000" dirty="0"/>
              <a:t> </a:t>
            </a:r>
            <a:r>
              <a:rPr lang="es-CO" sz="1000" dirty="0" err="1"/>
              <a:t>Knowledge</a:t>
            </a:r>
            <a:r>
              <a:rPr lang="es-CO" sz="1000" dirty="0"/>
              <a:t> Management in </a:t>
            </a:r>
            <a:r>
              <a:rPr lang="es-CO" sz="1000" dirty="0" err="1"/>
              <a:t>Organizations</a:t>
            </a:r>
            <a:r>
              <a:rPr lang="es-CO" sz="1000" dirty="0"/>
              <a:t>. </a:t>
            </a:r>
            <a:r>
              <a:rPr lang="es-CO" sz="1000" i="1" dirty="0"/>
              <a:t>IIE </a:t>
            </a:r>
            <a:r>
              <a:rPr lang="es-CO" sz="1000" i="1" dirty="0" err="1"/>
              <a:t>Annual</a:t>
            </a:r>
            <a:r>
              <a:rPr lang="es-CO" sz="1000" i="1" dirty="0"/>
              <a:t> </a:t>
            </a:r>
            <a:r>
              <a:rPr lang="es-CO" sz="1000" i="1" dirty="0" err="1"/>
              <a:t>Conference</a:t>
            </a:r>
            <a:r>
              <a:rPr lang="es-CO" sz="1000" i="1" dirty="0"/>
              <a:t>. </a:t>
            </a:r>
            <a:r>
              <a:rPr lang="es-CO" sz="1000" i="1" dirty="0" err="1"/>
              <a:t>Proceedings</a:t>
            </a:r>
            <a:r>
              <a:rPr lang="es-CO" sz="1000" i="1" dirty="0"/>
              <a:t>.</a:t>
            </a:r>
            <a:r>
              <a:rPr lang="es-CO" sz="1000" dirty="0"/>
              <a:t> Obtenido de http://www.highbeam.com/doc/1P3-1853089881.html</a:t>
            </a:r>
          </a:p>
          <a:p>
            <a:r>
              <a:rPr lang="es-CO" sz="1000" dirty="0" err="1"/>
              <a:t>Ruggles</a:t>
            </a:r>
            <a:r>
              <a:rPr lang="es-CO" sz="1000" dirty="0"/>
              <a:t>, R. (1998). </a:t>
            </a:r>
            <a:r>
              <a:rPr lang="es-CO" sz="1000" dirty="0" err="1"/>
              <a:t>The</a:t>
            </a:r>
            <a:r>
              <a:rPr lang="es-CO" sz="1000" dirty="0"/>
              <a:t> </a:t>
            </a:r>
            <a:r>
              <a:rPr lang="es-CO" sz="1000" dirty="0" err="1"/>
              <a:t>State</a:t>
            </a:r>
            <a:r>
              <a:rPr lang="es-CO" sz="1000" dirty="0"/>
              <a:t> of </a:t>
            </a:r>
            <a:r>
              <a:rPr lang="es-CO" sz="1000" dirty="0" err="1"/>
              <a:t>the</a:t>
            </a:r>
            <a:r>
              <a:rPr lang="es-CO" sz="1000" dirty="0"/>
              <a:t> </a:t>
            </a:r>
            <a:r>
              <a:rPr lang="es-CO" sz="1000" dirty="0" err="1"/>
              <a:t>Notion</a:t>
            </a:r>
            <a:r>
              <a:rPr lang="es-CO" sz="1000" dirty="0"/>
              <a:t>: KNOWLEDGE MANAGEMENT IN PRACTICE. </a:t>
            </a:r>
            <a:r>
              <a:rPr lang="es-CO" sz="1000" i="1" dirty="0"/>
              <a:t>California Management </a:t>
            </a:r>
            <a:r>
              <a:rPr lang="es-CO" sz="1000" i="1" dirty="0" err="1"/>
              <a:t>Review</a:t>
            </a:r>
            <a:r>
              <a:rPr lang="es-CO" sz="1000" dirty="0"/>
              <a:t>, 80.</a:t>
            </a:r>
          </a:p>
          <a:p>
            <a:r>
              <a:rPr lang="es-CO" sz="1000" dirty="0" err="1"/>
              <a:t>Sahinoglu</a:t>
            </a:r>
            <a:r>
              <a:rPr lang="es-CO" sz="1000" dirty="0"/>
              <a:t>, M., &amp; Cueva-Parra, L. (2011). CLOUD </a:t>
            </a:r>
            <a:r>
              <a:rPr lang="es-CO" sz="1000" dirty="0" err="1"/>
              <a:t>computing</a:t>
            </a:r>
            <a:r>
              <a:rPr lang="es-CO" sz="1000" dirty="0"/>
              <a:t>. </a:t>
            </a:r>
            <a:r>
              <a:rPr lang="es-CO" sz="1000" i="1" dirty="0" err="1"/>
              <a:t>WIREs</a:t>
            </a:r>
            <a:r>
              <a:rPr lang="es-CO" sz="1000" i="1" dirty="0"/>
              <a:t> </a:t>
            </a:r>
            <a:r>
              <a:rPr lang="es-CO" sz="1000" i="1" dirty="0" err="1"/>
              <a:t>Comp</a:t>
            </a:r>
            <a:r>
              <a:rPr lang="es-CO" sz="1000" i="1" dirty="0"/>
              <a:t> </a:t>
            </a:r>
            <a:r>
              <a:rPr lang="es-CO" sz="1000" i="1" dirty="0" err="1"/>
              <a:t>Stat</a:t>
            </a:r>
            <a:r>
              <a:rPr lang="es-CO" sz="1000" dirty="0"/>
              <a:t>, 47-68.</a:t>
            </a:r>
          </a:p>
          <a:p>
            <a:r>
              <a:rPr lang="es-CO" sz="1000" dirty="0" err="1"/>
              <a:t>Schatten</a:t>
            </a:r>
            <a:r>
              <a:rPr lang="es-CO" sz="1000" dirty="0"/>
              <a:t>, M. (</a:t>
            </a:r>
            <a:r>
              <a:rPr lang="es-CO" sz="1000" dirty="0" err="1"/>
              <a:t>Dec</a:t>
            </a:r>
            <a:r>
              <a:rPr lang="es-CO" sz="1000" dirty="0"/>
              <a:t> de 2013). </a:t>
            </a:r>
            <a:r>
              <a:rPr lang="es-CO" sz="1000" dirty="0" err="1"/>
              <a:t>Knowledge</a:t>
            </a:r>
            <a:r>
              <a:rPr lang="es-CO" sz="1000" dirty="0"/>
              <a:t> </a:t>
            </a:r>
            <a:r>
              <a:rPr lang="es-CO" sz="1000" dirty="0" err="1"/>
              <a:t>management</a:t>
            </a:r>
            <a:r>
              <a:rPr lang="es-CO" sz="1000" dirty="0"/>
              <a:t> in </a:t>
            </a:r>
            <a:r>
              <a:rPr lang="es-CO" sz="1000" dirty="0" err="1"/>
              <a:t>semantic</a:t>
            </a:r>
            <a:r>
              <a:rPr lang="es-CO" sz="1000" dirty="0"/>
              <a:t> social </a:t>
            </a:r>
            <a:r>
              <a:rPr lang="es-CO" sz="1000" dirty="0" err="1"/>
              <a:t>networks</a:t>
            </a:r>
            <a:r>
              <a:rPr lang="es-CO" sz="1000" dirty="0"/>
              <a:t>. </a:t>
            </a:r>
            <a:r>
              <a:rPr lang="es-CO" sz="1000" i="1" dirty="0" err="1"/>
              <a:t>Comput</a:t>
            </a:r>
            <a:r>
              <a:rPr lang="es-CO" sz="1000" i="1" dirty="0"/>
              <a:t> </a:t>
            </a:r>
            <a:r>
              <a:rPr lang="es-CO" sz="1000" i="1" dirty="0" err="1"/>
              <a:t>Math</a:t>
            </a:r>
            <a:r>
              <a:rPr lang="es-CO" sz="1000" i="1" dirty="0"/>
              <a:t> </a:t>
            </a:r>
            <a:r>
              <a:rPr lang="es-CO" sz="1000" i="1" dirty="0" err="1"/>
              <a:t>Organ</a:t>
            </a:r>
            <a:r>
              <a:rPr lang="es-CO" sz="1000" i="1" dirty="0"/>
              <a:t> </a:t>
            </a:r>
            <a:r>
              <a:rPr lang="es-CO" sz="1000" i="1" dirty="0" err="1"/>
              <a:t>Theory</a:t>
            </a:r>
            <a:r>
              <a:rPr lang="es-CO" sz="1000" i="1" dirty="0"/>
              <a:t>, 19</a:t>
            </a:r>
            <a:r>
              <a:rPr lang="es-CO" sz="1000" dirty="0"/>
              <a:t>(4), 538-568. Obtenido de http://dx.doi.org/10.1007/s10588-012-9141-y</a:t>
            </a:r>
          </a:p>
          <a:p>
            <a:r>
              <a:rPr lang="es-CO" sz="1000" dirty="0" err="1"/>
              <a:t>Spender</a:t>
            </a:r>
            <a:r>
              <a:rPr lang="es-CO" sz="1000" dirty="0"/>
              <a:t>, J. (2006). </a:t>
            </a:r>
            <a:r>
              <a:rPr lang="es-CO" sz="1000" dirty="0" err="1"/>
              <a:t>Method</a:t>
            </a:r>
            <a:r>
              <a:rPr lang="es-CO" sz="1000" dirty="0"/>
              <a:t>, </a:t>
            </a:r>
            <a:r>
              <a:rPr lang="es-CO" sz="1000" dirty="0" err="1"/>
              <a:t>philosophy</a:t>
            </a:r>
            <a:r>
              <a:rPr lang="es-CO" sz="1000" dirty="0"/>
              <a:t> and </a:t>
            </a:r>
            <a:r>
              <a:rPr lang="es-CO" sz="1000" dirty="0" err="1"/>
              <a:t>empirics</a:t>
            </a:r>
            <a:r>
              <a:rPr lang="es-CO" sz="1000" dirty="0"/>
              <a:t> in KM and IC. </a:t>
            </a:r>
            <a:r>
              <a:rPr lang="es-CO" sz="1000" i="1" dirty="0" err="1"/>
              <a:t>Journal</a:t>
            </a:r>
            <a:r>
              <a:rPr lang="es-CO" sz="1000" i="1" dirty="0"/>
              <a:t> of </a:t>
            </a:r>
            <a:r>
              <a:rPr lang="es-CO" sz="1000" i="1" dirty="0" err="1"/>
              <a:t>Intellectual</a:t>
            </a:r>
            <a:r>
              <a:rPr lang="es-CO" sz="1000" i="1" dirty="0"/>
              <a:t> Capital, 7</a:t>
            </a:r>
            <a:r>
              <a:rPr lang="es-CO" sz="1000" dirty="0"/>
              <a:t>(1), 12-28. Obtenido de http://dx.doi.org/10.1108/14691930610639741</a:t>
            </a:r>
          </a:p>
          <a:p>
            <a:r>
              <a:rPr lang="es-CO" sz="1000" dirty="0" err="1"/>
              <a:t>Statista</a:t>
            </a:r>
            <a:r>
              <a:rPr lang="es-CO" sz="1000" dirty="0"/>
              <a:t>. (2016). </a:t>
            </a:r>
            <a:r>
              <a:rPr lang="es-CO" sz="1000" i="1" dirty="0" err="1"/>
              <a:t>Statista</a:t>
            </a:r>
            <a:r>
              <a:rPr lang="es-CO" sz="1000" dirty="0"/>
              <a:t>. Obtenido de </a:t>
            </a:r>
            <a:r>
              <a:rPr lang="es-CO" sz="1000" dirty="0" err="1"/>
              <a:t>Statista</a:t>
            </a:r>
            <a:r>
              <a:rPr lang="es-CO" sz="1000" dirty="0"/>
              <a:t>: https://www.statista.com/</a:t>
            </a:r>
          </a:p>
          <a:p>
            <a:r>
              <a:rPr lang="es-CO" sz="1000" dirty="0"/>
              <a:t>Suárez Barón, M., &amp; </a:t>
            </a:r>
            <a:r>
              <a:rPr lang="es-CO" sz="1000" dirty="0" err="1"/>
              <a:t>Kathleen</a:t>
            </a:r>
            <a:r>
              <a:rPr lang="es-CO" sz="1000" dirty="0"/>
              <a:t>, S. (2009). </a:t>
            </a:r>
            <a:r>
              <a:rPr lang="es-CO" sz="1000" dirty="0" err="1"/>
              <a:t>An</a:t>
            </a:r>
            <a:r>
              <a:rPr lang="es-CO" sz="1000" dirty="0"/>
              <a:t> </a:t>
            </a:r>
            <a:r>
              <a:rPr lang="es-CO" sz="1000" dirty="0" err="1"/>
              <a:t>approach</a:t>
            </a:r>
            <a:r>
              <a:rPr lang="es-CO" sz="1000" dirty="0"/>
              <a:t> to </a:t>
            </a:r>
            <a:r>
              <a:rPr lang="es-CO" sz="1000" dirty="0" err="1"/>
              <a:t>semantic</a:t>
            </a:r>
            <a:r>
              <a:rPr lang="es-CO" sz="1000" dirty="0"/>
              <a:t> </a:t>
            </a:r>
            <a:r>
              <a:rPr lang="es-CO" sz="1000" dirty="0" err="1"/>
              <a:t>indexing</a:t>
            </a:r>
            <a:r>
              <a:rPr lang="es-CO" sz="1000" dirty="0"/>
              <a:t> and </a:t>
            </a:r>
            <a:r>
              <a:rPr lang="es-CO" sz="1000" dirty="0" err="1"/>
              <a:t>information</a:t>
            </a:r>
            <a:r>
              <a:rPr lang="es-CO" sz="1000" dirty="0"/>
              <a:t> </a:t>
            </a:r>
            <a:r>
              <a:rPr lang="es-CO" sz="1000" dirty="0" err="1"/>
              <a:t>retrieval</a:t>
            </a:r>
            <a:r>
              <a:rPr lang="es-CO" sz="1000" dirty="0"/>
              <a:t>. </a:t>
            </a:r>
            <a:r>
              <a:rPr lang="es-CO" sz="1000" i="1" dirty="0"/>
              <a:t>Revista Facultad de Ingeniería Universidad de Antioquia, 48</a:t>
            </a:r>
            <a:r>
              <a:rPr lang="es-CO" sz="1000" dirty="0"/>
              <a:t>, 174 – 187. Obtenido de http://www.scielo.org.co/scielo.php?script=sci_arttext&amp;pid=S0120-62302009000200017</a:t>
            </a:r>
          </a:p>
          <a:p>
            <a:r>
              <a:rPr lang="es-CO" sz="1000" dirty="0"/>
              <a:t>Sutherland, J., &amp; </a:t>
            </a:r>
            <a:r>
              <a:rPr lang="es-CO" sz="1000" dirty="0" err="1"/>
              <a:t>Schwaber</a:t>
            </a:r>
            <a:r>
              <a:rPr lang="es-CO" sz="1000" dirty="0"/>
              <a:t>, K. (22 de 04 de 2007). </a:t>
            </a:r>
            <a:r>
              <a:rPr lang="es-CO" sz="1000" i="1" dirty="0" err="1"/>
              <a:t>The</a:t>
            </a:r>
            <a:r>
              <a:rPr lang="es-CO" sz="1000" i="1" dirty="0"/>
              <a:t> </a:t>
            </a:r>
            <a:r>
              <a:rPr lang="es-CO" sz="1000" i="1" dirty="0" err="1"/>
              <a:t>Scrum</a:t>
            </a:r>
            <a:r>
              <a:rPr lang="es-CO" sz="1000" i="1" dirty="0"/>
              <a:t> </a:t>
            </a:r>
            <a:r>
              <a:rPr lang="es-CO" sz="1000" i="1" dirty="0" err="1"/>
              <a:t>Papers</a:t>
            </a:r>
            <a:r>
              <a:rPr lang="es-CO" sz="1000" i="1" dirty="0"/>
              <a:t>: </a:t>
            </a:r>
            <a:r>
              <a:rPr lang="es-CO" sz="1000" i="1" dirty="0" err="1"/>
              <a:t>Nuts</a:t>
            </a:r>
            <a:r>
              <a:rPr lang="es-CO" sz="1000" i="1" dirty="0"/>
              <a:t>, </a:t>
            </a:r>
            <a:r>
              <a:rPr lang="es-CO" sz="1000" i="1" dirty="0" err="1"/>
              <a:t>Bolts</a:t>
            </a:r>
            <a:r>
              <a:rPr lang="es-CO" sz="1000" i="1" dirty="0"/>
              <a:t>, and </a:t>
            </a:r>
            <a:r>
              <a:rPr lang="es-CO" sz="1000" i="1" dirty="0" err="1"/>
              <a:t>Origins</a:t>
            </a:r>
            <a:r>
              <a:rPr lang="es-CO" sz="1000" i="1" dirty="0"/>
              <a:t> of </a:t>
            </a:r>
            <a:r>
              <a:rPr lang="es-CO" sz="1000" i="1" dirty="0" err="1"/>
              <a:t>an</a:t>
            </a:r>
            <a:r>
              <a:rPr lang="es-CO" sz="1000" i="1" dirty="0"/>
              <a:t> Agile </a:t>
            </a:r>
            <a:r>
              <a:rPr lang="es-CO" sz="1000" i="1" dirty="0" err="1"/>
              <a:t>Process</a:t>
            </a:r>
            <a:r>
              <a:rPr lang="es-CO" sz="1000" i="1" dirty="0"/>
              <a:t>.</a:t>
            </a:r>
            <a:r>
              <a:rPr lang="es-CO" sz="1000" dirty="0"/>
              <a:t> Obtenido de </a:t>
            </a:r>
            <a:r>
              <a:rPr lang="es-CO" sz="1000" dirty="0" err="1"/>
              <a:t>The</a:t>
            </a:r>
            <a:r>
              <a:rPr lang="es-CO" sz="1000" dirty="0"/>
              <a:t> </a:t>
            </a:r>
            <a:r>
              <a:rPr lang="es-CO" sz="1000" dirty="0" err="1"/>
              <a:t>Scrum</a:t>
            </a:r>
            <a:r>
              <a:rPr lang="es-CO" sz="1000" dirty="0"/>
              <a:t> </a:t>
            </a:r>
            <a:r>
              <a:rPr lang="es-CO" sz="1000" dirty="0" err="1"/>
              <a:t>Papers</a:t>
            </a:r>
            <a:r>
              <a:rPr lang="es-CO" sz="1000" dirty="0"/>
              <a:t>: http://citeseerx.ist.psu.edu/viewdoc/download?doi=10.1.1.108.814&amp;rep=rep1&amp;type=pdf</a:t>
            </a:r>
          </a:p>
        </p:txBody>
      </p:sp>
    </p:spTree>
    <p:extLst>
      <p:ext uri="{BB962C8B-B14F-4D97-AF65-F5344CB8AC3E}">
        <p14:creationId xmlns:p14="http://schemas.microsoft.com/office/powerpoint/2010/main" val="31762570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Bibliografía </a:t>
            </a:r>
            <a:r>
              <a:rPr lang="es-CO" sz="2400" dirty="0" smtClean="0"/>
              <a:t>(7/7)</a:t>
            </a:r>
            <a:endParaRPr lang="es-CO" dirty="0"/>
          </a:p>
        </p:txBody>
      </p:sp>
      <p:sp>
        <p:nvSpPr>
          <p:cNvPr id="3" name="Marcador de contenido 2"/>
          <p:cNvSpPr>
            <a:spLocks noGrp="1"/>
          </p:cNvSpPr>
          <p:nvPr>
            <p:ph idx="1"/>
          </p:nvPr>
        </p:nvSpPr>
        <p:spPr>
          <a:xfrm>
            <a:off x="1097279" y="1845734"/>
            <a:ext cx="10390675" cy="4023360"/>
          </a:xfrm>
        </p:spPr>
        <p:txBody>
          <a:bodyPr>
            <a:noAutofit/>
          </a:bodyPr>
          <a:lstStyle/>
          <a:p>
            <a:r>
              <a:rPr lang="es-CO" sz="1000" dirty="0" err="1"/>
              <a:t>Thovex</a:t>
            </a:r>
            <a:r>
              <a:rPr lang="es-CO" sz="1000" dirty="0"/>
              <a:t>, C., &amp; Trichet, F. (2011). </a:t>
            </a:r>
            <a:r>
              <a:rPr lang="es-CO" sz="1000" dirty="0" err="1"/>
              <a:t>Static</a:t>
            </a:r>
            <a:r>
              <a:rPr lang="es-CO" sz="1000" dirty="0"/>
              <a:t> and </a:t>
            </a:r>
            <a:r>
              <a:rPr lang="es-CO" sz="1000" dirty="0" err="1"/>
              <a:t>Semantic</a:t>
            </a:r>
            <a:r>
              <a:rPr lang="es-CO" sz="1000" dirty="0"/>
              <a:t> Social Networks </a:t>
            </a:r>
            <a:r>
              <a:rPr lang="es-CO" sz="1000" dirty="0" err="1"/>
              <a:t>Analysis</a:t>
            </a:r>
            <a:r>
              <a:rPr lang="es-CO" sz="1000" dirty="0"/>
              <a:t>: </a:t>
            </a:r>
            <a:r>
              <a:rPr lang="es-CO" sz="1000" dirty="0" err="1"/>
              <a:t>Towards</a:t>
            </a:r>
            <a:r>
              <a:rPr lang="es-CO" sz="1000" dirty="0"/>
              <a:t> a Multidimensional </a:t>
            </a:r>
            <a:r>
              <a:rPr lang="es-CO" sz="1000" dirty="0" err="1"/>
              <a:t>Convergent</a:t>
            </a:r>
            <a:r>
              <a:rPr lang="es-CO" sz="1000" dirty="0"/>
              <a:t> </a:t>
            </a:r>
            <a:r>
              <a:rPr lang="es-CO" sz="1000" dirty="0" err="1"/>
              <a:t>Model</a:t>
            </a:r>
            <a:r>
              <a:rPr lang="es-CO" sz="1000" dirty="0"/>
              <a:t>. </a:t>
            </a:r>
            <a:r>
              <a:rPr lang="es-CO" sz="1000" i="1" dirty="0"/>
              <a:t>COLLA 2011 : </a:t>
            </a:r>
            <a:r>
              <a:rPr lang="es-CO" sz="1000" i="1" dirty="0" err="1"/>
              <a:t>The</a:t>
            </a:r>
            <a:r>
              <a:rPr lang="es-CO" sz="1000" i="1" dirty="0"/>
              <a:t> </a:t>
            </a:r>
            <a:r>
              <a:rPr lang="es-CO" sz="1000" i="1" dirty="0" err="1"/>
              <a:t>First</a:t>
            </a:r>
            <a:r>
              <a:rPr lang="es-CO" sz="1000" i="1" dirty="0"/>
              <a:t> International </a:t>
            </a:r>
            <a:r>
              <a:rPr lang="es-CO" sz="1000" i="1" dirty="0" err="1"/>
              <a:t>Conference</a:t>
            </a:r>
            <a:r>
              <a:rPr lang="es-CO" sz="1000" i="1" dirty="0"/>
              <a:t> </a:t>
            </a:r>
            <a:r>
              <a:rPr lang="es-CO" sz="1000" i="1" dirty="0" err="1"/>
              <a:t>on</a:t>
            </a:r>
            <a:r>
              <a:rPr lang="es-CO" sz="1000" i="1" dirty="0"/>
              <a:t> </a:t>
            </a:r>
            <a:r>
              <a:rPr lang="es-CO" sz="1000" i="1" dirty="0" err="1"/>
              <a:t>Advanced</a:t>
            </a:r>
            <a:r>
              <a:rPr lang="es-CO" sz="1000" i="1" dirty="0"/>
              <a:t> </a:t>
            </a:r>
            <a:r>
              <a:rPr lang="es-CO" sz="1000" i="1" dirty="0" err="1"/>
              <a:t>Collaborative</a:t>
            </a:r>
            <a:r>
              <a:rPr lang="es-CO" sz="1000" i="1" dirty="0"/>
              <a:t> Networks, </a:t>
            </a:r>
            <a:r>
              <a:rPr lang="es-CO" sz="1000" i="1" dirty="0" err="1"/>
              <a:t>Systems</a:t>
            </a:r>
            <a:r>
              <a:rPr lang="es-CO" sz="1000" i="1" dirty="0"/>
              <a:t> and </a:t>
            </a:r>
            <a:r>
              <a:rPr lang="es-CO" sz="1000" i="1" dirty="0" err="1"/>
              <a:t>Applications</a:t>
            </a:r>
            <a:r>
              <a:rPr lang="es-CO" sz="1000" dirty="0"/>
              <a:t>, (págs. 58-63).</a:t>
            </a:r>
          </a:p>
          <a:p>
            <a:r>
              <a:rPr lang="es-CO" sz="1000" dirty="0"/>
              <a:t>UNIVERSITY, A. (s.f.). </a:t>
            </a:r>
            <a:r>
              <a:rPr lang="es-CO" sz="1000" i="1" dirty="0" err="1"/>
              <a:t>Programmable</a:t>
            </a:r>
            <a:r>
              <a:rPr lang="es-CO" sz="1000" i="1" dirty="0"/>
              <a:t> Web</a:t>
            </a:r>
            <a:r>
              <a:rPr lang="es-CO" sz="1000" dirty="0"/>
              <a:t>. Obtenido de https://www.programmableweb.com/api/textalytics</a:t>
            </a:r>
          </a:p>
          <a:p>
            <a:r>
              <a:rPr lang="es-CO" sz="1000" dirty="0"/>
              <a:t>W3C. (s.f.). </a:t>
            </a:r>
            <a:r>
              <a:rPr lang="es-CO" sz="1000" i="1" dirty="0"/>
              <a:t>Guía breve de web semántica</a:t>
            </a:r>
            <a:r>
              <a:rPr lang="es-CO" sz="1000" dirty="0"/>
              <a:t>. Obtenido de http://www.w3c.es/Divulgacion/GuiasBreves/WebSemantica</a:t>
            </a:r>
          </a:p>
          <a:p>
            <a:r>
              <a:rPr lang="es-CO" sz="1000" dirty="0" err="1"/>
              <a:t>Widén</a:t>
            </a:r>
            <a:r>
              <a:rPr lang="es-CO" sz="1000" dirty="0"/>
              <a:t>, G. (2011). Social Capital and </a:t>
            </a:r>
            <a:r>
              <a:rPr lang="es-CO" sz="1000" dirty="0" err="1"/>
              <a:t>Knowledge</a:t>
            </a:r>
            <a:r>
              <a:rPr lang="es-CO" sz="1000" dirty="0"/>
              <a:t> </a:t>
            </a:r>
            <a:r>
              <a:rPr lang="es-CO" sz="1000" dirty="0" err="1"/>
              <a:t>Sharing</a:t>
            </a:r>
            <a:r>
              <a:rPr lang="es-CO" sz="1000" dirty="0"/>
              <a:t> - </a:t>
            </a:r>
            <a:r>
              <a:rPr lang="es-CO" sz="1000" dirty="0" err="1"/>
              <a:t>Lessons</a:t>
            </a:r>
            <a:r>
              <a:rPr lang="es-CO" sz="1000" dirty="0"/>
              <a:t> </a:t>
            </a:r>
            <a:r>
              <a:rPr lang="es-CO" sz="1000" dirty="0" err="1"/>
              <a:t>Learned</a:t>
            </a:r>
            <a:r>
              <a:rPr lang="es-CO" sz="1000" dirty="0"/>
              <a:t>. En L. </a:t>
            </a:r>
            <a:r>
              <a:rPr lang="es-CO" sz="1000" dirty="0" err="1"/>
              <a:t>Camarinha</a:t>
            </a:r>
            <a:r>
              <a:rPr lang="es-CO" sz="1000" dirty="0"/>
              <a:t>-Matos, A. Pereira-</a:t>
            </a:r>
            <a:r>
              <a:rPr lang="es-CO" sz="1000" dirty="0" err="1"/>
              <a:t>Klen</a:t>
            </a:r>
            <a:r>
              <a:rPr lang="es-CO" sz="1000" dirty="0"/>
              <a:t>, &amp; H. </a:t>
            </a:r>
            <a:r>
              <a:rPr lang="es-CO" sz="1000" dirty="0" err="1"/>
              <a:t>Afsarmanesh</a:t>
            </a:r>
            <a:r>
              <a:rPr lang="es-CO" sz="1000" dirty="0"/>
              <a:t> (</a:t>
            </a:r>
            <a:r>
              <a:rPr lang="es-CO" sz="1000" dirty="0" err="1"/>
              <a:t>Edits</a:t>
            </a:r>
            <a:r>
              <a:rPr lang="es-CO" sz="1000" dirty="0"/>
              <a:t>.), </a:t>
            </a:r>
            <a:r>
              <a:rPr lang="es-CO" sz="1000" i="1" dirty="0" err="1"/>
              <a:t>Adaptation</a:t>
            </a:r>
            <a:r>
              <a:rPr lang="es-CO" sz="1000" i="1" dirty="0"/>
              <a:t> and </a:t>
            </a:r>
            <a:r>
              <a:rPr lang="es-CO" sz="1000" i="1" dirty="0" err="1"/>
              <a:t>Value</a:t>
            </a:r>
            <a:r>
              <a:rPr lang="es-CO" sz="1000" i="1" dirty="0"/>
              <a:t> </a:t>
            </a:r>
            <a:r>
              <a:rPr lang="es-CO" sz="1000" i="1" dirty="0" err="1"/>
              <a:t>Creating</a:t>
            </a:r>
            <a:r>
              <a:rPr lang="es-CO" sz="1000" i="1" dirty="0"/>
              <a:t> </a:t>
            </a:r>
            <a:r>
              <a:rPr lang="es-CO" sz="1000" i="1" dirty="0" err="1"/>
              <a:t>Collaborative</a:t>
            </a:r>
            <a:r>
              <a:rPr lang="es-CO" sz="1000" i="1" dirty="0"/>
              <a:t> Networks</a:t>
            </a:r>
            <a:r>
              <a:rPr lang="es-CO" sz="1000" dirty="0"/>
              <a:t> (Vol. 362, págs. 48-57). </a:t>
            </a:r>
            <a:r>
              <a:rPr lang="es-CO" sz="1000" dirty="0" err="1"/>
              <a:t>Springer</a:t>
            </a:r>
            <a:r>
              <a:rPr lang="es-CO" sz="1000" dirty="0"/>
              <a:t> </a:t>
            </a:r>
            <a:r>
              <a:rPr lang="es-CO" sz="1000" dirty="0" err="1"/>
              <a:t>Berlin</a:t>
            </a:r>
            <a:r>
              <a:rPr lang="es-CO" sz="1000" dirty="0"/>
              <a:t> Heidelberg. Obtenido de http://dx.doi.org/10.1007/978-3-642-23330-2_6</a:t>
            </a:r>
          </a:p>
          <a:p>
            <a:r>
              <a:rPr lang="es-CO" sz="1000" dirty="0" err="1"/>
              <a:t>Wiedemann</a:t>
            </a:r>
            <a:r>
              <a:rPr lang="es-CO" sz="1000" dirty="0"/>
              <a:t>, G. (2016). </a:t>
            </a:r>
            <a:r>
              <a:rPr lang="es-CO" sz="1000" dirty="0" err="1"/>
              <a:t>Computer-Assisted</a:t>
            </a:r>
            <a:r>
              <a:rPr lang="es-CO" sz="1000" dirty="0"/>
              <a:t> Text </a:t>
            </a:r>
            <a:r>
              <a:rPr lang="es-CO" sz="1000" dirty="0" err="1"/>
              <a:t>Analysis</a:t>
            </a:r>
            <a:r>
              <a:rPr lang="es-CO" sz="1000" dirty="0"/>
              <a:t> in </a:t>
            </a:r>
            <a:r>
              <a:rPr lang="es-CO" sz="1000" dirty="0" err="1"/>
              <a:t>the</a:t>
            </a:r>
            <a:r>
              <a:rPr lang="es-CO" sz="1000" dirty="0"/>
              <a:t> Social </a:t>
            </a:r>
            <a:r>
              <a:rPr lang="es-CO" sz="1000" dirty="0" err="1"/>
              <a:t>Sciences</a:t>
            </a:r>
            <a:r>
              <a:rPr lang="es-CO" sz="1000" dirty="0"/>
              <a:t>. En </a:t>
            </a:r>
            <a:r>
              <a:rPr lang="es-CO" sz="1000" i="1" dirty="0"/>
              <a:t>Text </a:t>
            </a:r>
            <a:r>
              <a:rPr lang="es-CO" sz="1000" i="1" dirty="0" err="1"/>
              <a:t>Mining</a:t>
            </a:r>
            <a:r>
              <a:rPr lang="es-CO" sz="1000" i="1" dirty="0"/>
              <a:t> </a:t>
            </a:r>
            <a:r>
              <a:rPr lang="es-CO" sz="1000" i="1" dirty="0" err="1"/>
              <a:t>for</a:t>
            </a:r>
            <a:r>
              <a:rPr lang="es-CO" sz="1000" i="1" dirty="0"/>
              <a:t> </a:t>
            </a:r>
            <a:r>
              <a:rPr lang="es-CO" sz="1000" i="1" dirty="0" err="1"/>
              <a:t>Qualitative</a:t>
            </a:r>
            <a:r>
              <a:rPr lang="es-CO" sz="1000" i="1" dirty="0"/>
              <a:t> Data </a:t>
            </a:r>
            <a:r>
              <a:rPr lang="es-CO" sz="1000" i="1" dirty="0" err="1"/>
              <a:t>Analysis</a:t>
            </a:r>
            <a:r>
              <a:rPr lang="es-CO" sz="1000" i="1" dirty="0"/>
              <a:t> in </a:t>
            </a:r>
            <a:r>
              <a:rPr lang="es-CO" sz="1000" i="1" dirty="0" err="1"/>
              <a:t>the</a:t>
            </a:r>
            <a:r>
              <a:rPr lang="es-CO" sz="1000" i="1" dirty="0"/>
              <a:t> Social </a:t>
            </a:r>
            <a:r>
              <a:rPr lang="es-CO" sz="1000" i="1" dirty="0" err="1"/>
              <a:t>Sciences</a:t>
            </a:r>
            <a:r>
              <a:rPr lang="es-CO" sz="1000" dirty="0"/>
              <a:t> (págs. 17-54). </a:t>
            </a:r>
            <a:r>
              <a:rPr lang="es-CO" sz="1000" dirty="0" err="1"/>
              <a:t>Springer</a:t>
            </a:r>
            <a:r>
              <a:rPr lang="es-CO" sz="1000" dirty="0"/>
              <a:t> </a:t>
            </a:r>
            <a:r>
              <a:rPr lang="es-CO" sz="1000" dirty="0" err="1"/>
              <a:t>Fachmedien</a:t>
            </a:r>
            <a:r>
              <a:rPr lang="es-CO" sz="1000" dirty="0"/>
              <a:t> Wiesbaden.</a:t>
            </a:r>
          </a:p>
        </p:txBody>
      </p:sp>
    </p:spTree>
    <p:extLst>
      <p:ext uri="{BB962C8B-B14F-4D97-AF65-F5344CB8AC3E}">
        <p14:creationId xmlns:p14="http://schemas.microsoft.com/office/powerpoint/2010/main" val="355637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CO" sz="4400" dirty="0" smtClean="0"/>
              <a:t>Tesis: “</a:t>
            </a:r>
            <a:r>
              <a:rPr lang="es-CO" sz="4400" b="1" dirty="0"/>
              <a:t>QIRISYA. Las redes sociales y la computación en la nube para el mantenimiento y la prospectiva de la gestión del conocimiento en las </a:t>
            </a:r>
            <a:r>
              <a:rPr lang="es-CO" sz="4400" b="1" dirty="0" smtClean="0"/>
              <a:t>organizaciones”.</a:t>
            </a:r>
            <a:r>
              <a:rPr lang="es-CO" sz="4400" dirty="0" smtClean="0"/>
              <a:t/>
            </a:r>
            <a:br>
              <a:rPr lang="es-CO" sz="4400" dirty="0" smtClean="0"/>
            </a:br>
            <a:endParaRPr lang="es-CO" sz="4400" dirty="0"/>
          </a:p>
        </p:txBody>
      </p:sp>
      <p:sp>
        <p:nvSpPr>
          <p:cNvPr id="3" name="Subtítulo 2"/>
          <p:cNvSpPr>
            <a:spLocks noGrp="1"/>
          </p:cNvSpPr>
          <p:nvPr>
            <p:ph type="subTitle" idx="1"/>
          </p:nvPr>
        </p:nvSpPr>
        <p:spPr/>
        <p:txBody>
          <a:bodyPr>
            <a:normAutofit fontScale="85000" lnSpcReduction="20000"/>
          </a:bodyPr>
          <a:lstStyle/>
          <a:p>
            <a:r>
              <a:rPr lang="es-CO" dirty="0" smtClean="0">
                <a:solidFill>
                  <a:schemeClr val="tx1"/>
                </a:solidFill>
              </a:rPr>
              <a:t>Doctorando: </a:t>
            </a:r>
            <a:r>
              <a:rPr lang="es-CO" b="1" dirty="0" smtClean="0">
                <a:solidFill>
                  <a:schemeClr val="tx1"/>
                </a:solidFill>
              </a:rPr>
              <a:t>José Fernando López quintero</a:t>
            </a:r>
          </a:p>
          <a:p>
            <a:r>
              <a:rPr lang="es-CO" b="1" dirty="0" smtClean="0">
                <a:solidFill>
                  <a:schemeClr val="tx1"/>
                </a:solidFill>
              </a:rPr>
              <a:t>universidad </a:t>
            </a:r>
            <a:r>
              <a:rPr lang="es-CO" b="1" dirty="0" smtClean="0">
                <a:solidFill>
                  <a:schemeClr val="tx1"/>
                </a:solidFill>
              </a:rPr>
              <a:t>De Oviedo</a:t>
            </a:r>
          </a:p>
          <a:p>
            <a:r>
              <a:rPr lang="es-CO" dirty="0" smtClean="0">
                <a:solidFill>
                  <a:schemeClr val="tx1"/>
                </a:solidFill>
              </a:rPr>
              <a:t>2017</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156879" y="4455621"/>
            <a:ext cx="2423486" cy="1605526"/>
          </a:xfrm>
          <a:prstGeom prst="rect">
            <a:avLst/>
          </a:prstGeom>
          <a:noFill/>
        </p:spPr>
      </p:pic>
    </p:spTree>
    <p:extLst>
      <p:ext uri="{BB962C8B-B14F-4D97-AF65-F5344CB8AC3E}">
        <p14:creationId xmlns:p14="http://schemas.microsoft.com/office/powerpoint/2010/main" val="2887558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Hipótesis</a:t>
            </a:r>
            <a:endParaRPr lang="es-CO" dirty="0"/>
          </a:p>
        </p:txBody>
      </p:sp>
      <p:sp>
        <p:nvSpPr>
          <p:cNvPr id="3" name="Marcador de contenido 2"/>
          <p:cNvSpPr>
            <a:spLocks noGrp="1"/>
          </p:cNvSpPr>
          <p:nvPr>
            <p:ph idx="1"/>
          </p:nvPr>
        </p:nvSpPr>
        <p:spPr/>
        <p:txBody>
          <a:bodyPr/>
          <a:lstStyle/>
          <a:p>
            <a:pPr>
              <a:lnSpc>
                <a:spcPct val="150000"/>
              </a:lnSpc>
            </a:pPr>
            <a:r>
              <a:rPr lang="es-CO" dirty="0"/>
              <a:t>Es posible diseñar un </a:t>
            </a:r>
            <a:r>
              <a:rPr lang="es-CO" b="1" dirty="0"/>
              <a:t>metamodelo de Gestión de Conocimiento </a:t>
            </a:r>
            <a:r>
              <a:rPr lang="es-CO" dirty="0"/>
              <a:t>basado en las </a:t>
            </a:r>
            <a:r>
              <a:rPr lang="es-CO" b="1" dirty="0"/>
              <a:t>lecciones aprendidas</a:t>
            </a:r>
            <a:r>
              <a:rPr lang="es-CO" dirty="0"/>
              <a:t> en una </a:t>
            </a:r>
            <a:r>
              <a:rPr lang="es-CO" b="1" dirty="0"/>
              <a:t>red social </a:t>
            </a:r>
            <a:r>
              <a:rPr lang="es-CO" dirty="0"/>
              <a:t>de uso masivo y soportado en el </a:t>
            </a:r>
            <a:r>
              <a:rPr lang="es-CO" b="1" dirty="0"/>
              <a:t>análisis semántico </a:t>
            </a:r>
            <a:r>
              <a:rPr lang="es-CO" dirty="0"/>
              <a:t>de las mismas. El trabajo comprobará que se pueda generar un </a:t>
            </a:r>
            <a:r>
              <a:rPr lang="es-CO" b="1" dirty="0"/>
              <a:t>prototipo real </a:t>
            </a:r>
            <a:r>
              <a:rPr lang="es-CO" dirty="0"/>
              <a:t>del metamodelo soportado en la </a:t>
            </a:r>
            <a:r>
              <a:rPr lang="es-CO" b="1" dirty="0"/>
              <a:t>gestión de conocimiento personal</a:t>
            </a:r>
            <a:r>
              <a:rPr lang="es-CO" dirty="0"/>
              <a:t>, en una </a:t>
            </a:r>
            <a:r>
              <a:rPr lang="es-CO" b="1" dirty="0"/>
              <a:t>plataforma en la nube</a:t>
            </a:r>
            <a:r>
              <a:rPr lang="es-CO" dirty="0"/>
              <a:t> con una </a:t>
            </a:r>
            <a:r>
              <a:rPr lang="es-CO" b="1" dirty="0"/>
              <a:t>base de datos no relacional</a:t>
            </a:r>
            <a:r>
              <a:rPr lang="es-CO" dirty="0"/>
              <a:t> (computación en la nube) y con una </a:t>
            </a:r>
            <a:r>
              <a:rPr lang="es-CO" b="1" dirty="0"/>
              <a:t>técnica de aprendizaje de máquina</a:t>
            </a:r>
            <a:r>
              <a:rPr lang="es-CO" dirty="0"/>
              <a:t> que permita extraer conocimiento organizacional de acuerdo a los intereses del observante.</a:t>
            </a:r>
          </a:p>
          <a:p>
            <a:pPr>
              <a:lnSpc>
                <a:spcPct val="150000"/>
              </a:lnSpc>
            </a:pPr>
            <a:endParaRPr lang="es-CO" dirty="0"/>
          </a:p>
        </p:txBody>
      </p:sp>
    </p:spTree>
    <p:extLst>
      <p:ext uri="{BB962C8B-B14F-4D97-AF65-F5344CB8AC3E}">
        <p14:creationId xmlns:p14="http://schemas.microsoft.com/office/powerpoint/2010/main" val="3403494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flipH="1">
            <a:off x="-5" y="0"/>
            <a:ext cx="794569" cy="6349285"/>
          </a:xfrm>
          <a:solidFill>
            <a:schemeClr val="accent1"/>
          </a:solidFill>
        </p:spPr>
        <p:txBody>
          <a:bodyPr vert="wordArtVert">
            <a:noAutofit/>
          </a:bodyPr>
          <a:lstStyle/>
          <a:p>
            <a:pPr>
              <a:lnSpc>
                <a:spcPct val="100000"/>
              </a:lnSpc>
            </a:pPr>
            <a:r>
              <a:rPr lang="es-CO" sz="3600" b="1" dirty="0" smtClean="0"/>
              <a:t>Objetivos</a:t>
            </a:r>
            <a:endParaRPr lang="es-CO" sz="2800" b="1" dirty="0"/>
          </a:p>
        </p:txBody>
      </p:sp>
      <p:sp>
        <p:nvSpPr>
          <p:cNvPr id="3" name="Marcador de contenido 2"/>
          <p:cNvSpPr>
            <a:spLocks noGrp="1"/>
          </p:cNvSpPr>
          <p:nvPr>
            <p:ph idx="1"/>
          </p:nvPr>
        </p:nvSpPr>
        <p:spPr>
          <a:xfrm>
            <a:off x="1142300" y="222996"/>
            <a:ext cx="10058400" cy="1515653"/>
          </a:xfrm>
        </p:spPr>
        <p:txBody>
          <a:bodyPr>
            <a:noAutofit/>
          </a:bodyPr>
          <a:lstStyle/>
          <a:p>
            <a:pPr marL="0" indent="0">
              <a:buNone/>
            </a:pPr>
            <a:r>
              <a:rPr lang="es-CO" b="1" dirty="0" smtClean="0">
                <a:solidFill>
                  <a:schemeClr val="tx1"/>
                </a:solidFill>
              </a:rPr>
              <a:t>Objetivo General: </a:t>
            </a:r>
            <a:r>
              <a:rPr lang="es-CO" dirty="0" smtClean="0">
                <a:solidFill>
                  <a:schemeClr val="tx1"/>
                </a:solidFill>
              </a:rPr>
              <a:t>Establecer </a:t>
            </a:r>
            <a:r>
              <a:rPr lang="es-CO" dirty="0">
                <a:solidFill>
                  <a:schemeClr val="tx1"/>
                </a:solidFill>
              </a:rPr>
              <a:t>e implementar un metamodelo de gestión de conocimiento organizacional basado en la gestión de conocimiento personal desde la fase de conversión de conocimiento tácito a conocimiento explícito (lecciones aprendidas), soportado en las redes sociales y en la computación en la nube</a:t>
            </a:r>
            <a:r>
              <a:rPr lang="es-CO" dirty="0" smtClean="0">
                <a:solidFill>
                  <a:schemeClr val="tx1"/>
                </a:solidFill>
              </a:rPr>
              <a:t>.</a:t>
            </a:r>
            <a:endParaRPr lang="es-CO" dirty="0">
              <a:solidFill>
                <a:schemeClr val="tx1"/>
              </a:solidFill>
            </a:endParaRPr>
          </a:p>
        </p:txBody>
      </p:sp>
      <p:graphicFrame>
        <p:nvGraphicFramePr>
          <p:cNvPr id="4" name="Diagrama 3"/>
          <p:cNvGraphicFramePr/>
          <p:nvPr>
            <p:extLst>
              <p:ext uri="{D42A27DB-BD31-4B8C-83A1-F6EECF244321}">
                <p14:modId xmlns:p14="http://schemas.microsoft.com/office/powerpoint/2010/main" val="3765486039"/>
              </p:ext>
            </p:extLst>
          </p:nvPr>
        </p:nvGraphicFramePr>
        <p:xfrm>
          <a:off x="1104719" y="1738646"/>
          <a:ext cx="10705207" cy="443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814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Metodología. Hitos principales</a:t>
            </a:r>
            <a:endParaRPr lang="es-CO" dirty="0"/>
          </a:p>
        </p:txBody>
      </p:sp>
      <p:graphicFrame>
        <p:nvGraphicFramePr>
          <p:cNvPr id="4" name="Diagrama 3"/>
          <p:cNvGraphicFramePr/>
          <p:nvPr>
            <p:extLst>
              <p:ext uri="{D42A27DB-BD31-4B8C-83A1-F6EECF244321}">
                <p14:modId xmlns:p14="http://schemas.microsoft.com/office/powerpoint/2010/main" val="3508448639"/>
              </p:ext>
            </p:extLst>
          </p:nvPr>
        </p:nvGraphicFramePr>
        <p:xfrm>
          <a:off x="1097280" y="1957589"/>
          <a:ext cx="10058400" cy="4146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6283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Metodología. Fases generales</a:t>
            </a:r>
            <a:endParaRPr lang="es-CO" dirty="0"/>
          </a:p>
        </p:txBody>
      </p:sp>
      <p:graphicFrame>
        <p:nvGraphicFramePr>
          <p:cNvPr id="5" name="Diagrama 4"/>
          <p:cNvGraphicFramePr/>
          <p:nvPr>
            <p:extLst>
              <p:ext uri="{D42A27DB-BD31-4B8C-83A1-F6EECF244321}">
                <p14:modId xmlns:p14="http://schemas.microsoft.com/office/powerpoint/2010/main" val="2148067450"/>
              </p:ext>
            </p:extLst>
          </p:nvPr>
        </p:nvGraphicFramePr>
        <p:xfrm>
          <a:off x="-476522" y="1738647"/>
          <a:ext cx="12775845"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656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Metodología. Metamodelo</a:t>
            </a:r>
            <a:endParaRPr lang="es-CO" dirty="0"/>
          </a:p>
        </p:txBody>
      </p:sp>
      <p:sp>
        <p:nvSpPr>
          <p:cNvPr id="3" name="Rectangle 2"/>
          <p:cNvSpPr>
            <a:spLocks noChangeArrowheads="1"/>
          </p:cNvSpPr>
          <p:nvPr/>
        </p:nvSpPr>
        <p:spPr bwMode="auto">
          <a:xfrm>
            <a:off x="1249247" y="1877588"/>
            <a:ext cx="51054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dirty="0" smtClean="0" bmk="_Toc474334660">
                <a:ln>
                  <a:noFill/>
                </a:ln>
                <a:solidFill>
                  <a:srgbClr val="4F81BD"/>
                </a:solidFill>
                <a:effectLst/>
                <a:latin typeface="Cambria" panose="02040503050406030204" pitchFamily="18" charset="0"/>
                <a:ea typeface="Calibri" panose="020F0502020204030204" pitchFamily="34" charset="0"/>
                <a:cs typeface="Arial" panose="020B0604020202020204" pitchFamily="34" charset="0"/>
              </a:rPr>
              <a:t>Ilustración 3 Metamodelo propuesto por </a:t>
            </a:r>
            <a:r>
              <a:rPr kumimoji="0" lang="es-CO" altLang="es-CO" sz="900" b="1" i="0" u="none" strike="noStrike" cap="none" normalizeH="0" baseline="0" dirty="0" err="1" smtClean="0" bmk="_Toc474334660">
                <a:ln>
                  <a:noFill/>
                </a:ln>
                <a:solidFill>
                  <a:srgbClr val="4F81BD"/>
                </a:solidFill>
                <a:effectLst/>
                <a:latin typeface="Cambria" panose="02040503050406030204" pitchFamily="18" charset="0"/>
                <a:ea typeface="Calibri" panose="020F0502020204030204" pitchFamily="34" charset="0"/>
                <a:cs typeface="Arial" panose="020B0604020202020204" pitchFamily="34" charset="0"/>
              </a:rPr>
              <a:t>Ammann</a:t>
            </a: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pic>
        <p:nvPicPr>
          <p:cNvPr id="2049" name="Imagen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47" y="2221604"/>
            <a:ext cx="5105400" cy="2705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49247" y="4932823"/>
            <a:ext cx="49841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Fuente: (</a:t>
            </a:r>
            <a:r>
              <a:rPr kumimoji="0" lang="es-CO" altLang="es-CO" sz="1200" b="0" i="0" u="none" strike="noStrike" cap="none" normalizeH="0" baseline="0" dirty="0" err="1" smtClean="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Ammann</a:t>
            </a:r>
            <a:r>
              <a:rPr kumimoji="0" lang="es-CO" altLang="es-CO" sz="1200" b="0" i="0" u="none" strike="noStrike" cap="none" normalizeH="0" baseline="0" dirty="0" smtClean="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 meta-</a:t>
            </a:r>
            <a:r>
              <a:rPr kumimoji="0" lang="es-CO" altLang="es-CO" sz="1200" b="0" i="0" u="none" strike="noStrike" cap="none" normalizeH="0" baseline="0" dirty="0" err="1" smtClean="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model</a:t>
            </a:r>
            <a:r>
              <a:rPr kumimoji="0" lang="es-CO" altLang="es-CO" sz="1200" b="0" i="0" u="none" strike="noStrike" cap="none" normalizeH="0" baseline="0" dirty="0" smtClean="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kumimoji="0" lang="es-CO" altLang="es-CO" sz="1200" b="0" i="0" u="none" strike="noStrike" cap="none" normalizeH="0" baseline="0" dirty="0" err="1" smtClean="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for</a:t>
            </a:r>
            <a:r>
              <a:rPr kumimoji="0" lang="es-CO" altLang="es-CO" sz="1200" b="0" i="0" u="none" strike="noStrike" cap="none" normalizeH="0" baseline="0" dirty="0" smtClean="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kumimoji="0" lang="es-CO" altLang="es-CO" sz="1200" b="0" i="0" u="none" strike="noStrike" cap="none" normalizeH="0" baseline="0" dirty="0" err="1" smtClean="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knowledge</a:t>
            </a:r>
            <a:r>
              <a:rPr kumimoji="0" lang="es-CO" altLang="es-CO" sz="1200" b="0" i="0" u="none" strike="noStrike" cap="none" normalizeH="0" baseline="0" dirty="0" smtClean="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kumimoji="0" lang="es-CO" altLang="es-CO" sz="1200" b="0" i="0" u="none" strike="noStrike" cap="none" normalizeH="0" baseline="0" dirty="0" err="1" smtClean="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management</a:t>
            </a:r>
            <a:r>
              <a:rPr kumimoji="0" lang="es-CO" altLang="es-CO" sz="1200" b="0" i="0" u="none" strike="noStrike" cap="none" normalizeH="0" baseline="0" dirty="0" smtClean="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2008)</a:t>
            </a: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735651" y="1877588"/>
            <a:ext cx="4417451" cy="4368666"/>
          </a:xfrm>
          <a:prstGeom prst="rect">
            <a:avLst/>
          </a:prstGeom>
          <a:noFill/>
          <a:ln>
            <a:noFill/>
          </a:ln>
        </p:spPr>
      </p:pic>
    </p:spTree>
    <p:extLst>
      <p:ext uri="{BB962C8B-B14F-4D97-AF65-F5344CB8AC3E}">
        <p14:creationId xmlns:p14="http://schemas.microsoft.com/office/powerpoint/2010/main" val="1851024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435</TotalTime>
  <Words>6468</Words>
  <Application>Microsoft Office PowerPoint</Application>
  <PresentationFormat>Panorámica</PresentationFormat>
  <Paragraphs>370</Paragraphs>
  <Slides>45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45</vt:i4>
      </vt:variant>
    </vt:vector>
  </HeadingPairs>
  <TitlesOfParts>
    <vt:vector size="52" baseType="lpstr">
      <vt:lpstr>Arial</vt:lpstr>
      <vt:lpstr>Calibri</vt:lpstr>
      <vt:lpstr>Calibri Light</vt:lpstr>
      <vt:lpstr>Cambria</vt:lpstr>
      <vt:lpstr>Times New Roman</vt:lpstr>
      <vt:lpstr>Wingdings</vt:lpstr>
      <vt:lpstr>Retrospección</vt:lpstr>
      <vt:lpstr>Tesis: “QIRISYA. Las redes sociales y la computación en la nube para el mantenimiento y la prospectiva de la gestión del conocimiento en las organizaciones”. </vt:lpstr>
      <vt:lpstr>Tabla de contenido</vt:lpstr>
      <vt:lpstr>Parte I. Planteamiento del Problema</vt:lpstr>
      <vt:lpstr>Justificación</vt:lpstr>
      <vt:lpstr>Hipótesis</vt:lpstr>
      <vt:lpstr>Objetivos</vt:lpstr>
      <vt:lpstr>Metodología. Hitos principales</vt:lpstr>
      <vt:lpstr>Metodología. Fases generales</vt:lpstr>
      <vt:lpstr>Metodología. Metamodelo</vt:lpstr>
      <vt:lpstr>Metodología. Metamodelo</vt:lpstr>
      <vt:lpstr>Parte II. Marco Teórico</vt:lpstr>
      <vt:lpstr>Marco Teórico. Metamodelos</vt:lpstr>
      <vt:lpstr>Marco Teórico. Gestión de conocimiento</vt:lpstr>
      <vt:lpstr>Marco Teórico. Gestión de conocimiento</vt:lpstr>
      <vt:lpstr>Marco Teórico. La dimensión tecnológica</vt:lpstr>
      <vt:lpstr>Marco Teórico. Aprendizaje de máquina</vt:lpstr>
      <vt:lpstr>Parte III. Desarrollo de la propuesta</vt:lpstr>
      <vt:lpstr>El Diseño del Metamodelo. Arquitectura</vt:lpstr>
      <vt:lpstr>Modelo General del Prototipo. Qirisya</vt:lpstr>
      <vt:lpstr>La aplicación en la red social. Facebook.</vt:lpstr>
      <vt:lpstr>La aplicación en la red social. Facebook.</vt:lpstr>
      <vt:lpstr>El modelo de análisis semántico</vt:lpstr>
      <vt:lpstr>El framework del análisis</vt:lpstr>
      <vt:lpstr>El framework del análisis</vt:lpstr>
      <vt:lpstr>El framework del análisis</vt:lpstr>
      <vt:lpstr>La aplicación del algoritmo</vt:lpstr>
      <vt:lpstr>La aplicación del algoritmo</vt:lpstr>
      <vt:lpstr>Parte IV. Resultados, conclusiones y nuevas propuestas</vt:lpstr>
      <vt:lpstr>Resultados</vt:lpstr>
      <vt:lpstr>Resultados</vt:lpstr>
      <vt:lpstr>Resultados</vt:lpstr>
      <vt:lpstr>Resultados</vt:lpstr>
      <vt:lpstr>Resultados</vt:lpstr>
      <vt:lpstr>Resultados</vt:lpstr>
      <vt:lpstr>Conclusiones</vt:lpstr>
      <vt:lpstr>Conclusiones</vt:lpstr>
      <vt:lpstr>Propuestas de nuevos trabajos</vt:lpstr>
      <vt:lpstr>Bibliografía (1/7)</vt:lpstr>
      <vt:lpstr>Bibliografía (2/7)</vt:lpstr>
      <vt:lpstr>Bibliografía (3/7)</vt:lpstr>
      <vt:lpstr>Bibliografía (4/7)</vt:lpstr>
      <vt:lpstr>Bibliografía (5/7)</vt:lpstr>
      <vt:lpstr>Bibliografía (6/7)</vt:lpstr>
      <vt:lpstr>Bibliografía (7/7)</vt:lpstr>
      <vt:lpstr>Tesis: “QIRISYA. Las redes sociales y la computación en la nube para el mantenimiento y la prospectiva de la gestión del conocimiento en las organizaciones”.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Tesis: “QIRISYA. Las redes sociales y la computación en la nube para el mantenimiento y la prospectiva de la gestión del conocimiento en las organizaciones”. </dc:title>
  <dc:creator>hp ProBook</dc:creator>
  <cp:lastModifiedBy>Juan Manuel Cueva Lovelle</cp:lastModifiedBy>
  <cp:revision>101</cp:revision>
  <dcterms:created xsi:type="dcterms:W3CDTF">2017-03-02T15:30:33Z</dcterms:created>
  <dcterms:modified xsi:type="dcterms:W3CDTF">2017-05-31T21:00:00Z</dcterms:modified>
</cp:coreProperties>
</file>